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  <p:sldId id="503" r:id="rId253"/>
    <p:sldId id="504" r:id="rId254"/>
    <p:sldId id="505" r:id="rId255"/>
    <p:sldId id="506" r:id="rId256"/>
    <p:sldId id="507" r:id="rId257"/>
    <p:sldId id="508" r:id="rId258"/>
    <p:sldId id="509" r:id="rId259"/>
    <p:sldId id="510" r:id="rId260"/>
    <p:sldId id="511" r:id="rId261"/>
    <p:sldId id="512" r:id="rId262"/>
    <p:sldId id="513" r:id="rId263"/>
    <p:sldId id="514" r:id="rId264"/>
    <p:sldId id="515" r:id="rId265"/>
    <p:sldId id="516" r:id="rId266"/>
    <p:sldId id="517" r:id="rId267"/>
    <p:sldId id="518" r:id="rId268"/>
    <p:sldId id="519" r:id="rId269"/>
    <p:sldId id="520" r:id="rId270"/>
    <p:sldId id="521" r:id="rId271"/>
  </p:sldIdLst>
  <p:sldSz cx="9880600" cy="6959600"/>
  <p:notesSz cx="9880600" cy="6959600"/>
  <p:defaultTextStyle>
    <a:defPPr>
      <a:defRPr kern="0"/>
    </a:defPPr>
  </p:defaultTextStyle>
  <p:embeddedFontLst>
    <p:embeddedFont>
      <p:font typeface="Arial" panose="00000000000000000000" pitchFamily="34" charset="1"/>
      <p:regular r:id="rId273"/>
      <p:bold r:id="rId288"/>
      <p:italic r:id="rId274"/>
    </p:embeddedFont>
    <p:embeddedFont>
      <p:font typeface="Arial Narrow" panose="00000000000000000000" pitchFamily="34" charset="1"/>
      <p:regular r:id="rId279"/>
    </p:embeddedFont>
    <p:embeddedFont>
      <p:font typeface="Calibri" panose="00000000000000000000" pitchFamily="34" charset="1"/>
      <p:regular r:id="rId283"/>
      <p:italic r:id="rId275"/>
    </p:embeddedFont>
    <p:embeddedFont>
      <p:font typeface="Century" panose="00000000000000000000" pitchFamily="18" charset="1"/>
      <p:regular r:id="rId276"/>
    </p:embeddedFont>
    <p:embeddedFont>
      <p:font typeface="Century Gothic" panose="00000000000000000000" pitchFamily="34" charset="1"/>
      <p:regular r:id="rId287"/>
    </p:embeddedFont>
    <p:embeddedFont>
      <p:font typeface="Gill Sans Ultra Bold" panose="00000000000000000000" pitchFamily="34" charset="1"/>
      <p:regular r:id="rId285"/>
    </p:embeddedFont>
    <p:embeddedFont>
      <p:font typeface="Kartika" panose="00000000000000000000" pitchFamily="18" charset="1"/>
      <p:regular r:id="rId280"/>
    </p:embeddedFont>
    <p:embeddedFont>
      <p:font typeface="Lucida Sans" panose="00000000000000000000" pitchFamily="34" charset="1"/>
      <p:regular r:id="rId277"/>
      <p:italic r:id="rId284"/>
    </p:embeddedFont>
    <p:embeddedFont>
      <p:font typeface="Tahoma" panose="00000000000000000000" pitchFamily="34" charset="1"/>
      <p:regular r:id="rId282"/>
    </p:embeddedFont>
    <p:embeddedFont>
      <p:font typeface="Times New Roman" panose="00000000000000000000" pitchFamily="18" charset="1"/>
      <p:regular r:id="rId272"/>
    </p:embeddedFont>
    <p:embeddedFont>
      <p:font typeface="Verdana" panose="00000000000000000000" pitchFamily="34" charset="1"/>
      <p:regular r:id="rId278"/>
      <p:italic r:id="rId286"/>
    </p:embeddedFont>
    <p:embeddedFont>
      <p:font typeface="Verdana Pro Cond" panose="00000000000000000000" pitchFamily="34" charset="1"/>
      <p:regular r:id="rId28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Relationship Id="rId230" Type="http://schemas.openxmlformats.org/officeDocument/2006/relationships/slide" Target="slides/slide225.xml"/><Relationship Id="rId231" Type="http://schemas.openxmlformats.org/officeDocument/2006/relationships/slide" Target="slides/slide226.xml"/><Relationship Id="rId232" Type="http://schemas.openxmlformats.org/officeDocument/2006/relationships/slide" Target="slides/slide227.xml"/><Relationship Id="rId233" Type="http://schemas.openxmlformats.org/officeDocument/2006/relationships/slide" Target="slides/slide228.xml"/><Relationship Id="rId234" Type="http://schemas.openxmlformats.org/officeDocument/2006/relationships/slide" Target="slides/slide229.xml"/><Relationship Id="rId235" Type="http://schemas.openxmlformats.org/officeDocument/2006/relationships/slide" Target="slides/slide230.xml"/><Relationship Id="rId236" Type="http://schemas.openxmlformats.org/officeDocument/2006/relationships/slide" Target="slides/slide231.xml"/><Relationship Id="rId237" Type="http://schemas.openxmlformats.org/officeDocument/2006/relationships/slide" Target="slides/slide232.xml"/><Relationship Id="rId238" Type="http://schemas.openxmlformats.org/officeDocument/2006/relationships/slide" Target="slides/slide233.xml"/><Relationship Id="rId239" Type="http://schemas.openxmlformats.org/officeDocument/2006/relationships/slide" Target="slides/slide234.xml"/><Relationship Id="rId240" Type="http://schemas.openxmlformats.org/officeDocument/2006/relationships/slide" Target="slides/slide235.xml"/><Relationship Id="rId241" Type="http://schemas.openxmlformats.org/officeDocument/2006/relationships/slide" Target="slides/slide236.xml"/><Relationship Id="rId242" Type="http://schemas.openxmlformats.org/officeDocument/2006/relationships/slide" Target="slides/slide237.xml"/><Relationship Id="rId243" Type="http://schemas.openxmlformats.org/officeDocument/2006/relationships/slide" Target="slides/slide238.xml"/><Relationship Id="rId244" Type="http://schemas.openxmlformats.org/officeDocument/2006/relationships/slide" Target="slides/slide239.xml"/><Relationship Id="rId245" Type="http://schemas.openxmlformats.org/officeDocument/2006/relationships/slide" Target="slides/slide240.xml"/><Relationship Id="rId246" Type="http://schemas.openxmlformats.org/officeDocument/2006/relationships/slide" Target="slides/slide241.xml"/><Relationship Id="rId247" Type="http://schemas.openxmlformats.org/officeDocument/2006/relationships/slide" Target="slides/slide242.xml"/><Relationship Id="rId248" Type="http://schemas.openxmlformats.org/officeDocument/2006/relationships/slide" Target="slides/slide243.xml"/><Relationship Id="rId249" Type="http://schemas.openxmlformats.org/officeDocument/2006/relationships/slide" Target="slides/slide244.xml"/><Relationship Id="rId250" Type="http://schemas.openxmlformats.org/officeDocument/2006/relationships/slide" Target="slides/slide245.xml"/><Relationship Id="rId251" Type="http://schemas.openxmlformats.org/officeDocument/2006/relationships/slide" Target="slides/slide246.xml"/><Relationship Id="rId252" Type="http://schemas.openxmlformats.org/officeDocument/2006/relationships/slide" Target="slides/slide247.xml"/><Relationship Id="rId253" Type="http://schemas.openxmlformats.org/officeDocument/2006/relationships/slide" Target="slides/slide248.xml"/><Relationship Id="rId254" Type="http://schemas.openxmlformats.org/officeDocument/2006/relationships/slide" Target="slides/slide249.xml"/><Relationship Id="rId255" Type="http://schemas.openxmlformats.org/officeDocument/2006/relationships/slide" Target="slides/slide250.xml"/><Relationship Id="rId256" Type="http://schemas.openxmlformats.org/officeDocument/2006/relationships/slide" Target="slides/slide251.xml"/><Relationship Id="rId257" Type="http://schemas.openxmlformats.org/officeDocument/2006/relationships/slide" Target="slides/slide252.xml"/><Relationship Id="rId258" Type="http://schemas.openxmlformats.org/officeDocument/2006/relationships/slide" Target="slides/slide253.xml"/><Relationship Id="rId259" Type="http://schemas.openxmlformats.org/officeDocument/2006/relationships/slide" Target="slides/slide254.xml"/><Relationship Id="rId260" Type="http://schemas.openxmlformats.org/officeDocument/2006/relationships/slide" Target="slides/slide255.xml"/><Relationship Id="rId261" Type="http://schemas.openxmlformats.org/officeDocument/2006/relationships/slide" Target="slides/slide256.xml"/><Relationship Id="rId262" Type="http://schemas.openxmlformats.org/officeDocument/2006/relationships/slide" Target="slides/slide257.xml"/><Relationship Id="rId263" Type="http://schemas.openxmlformats.org/officeDocument/2006/relationships/slide" Target="slides/slide258.xml"/><Relationship Id="rId264" Type="http://schemas.openxmlformats.org/officeDocument/2006/relationships/slide" Target="slides/slide259.xml"/><Relationship Id="rId265" Type="http://schemas.openxmlformats.org/officeDocument/2006/relationships/slide" Target="slides/slide260.xml"/><Relationship Id="rId266" Type="http://schemas.openxmlformats.org/officeDocument/2006/relationships/slide" Target="slides/slide261.xml"/><Relationship Id="rId267" Type="http://schemas.openxmlformats.org/officeDocument/2006/relationships/slide" Target="slides/slide262.xml"/><Relationship Id="rId268" Type="http://schemas.openxmlformats.org/officeDocument/2006/relationships/slide" Target="slides/slide263.xml"/><Relationship Id="rId269" Type="http://schemas.openxmlformats.org/officeDocument/2006/relationships/slide" Target="slides/slide264.xml"/><Relationship Id="rId270" Type="http://schemas.openxmlformats.org/officeDocument/2006/relationships/slide" Target="slides/slide265.xml"/><Relationship Id="rId271" Type="http://schemas.openxmlformats.org/officeDocument/2006/relationships/slide" Target="slides/slide266.xml"/><Relationship Id="rId272" Type="http://schemas.openxmlformats.org/officeDocument/2006/relationships/font" Target="fonts/font1.fntdata"/><Relationship Id="rId273" Type="http://schemas.openxmlformats.org/officeDocument/2006/relationships/font" Target="fonts/font2.fntdata"/><Relationship Id="rId274" Type="http://schemas.openxmlformats.org/officeDocument/2006/relationships/font" Target="fonts/font3.fntdata"/><Relationship Id="rId275" Type="http://schemas.openxmlformats.org/officeDocument/2006/relationships/font" Target="fonts/font4.fntdata"/><Relationship Id="rId276" Type="http://schemas.openxmlformats.org/officeDocument/2006/relationships/font" Target="fonts/font5.fntdata"/><Relationship Id="rId277" Type="http://schemas.openxmlformats.org/officeDocument/2006/relationships/font" Target="fonts/font6.fntdata"/><Relationship Id="rId278" Type="http://schemas.openxmlformats.org/officeDocument/2006/relationships/font" Target="fonts/font7.fntdata"/><Relationship Id="rId279" Type="http://schemas.openxmlformats.org/officeDocument/2006/relationships/font" Target="fonts/font8.fntdata"/><Relationship Id="rId280" Type="http://schemas.openxmlformats.org/officeDocument/2006/relationships/font" Target="fonts/font9.fntdata"/><Relationship Id="rId281" Type="http://schemas.openxmlformats.org/officeDocument/2006/relationships/font" Target="fonts/font10.fntdata"/><Relationship Id="rId282" Type="http://schemas.openxmlformats.org/officeDocument/2006/relationships/font" Target="fonts/font11.fntdata"/><Relationship Id="rId283" Type="http://schemas.openxmlformats.org/officeDocument/2006/relationships/font" Target="fonts/font12.fntdata"/><Relationship Id="rId284" Type="http://schemas.openxmlformats.org/officeDocument/2006/relationships/font" Target="fonts/font13.fntdata"/><Relationship Id="rId285" Type="http://schemas.openxmlformats.org/officeDocument/2006/relationships/font" Target="fonts/font14.fntdata"/><Relationship Id="rId286" Type="http://schemas.openxmlformats.org/officeDocument/2006/relationships/font" Target="fonts/font15.fntdata"/><Relationship Id="rId287" Type="http://schemas.openxmlformats.org/officeDocument/2006/relationships/font" Target="fonts/font16.fntdata"/><Relationship Id="rId288" Type="http://schemas.openxmlformats.org/officeDocument/2006/relationships/font" Target="fonts/font17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1045" y="2157476"/>
            <a:ext cx="8398510" cy="1461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2090" y="3897376"/>
            <a:ext cx="6916420" cy="1739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342899" y="1959085"/>
            <a:ext cx="2781935" cy="4509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1">
                <a:solidFill>
                  <a:srgbClr val="005BA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06893" y="1961193"/>
            <a:ext cx="3164840" cy="4509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1950" y="1330418"/>
            <a:ext cx="7556698" cy="287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86878" y="2453276"/>
            <a:ext cx="7072630" cy="2970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59404" y="6472428"/>
            <a:ext cx="3161792" cy="347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94030" y="6472428"/>
            <a:ext cx="2272538" cy="347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114032" y="6472428"/>
            <a:ext cx="2272538" cy="347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2.pn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png"/></Relationships>
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6.png"/></Relationships>
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/Relationships>
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8.png"/></Relationships>
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/Relationships>
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
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/Relationships>
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Relationship Id="rId3" Type="http://schemas.openxmlformats.org/officeDocument/2006/relationships/image" Target="../media/image93.png"/></Relationships>
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png"/></Relationships>
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5.png"/></Relationships>
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/Relationships>
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/Relationships>
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/Relationships>
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/Relationships>
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/Relationships>
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1.png"/></Relationships>
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/Relationships>
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/Relationships>
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png"/></Relationships>
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/Relationships>
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/Relationships>
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8.png"/></Relationships>
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/Relationships>
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0.png"/></Relationships>
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/Relationships>
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/Relationships>
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/Relationships>
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/Relationships>
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/Relationships>
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
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1.png"/></Relationships>
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2.png"/></Relationships>
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png"/></Relationships>
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png"/></Relationships>
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/Relationships>
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/Relationships>
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/Relationships>
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/Relationships>
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1.png"/></Relationships>
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/Relationships>
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3.png"/></Relationships>
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/Relationships>
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5.png"/></Relationships>
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/Relationships>
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7.png"/></Relationships>
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8.png"/></Relationships>
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/Relationships>
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9.png"/></Relationships>
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/Relationships>
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/Relationships>
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2.png"/></Relationships>
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3.png"/></Relationships>
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/Relationships>
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4.png"/></Relationships>
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/Relationships>
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/Relationships>
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/Relationships>
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png"/></Relationships>
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/Relationships>
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9.png"/></Relationships>
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0.png"/><Relationship Id="rId3" Type="http://schemas.openxmlformats.org/officeDocument/2006/relationships/image" Target="../media/image151.png"/></Relationships>
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/Relationships>
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/Relationships>
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png"/></Relationships>
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png"/></Relationships>
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/Relationships>
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png"/></Relationships>
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9.png"/></Relationships>
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0.png"/></Relationships>
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1.png"/></Relationships>
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/Relationships>
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40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12737" y="4756742"/>
            <a:ext cx="4812665" cy="1102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50" spc="254">
                <a:solidFill>
                  <a:srgbClr val="AFC0C9"/>
                </a:solidFill>
                <a:latin typeface="Arial"/>
                <a:cs typeface="Arial"/>
              </a:rPr>
              <a:t>automation</a:t>
            </a:r>
            <a:endParaRPr sz="7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55314" y="1572590"/>
            <a:ext cx="2114550" cy="533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ts val="2150"/>
              </a:lnSpc>
              <a:spcBef>
                <a:spcPts val="95"/>
              </a:spcBef>
            </a:pPr>
            <a:r>
              <a:rPr dirty="0" sz="1850" spc="-175">
                <a:latin typeface="Arial"/>
                <a:cs typeface="Arial"/>
              </a:rPr>
              <a:t>Guía</a:t>
            </a:r>
            <a:r>
              <a:rPr dirty="0" sz="1850" spc="-165">
                <a:latin typeface="Arial"/>
                <a:cs typeface="Arial"/>
              </a:rPr>
              <a:t> </a:t>
            </a:r>
            <a:r>
              <a:rPr dirty="0" sz="1850" spc="-155">
                <a:latin typeface="Arial"/>
                <a:cs typeface="Arial"/>
              </a:rPr>
              <a:t>Técnica</a:t>
            </a:r>
            <a:r>
              <a:rPr dirty="0" sz="1850" spc="-160">
                <a:latin typeface="Arial"/>
                <a:cs typeface="Arial"/>
              </a:rPr>
              <a:t> </a:t>
            </a:r>
            <a:r>
              <a:rPr dirty="0" sz="1850" spc="-125">
                <a:latin typeface="Arial"/>
                <a:cs typeface="Arial"/>
              </a:rPr>
              <a:t>para</a:t>
            </a:r>
            <a:r>
              <a:rPr dirty="0" sz="1850" spc="-165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el</a:t>
            </a:r>
            <a:endParaRPr sz="1850">
              <a:latin typeface="Arial"/>
              <a:cs typeface="Arial"/>
            </a:endParaRPr>
          </a:p>
          <a:p>
            <a:pPr algn="r" marR="15875">
              <a:lnSpc>
                <a:spcPts val="1850"/>
              </a:lnSpc>
            </a:pPr>
            <a:r>
              <a:rPr dirty="0" sz="1600" spc="65">
                <a:latin typeface="Arial"/>
                <a:cs typeface="Arial"/>
              </a:rPr>
              <a:t>Instalador</a:t>
            </a:r>
            <a:r>
              <a:rPr dirty="0" sz="1600" spc="-10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Electricista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1637" y="5638508"/>
            <a:ext cx="422376" cy="4857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1393" y="1823562"/>
            <a:ext cx="845185" cy="3702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55" i="1">
                <a:solidFill>
                  <a:srgbClr val="AFC0C9"/>
                </a:solidFill>
                <a:latin typeface="Arial"/>
                <a:cs typeface="Arial"/>
              </a:rPr>
              <a:t>Indice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3583" y="2811053"/>
            <a:ext cx="1800860" cy="355917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950">
              <a:latin typeface="Arial"/>
              <a:cs typeface="Arial"/>
            </a:endParaRPr>
          </a:p>
          <a:p>
            <a:pPr marL="12700" marR="30480">
              <a:lnSpc>
                <a:spcPts val="1650"/>
              </a:lnSpc>
              <a:spcBef>
                <a:spcPts val="120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Motores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Asincrónicos</a:t>
            </a:r>
            <a:r>
              <a:rPr dirty="0" sz="95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Trifásicos Fusibles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95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Termomagnéticos</a:t>
            </a:r>
            <a:endParaRPr sz="950">
              <a:latin typeface="Arial"/>
              <a:cs typeface="Arial"/>
            </a:endParaRPr>
          </a:p>
          <a:p>
            <a:pPr marL="12700" marR="274320">
              <a:lnSpc>
                <a:spcPct val="143000"/>
              </a:lnSpc>
              <a:spcBef>
                <a:spcPts val="15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95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Diferenciales Contactores</a:t>
            </a:r>
            <a:endParaRPr sz="950">
              <a:latin typeface="Arial"/>
              <a:cs typeface="Arial"/>
            </a:endParaRPr>
          </a:p>
          <a:p>
            <a:pPr marL="12700" marR="647700">
              <a:lnSpc>
                <a:spcPct val="143700"/>
              </a:lnSpc>
              <a:spcBef>
                <a:spcPts val="10"/>
              </a:spcBef>
            </a:pP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Relés</a:t>
            </a:r>
            <a:r>
              <a:rPr dirty="0" sz="9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9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Sobrecarga Guardamotores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Directos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Combinaciones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43400"/>
              </a:lnSpc>
              <a:spcBef>
                <a:spcPts val="10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r>
              <a:rPr dirty="0" sz="9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Inversores</a:t>
            </a:r>
            <a:r>
              <a:rPr dirty="0" sz="950" spc="5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r>
              <a:rPr dirty="0" sz="9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Estrella</a:t>
            </a:r>
            <a:r>
              <a:rPr dirty="0" sz="950" spc="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Triángulo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Arranques </a:t>
            </a:r>
            <a:r>
              <a:rPr dirty="0" sz="950" spc="-20">
                <a:solidFill>
                  <a:srgbClr val="FFFFFF"/>
                </a:solidFill>
                <a:latin typeface="Arial"/>
                <a:cs typeface="Arial"/>
              </a:rPr>
              <a:t>Suaves</a:t>
            </a:r>
            <a:r>
              <a:rPr dirty="0" sz="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(Softstarter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Variadores</a:t>
            </a:r>
            <a:r>
              <a:rPr dirty="0" sz="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95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Velocidad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95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Manuales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950" spc="3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Compactos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Aparatos</a:t>
            </a:r>
            <a:r>
              <a:rPr dirty="0" sz="9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95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Maniobra</a:t>
            </a:r>
            <a:r>
              <a:rPr dirty="0" sz="9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95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141952" y="2824359"/>
            <a:ext cx="165100" cy="355917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64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5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5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7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45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7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5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65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550"/>
              </a:spcBef>
            </a:pPr>
            <a:r>
              <a:rPr dirty="0" sz="900" spc="45" i="1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65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50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65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50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70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50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65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50"/>
              </a:spcBef>
            </a:pP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14432" cy="135169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2825" y="5268912"/>
            <a:ext cx="2756153" cy="120808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46855" y="2867224"/>
            <a:ext cx="3502025" cy="25895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objetivo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publicación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aportar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datos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precisos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ejem </a:t>
            </a:r>
            <a:r>
              <a:rPr dirty="0" sz="1050" spc="-50">
                <a:latin typeface="Arial"/>
                <a:cs typeface="Arial"/>
              </a:rPr>
              <a:t>plos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prácticos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solución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cualquier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inconvenientes 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puedan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presentar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actividad.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Todo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contenido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ha </a:t>
            </a:r>
            <a:r>
              <a:rPr dirty="0" sz="1050" spc="-65">
                <a:latin typeface="Arial"/>
                <a:cs typeface="Arial"/>
              </a:rPr>
              <a:t>sido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elaborado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consultas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realizadas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0">
                <a:latin typeface="Arial"/>
                <a:cs typeface="Arial"/>
              </a:rPr>
              <a:t>técnicos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especialistas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nuestra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Hotline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Técnica.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3335" marR="49530">
              <a:lnSpc>
                <a:spcPct val="100000"/>
              </a:lnSpc>
              <a:spcBef>
                <a:spcPts val="5"/>
              </a:spcBef>
            </a:pPr>
            <a:r>
              <a:rPr dirty="0" sz="1050" spc="-75">
                <a:latin typeface="Arial"/>
                <a:cs typeface="Arial"/>
              </a:rPr>
              <a:t>No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hay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olvidar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cuanto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rápida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sencillamente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pueda </a:t>
            </a:r>
            <a:r>
              <a:rPr dirty="0" sz="1050" spc="-50">
                <a:latin typeface="Arial"/>
                <a:cs typeface="Arial"/>
              </a:rPr>
              <a:t>realizar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su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trabajo,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serán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benecios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35">
                <a:latin typeface="Arial"/>
                <a:cs typeface="Arial"/>
              </a:rPr>
              <a:t>cliente.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mismo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modo,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mejor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calidad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pro </a:t>
            </a:r>
            <a:r>
              <a:rPr dirty="0" sz="1050" spc="-65">
                <a:latin typeface="Arial"/>
                <a:cs typeface="Arial"/>
              </a:rPr>
              <a:t>ductos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utilizados,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será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conabilidad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60">
                <a:latin typeface="Arial"/>
                <a:cs typeface="Arial"/>
              </a:rPr>
              <a:t>través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guía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técnica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proporcionamos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ayuda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necesaria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llevar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adelante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proyectos.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 marR="102235" indent="635">
              <a:lnSpc>
                <a:spcPct val="100000"/>
              </a:lnSpc>
            </a:pPr>
            <a:r>
              <a:rPr dirty="0" sz="1050" spc="-105">
                <a:latin typeface="Arial"/>
                <a:cs typeface="Arial"/>
              </a:rPr>
              <a:t>Deseamos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herramienta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gran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utilidad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45">
                <a:latin typeface="Arial"/>
                <a:cs typeface="Arial"/>
              </a:rPr>
              <a:t>trabajo,</a:t>
            </a:r>
            <a:r>
              <a:rPr dirty="0" sz="1050" spc="-85">
                <a:latin typeface="Arial"/>
                <a:cs typeface="Arial"/>
              </a:rPr>
              <a:t> sumándose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existentes,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nuestro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sitio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35">
                <a:latin typeface="Arial"/>
                <a:cs typeface="Arial"/>
              </a:rPr>
              <a:t>Internet,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Newsletter,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Hotline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Técnica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Cerca.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2825" y="2966839"/>
            <a:ext cx="2119630" cy="16586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La</a:t>
            </a:r>
            <a:r>
              <a:rPr dirty="0" sz="1250" spc="-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Guía</a:t>
            </a:r>
            <a:r>
              <a:rPr dirty="0" sz="1250" spc="-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Técnica</a:t>
            </a:r>
            <a:r>
              <a:rPr dirty="0" sz="1250" spc="-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para</a:t>
            </a:r>
            <a:r>
              <a:rPr dirty="0" sz="1250" spc="-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AFC0C9"/>
                </a:solidFill>
                <a:latin typeface="Arial"/>
                <a:cs typeface="Arial"/>
              </a:rPr>
              <a:t>el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251700"/>
              </a:lnSpc>
              <a:spcBef>
                <a:spcPts val="20"/>
              </a:spcBef>
            </a:pPr>
            <a:r>
              <a:rPr dirty="0" sz="1250" spc="45" i="1">
                <a:solidFill>
                  <a:srgbClr val="AFC0C9"/>
                </a:solidFill>
                <a:latin typeface="Arial"/>
                <a:cs typeface="Arial"/>
              </a:rPr>
              <a:t>Instalador</a:t>
            </a:r>
            <a:r>
              <a:rPr dirty="0" sz="1250" spc="90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Electricista</a:t>
            </a:r>
            <a:r>
              <a:rPr dirty="0" sz="1250" spc="90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spc="35" i="1">
                <a:solidFill>
                  <a:srgbClr val="AFC0C9"/>
                </a:solidFill>
                <a:latin typeface="Arial"/>
                <a:cs typeface="Arial"/>
              </a:rPr>
              <a:t>ha</a:t>
            </a:r>
            <a:r>
              <a:rPr dirty="0" sz="1250" spc="3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sido</a:t>
            </a:r>
            <a:r>
              <a:rPr dirty="0" sz="1250" spc="17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elaborada</a:t>
            </a:r>
            <a:r>
              <a:rPr dirty="0" sz="1250" spc="17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para</a:t>
            </a:r>
            <a:r>
              <a:rPr dirty="0" sz="1250" spc="17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spc="40" i="1">
                <a:solidFill>
                  <a:srgbClr val="AFC0C9"/>
                </a:solidFill>
                <a:latin typeface="Arial"/>
                <a:cs typeface="Arial"/>
              </a:rPr>
              <a:t>facilitar </a:t>
            </a:r>
            <a:r>
              <a:rPr dirty="0" sz="1250" spc="50" i="1">
                <a:solidFill>
                  <a:srgbClr val="AFC0C9"/>
                </a:solidFill>
                <a:latin typeface="Arial"/>
                <a:cs typeface="Arial"/>
              </a:rPr>
              <a:t>el</a:t>
            </a:r>
            <a:r>
              <a:rPr dirty="0" sz="1250" spc="60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desarrollo</a:t>
            </a:r>
            <a:r>
              <a:rPr dirty="0" sz="1250" spc="55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de</a:t>
            </a:r>
            <a:r>
              <a:rPr dirty="0" sz="1250" spc="60" i="1">
                <a:solidFill>
                  <a:srgbClr val="AFC0C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AFC0C9"/>
                </a:solidFill>
                <a:latin typeface="Arial"/>
                <a:cs typeface="Arial"/>
              </a:rPr>
              <a:t>su</a:t>
            </a:r>
            <a:r>
              <a:rPr dirty="0" sz="1250" spc="55" i="1">
                <a:solidFill>
                  <a:srgbClr val="AFC0C9"/>
                </a:solidFill>
                <a:latin typeface="Arial"/>
                <a:cs typeface="Arial"/>
              </a:rPr>
              <a:t> trabajo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825" y="4886622"/>
            <a:ext cx="76263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10" i="1">
                <a:solidFill>
                  <a:srgbClr val="AFC0C9"/>
                </a:solidFill>
                <a:latin typeface="Arial"/>
                <a:cs typeface="Arial"/>
              </a:rPr>
              <a:t>cotidiano.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55616" y="1823562"/>
            <a:ext cx="1731010" cy="3702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75" i="1">
                <a:latin typeface="Arial"/>
                <a:cs typeface="Arial"/>
              </a:rPr>
              <a:t>Introducción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62050" y="2868291"/>
            <a:ext cx="2757170" cy="349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2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900" spc="85">
                <a:latin typeface="Arial"/>
                <a:cs typeface="Arial"/>
              </a:rPr>
              <a:t>maniobra</a:t>
            </a:r>
            <a:r>
              <a:rPr dirty="0" sz="900" spc="-50">
                <a:latin typeface="Arial"/>
                <a:cs typeface="Arial"/>
              </a:rPr>
              <a:t> </a:t>
            </a:r>
            <a:r>
              <a:rPr dirty="0" sz="900" spc="90">
                <a:latin typeface="Arial"/>
                <a:cs typeface="Arial"/>
              </a:rPr>
              <a:t>de</a:t>
            </a:r>
            <a:r>
              <a:rPr dirty="0" sz="900" spc="-40">
                <a:latin typeface="Arial"/>
                <a:cs typeface="Arial"/>
              </a:rPr>
              <a:t> </a:t>
            </a:r>
            <a:r>
              <a:rPr dirty="0" sz="900" spc="60">
                <a:latin typeface="Arial"/>
                <a:cs typeface="Arial"/>
              </a:rPr>
              <a:t>carga</a:t>
            </a:r>
            <a:r>
              <a:rPr dirty="0" sz="900" spc="2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arran 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lámpara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encienda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necesario.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62186" y="3348757"/>
            <a:ext cx="259143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12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900" spc="70">
                <a:latin typeface="Arial"/>
                <a:cs typeface="Arial"/>
              </a:rPr>
              <a:t>protección</a:t>
            </a:r>
            <a:r>
              <a:rPr dirty="0" sz="900" spc="-10">
                <a:latin typeface="Arial"/>
                <a:cs typeface="Arial"/>
              </a:rPr>
              <a:t> </a:t>
            </a:r>
            <a:r>
              <a:rPr dirty="0" sz="900" spc="90">
                <a:latin typeface="Arial"/>
                <a:cs typeface="Arial"/>
              </a:rPr>
              <a:t>de</a:t>
            </a:r>
            <a:r>
              <a:rPr dirty="0" sz="900" spc="-40">
                <a:latin typeface="Arial"/>
                <a:cs typeface="Arial"/>
              </a:rPr>
              <a:t> </a:t>
            </a:r>
            <a:r>
              <a:rPr dirty="0" sz="900" spc="85">
                <a:latin typeface="Arial"/>
                <a:cs typeface="Arial"/>
              </a:rPr>
              <a:t>la</a:t>
            </a:r>
            <a:r>
              <a:rPr dirty="0" sz="900" spc="-60">
                <a:latin typeface="Arial"/>
                <a:cs typeface="Arial"/>
              </a:rPr>
              <a:t> </a:t>
            </a:r>
            <a:r>
              <a:rPr dirty="0" sz="900" spc="60">
                <a:latin typeface="Arial"/>
                <a:cs typeface="Arial"/>
              </a:rPr>
              <a:t>carga</a:t>
            </a:r>
            <a:r>
              <a:rPr dirty="0" sz="900" spc="2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evitan</a:t>
            </a:r>
            <a:r>
              <a:rPr dirty="0" sz="1050" spc="-40">
                <a:latin typeface="Arial"/>
                <a:cs typeface="Arial"/>
              </a:rPr>
              <a:t> 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carga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dañe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cuando </a:t>
            </a:r>
            <a:r>
              <a:rPr dirty="0" sz="1050" spc="-90">
                <a:latin typeface="Arial"/>
                <a:cs typeface="Arial"/>
              </a:rPr>
              <a:t>hay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avería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ajena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ella.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61499" y="3988685"/>
            <a:ext cx="267843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12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900" spc="75">
                <a:latin typeface="Arial"/>
                <a:cs typeface="Arial"/>
              </a:rPr>
              <a:t>protección</a:t>
            </a:r>
            <a:r>
              <a:rPr dirty="0" sz="900" spc="-80">
                <a:latin typeface="Arial"/>
                <a:cs typeface="Arial"/>
              </a:rPr>
              <a:t> </a:t>
            </a:r>
            <a:r>
              <a:rPr dirty="0" sz="900" spc="90">
                <a:latin typeface="Arial"/>
                <a:cs typeface="Arial"/>
              </a:rPr>
              <a:t>del</a:t>
            </a:r>
            <a:r>
              <a:rPr dirty="0" sz="900" spc="-20">
                <a:latin typeface="Arial"/>
                <a:cs typeface="Arial"/>
              </a:rPr>
              <a:t> </a:t>
            </a:r>
            <a:r>
              <a:rPr dirty="0" sz="900" spc="75">
                <a:latin typeface="Arial"/>
                <a:cs typeface="Arial"/>
              </a:rPr>
              <a:t>circuito</a:t>
            </a:r>
            <a:r>
              <a:rPr dirty="0" sz="900" spc="2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si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pesar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nuestras </a:t>
            </a:r>
            <a:r>
              <a:rPr dirty="0" sz="1050" spc="-70">
                <a:latin typeface="Arial"/>
                <a:cs typeface="Arial"/>
              </a:rPr>
              <a:t>precauciones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hay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5">
                <a:latin typeface="Arial"/>
                <a:cs typeface="Arial"/>
              </a:rPr>
              <a:t>carga,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debemos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evitar </a:t>
            </a:r>
            <a:r>
              <a:rPr dirty="0" sz="1050" spc="-50">
                <a:latin typeface="Arial"/>
                <a:cs typeface="Arial"/>
              </a:rPr>
              <a:t>que </a:t>
            </a:r>
            <a:r>
              <a:rPr dirty="0" sz="1050" spc="-45">
                <a:latin typeface="Arial"/>
                <a:cs typeface="Arial"/>
              </a:rPr>
              <a:t>también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dañen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55">
                <a:latin typeface="Arial"/>
                <a:cs typeface="Arial"/>
              </a:rPr>
              <a:t>destruyan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demás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conforman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10">
                <a:latin typeface="Arial"/>
                <a:cs typeface="Arial"/>
              </a:rPr>
              <a:t>circuito.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2323" y="4951101"/>
            <a:ext cx="2644775" cy="342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dirty="0" sz="900" spc="80" i="1">
                <a:latin typeface="Calibri"/>
                <a:cs typeface="Calibri"/>
              </a:rPr>
              <a:t>Para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100" i="1">
                <a:latin typeface="Calibri"/>
                <a:cs typeface="Calibri"/>
              </a:rPr>
              <a:t>cada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120" i="1">
                <a:latin typeface="Calibri"/>
                <a:cs typeface="Calibri"/>
              </a:rPr>
              <a:t>una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130" i="1">
                <a:latin typeface="Calibri"/>
                <a:cs typeface="Calibri"/>
              </a:rPr>
              <a:t>de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95" i="1">
                <a:latin typeface="Calibri"/>
                <a:cs typeface="Calibri"/>
              </a:rPr>
              <a:t>estas</a:t>
            </a:r>
            <a:r>
              <a:rPr dirty="0" sz="900" spc="45" i="1">
                <a:latin typeface="Calibri"/>
                <a:cs typeface="Calibri"/>
              </a:rPr>
              <a:t> </a:t>
            </a:r>
            <a:r>
              <a:rPr dirty="0" sz="900" spc="105" i="1">
                <a:latin typeface="Calibri"/>
                <a:cs typeface="Calibri"/>
              </a:rPr>
              <a:t>funciones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110" i="1">
                <a:latin typeface="Calibri"/>
                <a:cs typeface="Calibri"/>
              </a:rPr>
              <a:t>existen</a:t>
            </a:r>
            <a:r>
              <a:rPr dirty="0" sz="900" spc="40" i="1">
                <a:latin typeface="Calibri"/>
                <a:cs typeface="Calibri"/>
              </a:rPr>
              <a:t> </a:t>
            </a:r>
            <a:r>
              <a:rPr dirty="0" sz="900" spc="90" i="1">
                <a:latin typeface="Calibri"/>
                <a:cs typeface="Calibri"/>
              </a:rPr>
              <a:t>de-</a:t>
            </a:r>
            <a:r>
              <a:rPr dirty="0" sz="900" spc="90" i="1">
                <a:latin typeface="Calibri"/>
                <a:cs typeface="Calibri"/>
              </a:rPr>
              <a:t> </a:t>
            </a:r>
            <a:r>
              <a:rPr dirty="0" sz="900" spc="100" i="1">
                <a:latin typeface="Calibri"/>
                <a:cs typeface="Calibri"/>
              </a:rPr>
              <a:t>terminados </a:t>
            </a:r>
            <a:r>
              <a:rPr dirty="0" sz="900" spc="70" i="1">
                <a:latin typeface="Calibri"/>
                <a:cs typeface="Calibri"/>
              </a:rPr>
              <a:t>aparatos: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2050" y="5429055"/>
            <a:ext cx="2588260" cy="3486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250"/>
              </a:lnSpc>
              <a:spcBef>
                <a:spcPts val="180"/>
              </a:spcBef>
            </a:pP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900" spc="75">
                <a:latin typeface="Arial"/>
                <a:cs typeface="Arial"/>
              </a:rPr>
              <a:t>control</a:t>
            </a:r>
            <a:r>
              <a:rPr dirty="0" sz="900" spc="3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establece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cuándo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porqué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carga 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conectada.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2045" y="5908473"/>
            <a:ext cx="267017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900" spc="85">
                <a:latin typeface="Arial"/>
                <a:cs typeface="Arial"/>
              </a:rPr>
              <a:t>mando</a:t>
            </a:r>
            <a:r>
              <a:rPr dirty="0" sz="900" spc="3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cuando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manual </a:t>
            </a:r>
            <a:r>
              <a:rPr dirty="0" sz="1050" spc="-75">
                <a:latin typeface="Arial"/>
                <a:cs typeface="Arial"/>
              </a:rPr>
              <a:t>debemos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establecer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vínculo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operarios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queremos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devolver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05743" y="1505715"/>
            <a:ext cx="522605" cy="185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190">
                <a:solidFill>
                  <a:srgbClr val="AFC0C9"/>
                </a:solidFill>
                <a:latin typeface="Century"/>
                <a:cs typeface="Century"/>
              </a:rPr>
              <a:t>FOTO</a:t>
            </a:r>
            <a:endParaRPr sz="1050">
              <a:latin typeface="Century"/>
              <a:cs typeface="Century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52029" y="2971068"/>
            <a:ext cx="276288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55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250" spc="-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tareas</a:t>
            </a:r>
            <a:r>
              <a:rPr dirty="0" sz="1250" spc="-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más</a:t>
            </a:r>
            <a:r>
              <a:rPr dirty="0" sz="1250" spc="-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frecuentes</a:t>
            </a:r>
            <a:r>
              <a:rPr dirty="0" sz="1250" spc="-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60" i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250" spc="-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Insta-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66075" y="3452588"/>
            <a:ext cx="264477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lador</a:t>
            </a:r>
            <a:r>
              <a:rPr dirty="0" sz="1250" spc="-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Electricista</a:t>
            </a:r>
            <a:r>
              <a:rPr dirty="0" sz="1250" spc="-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consisten</a:t>
            </a:r>
            <a:r>
              <a:rPr dirty="0" sz="1250" spc="-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250" spc="-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conec-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98498" y="3932013"/>
            <a:ext cx="2706370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50" i="1">
                <a:solidFill>
                  <a:srgbClr val="FFFFFF"/>
                </a:solidFill>
                <a:latin typeface="Arial"/>
                <a:cs typeface="Arial"/>
              </a:rPr>
              <a:t>tar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 circuitos</a:t>
            </a:r>
            <a:r>
              <a:rPr dirty="0" sz="1250" spc="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de iluminación</a:t>
            </a:r>
            <a:r>
              <a:rPr dirty="0" sz="1250" spc="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i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circuitos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660372" y="4411438"/>
            <a:ext cx="245173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motores.</a:t>
            </a:r>
            <a:r>
              <a:rPr dirty="0" sz="1250" spc="-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250" spc="-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asegurar</a:t>
            </a:r>
            <a:r>
              <a:rPr dirty="0" sz="1250" spc="-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250" spc="-3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35138" y="4890851"/>
            <a:ext cx="277558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mismas</a:t>
            </a:r>
            <a:r>
              <a:rPr dirty="0" sz="1250" spc="-5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sean</a:t>
            </a:r>
            <a:r>
              <a:rPr dirty="0" sz="1250" spc="-5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desarrolladas</a:t>
            </a:r>
            <a:r>
              <a:rPr dirty="0" sz="1250" spc="-5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5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manera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02714" y="5372384"/>
            <a:ext cx="271335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20" i="1">
                <a:solidFill>
                  <a:srgbClr val="FFFFFF"/>
                </a:solidFill>
                <a:latin typeface="Arial"/>
                <a:cs typeface="Arial"/>
              </a:rPr>
              <a:t>conable,</a:t>
            </a:r>
            <a:r>
              <a:rPr dirty="0" sz="1250" spc="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dirty="0" sz="125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conveniente</a:t>
            </a:r>
            <a:r>
              <a:rPr dirty="0" sz="125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analizar</a:t>
            </a:r>
            <a:r>
              <a:rPr dirty="0" sz="125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04086" y="5851799"/>
            <a:ext cx="2607945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diferentes</a:t>
            </a:r>
            <a:r>
              <a:rPr dirty="0" sz="125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funciones</a:t>
            </a:r>
            <a:r>
              <a:rPr dirty="0" sz="125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25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25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compo-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006739" y="6331219"/>
            <a:ext cx="2113280" cy="218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nen,</a:t>
            </a:r>
            <a:r>
              <a:rPr dirty="0" sz="125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todas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FFFFFF"/>
                </a:solidFill>
                <a:latin typeface="Arial"/>
                <a:cs typeface="Arial"/>
              </a:rPr>
              <a:t>ellas</a:t>
            </a:r>
            <a:r>
              <a:rPr dirty="0" sz="125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FFFFFF"/>
                </a:solidFill>
                <a:latin typeface="Arial"/>
                <a:cs typeface="Arial"/>
              </a:rPr>
              <a:t>importantes.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23532" y="2709884"/>
            <a:ext cx="2759710" cy="8293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800"/>
              </a:lnSpc>
              <a:spcBef>
                <a:spcPts val="130"/>
              </a:spcBef>
            </a:pPr>
            <a:r>
              <a:rPr dirty="0" sz="900" spc="110" i="1">
                <a:latin typeface="Calibri"/>
                <a:cs typeface="Calibri"/>
              </a:rPr>
              <a:t>Aparatos</a:t>
            </a:r>
            <a:r>
              <a:rPr dirty="0" sz="900" spc="-50" i="1">
                <a:latin typeface="Calibri"/>
                <a:cs typeface="Calibri"/>
              </a:rPr>
              <a:t> </a:t>
            </a:r>
            <a:r>
              <a:rPr dirty="0" sz="900" spc="140" i="1">
                <a:latin typeface="Calibri"/>
                <a:cs typeface="Calibri"/>
              </a:rPr>
              <a:t>de</a:t>
            </a:r>
            <a:r>
              <a:rPr dirty="0" sz="900" spc="50" i="1">
                <a:latin typeface="Calibri"/>
                <a:cs typeface="Calibri"/>
              </a:rPr>
              <a:t> </a:t>
            </a:r>
            <a:r>
              <a:rPr dirty="0" sz="900" spc="100" i="1">
                <a:latin typeface="Calibri"/>
                <a:cs typeface="Calibri"/>
              </a:rPr>
              <a:t>maniobra</a:t>
            </a:r>
            <a:r>
              <a:rPr dirty="0" sz="900" spc="325" i="1">
                <a:latin typeface="Calibri"/>
                <a:cs typeface="Calibri"/>
              </a:rPr>
              <a:t> </a:t>
            </a:r>
            <a:r>
              <a:rPr dirty="0" sz="1050" spc="-50">
                <a:latin typeface="Arial"/>
                <a:cs typeface="Arial"/>
              </a:rPr>
              <a:t>cómo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contactores, </a:t>
            </a:r>
            <a:r>
              <a:rPr dirty="0" sz="1050" spc="-75">
                <a:latin typeface="Arial"/>
                <a:cs typeface="Arial"/>
              </a:rPr>
              <a:t>arrancadores,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variadores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velocidad,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interruptores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seccionadores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vincular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eléctrica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carga,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conducen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75">
                <a:latin typeface="Arial"/>
                <a:cs typeface="Arial"/>
              </a:rPr>
              <a:t>hacia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misma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permitiendo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funcionamiento.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23245" y="3669775"/>
            <a:ext cx="2748915" cy="13100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900" spc="110" i="1">
                <a:latin typeface="Calibri"/>
                <a:cs typeface="Calibri"/>
              </a:rPr>
              <a:t>Aparatos</a:t>
            </a:r>
            <a:r>
              <a:rPr dirty="0" sz="900" spc="55" i="1">
                <a:latin typeface="Calibri"/>
                <a:cs typeface="Calibri"/>
              </a:rPr>
              <a:t> </a:t>
            </a:r>
            <a:r>
              <a:rPr dirty="0" sz="900" spc="90" i="1">
                <a:latin typeface="Calibri"/>
                <a:cs typeface="Calibri"/>
              </a:rPr>
              <a:t>de</a:t>
            </a:r>
            <a:r>
              <a:rPr dirty="0" sz="900" spc="55" i="1">
                <a:latin typeface="Calibri"/>
                <a:cs typeface="Calibri"/>
              </a:rPr>
              <a:t> </a:t>
            </a:r>
            <a:r>
              <a:rPr dirty="0" sz="900" spc="95" i="1">
                <a:latin typeface="Calibri"/>
                <a:cs typeface="Calibri"/>
              </a:rPr>
              <a:t>protección</a:t>
            </a:r>
            <a:r>
              <a:rPr dirty="0" sz="900" spc="300" i="1">
                <a:latin typeface="Calibri"/>
                <a:cs typeface="Calibri"/>
              </a:rPr>
              <a:t> </a:t>
            </a:r>
            <a:r>
              <a:rPr dirty="0" sz="1050" spc="-65">
                <a:latin typeface="Arial"/>
                <a:cs typeface="Arial"/>
              </a:rPr>
              <a:t>según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su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forma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actuación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protegen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sobrecargas </a:t>
            </a:r>
            <a:r>
              <a:rPr dirty="0" sz="1050" spc="-65">
                <a:latin typeface="Arial"/>
                <a:cs typeface="Arial"/>
              </a:rPr>
              <a:t>(guardamotores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relés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sobrecargas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apa </a:t>
            </a:r>
            <a:r>
              <a:rPr dirty="0" sz="1050" spc="-60">
                <a:latin typeface="Arial"/>
                <a:cs typeface="Arial"/>
              </a:rPr>
              <a:t>ratos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maniobra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corrientes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(fusibles,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 </a:t>
            </a:r>
            <a:r>
              <a:rPr dirty="0" sz="1050" spc="-55">
                <a:latin typeface="Arial"/>
                <a:cs typeface="Arial"/>
              </a:rPr>
              <a:t>rruptores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limitadores</a:t>
            </a:r>
            <a:r>
              <a:rPr dirty="0" sz="1050" spc="4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líneas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interco </a:t>
            </a:r>
            <a:r>
              <a:rPr dirty="0" sz="1050" spc="-50">
                <a:latin typeface="Arial"/>
                <a:cs typeface="Arial"/>
              </a:rPr>
              <a:t>nexión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sobrecargas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cortocircuitos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(fusibles,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termomagnéticas</a:t>
            </a:r>
            <a:r>
              <a:rPr dirty="0" sz="1050" spc="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23523" y="5110145"/>
            <a:ext cx="274510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900" spc="110" i="1">
                <a:latin typeface="Calibri"/>
                <a:cs typeface="Calibri"/>
              </a:rPr>
              <a:t>Aparatos</a:t>
            </a:r>
            <a:r>
              <a:rPr dirty="0" sz="900" spc="55" i="1">
                <a:latin typeface="Calibri"/>
                <a:cs typeface="Calibri"/>
              </a:rPr>
              <a:t> </a:t>
            </a:r>
            <a:r>
              <a:rPr dirty="0" sz="900" spc="90" i="1">
                <a:latin typeface="Calibri"/>
                <a:cs typeface="Calibri"/>
              </a:rPr>
              <a:t>de</a:t>
            </a:r>
            <a:r>
              <a:rPr dirty="0" sz="900" spc="60" i="1">
                <a:latin typeface="Calibri"/>
                <a:cs typeface="Calibri"/>
              </a:rPr>
              <a:t> </a:t>
            </a:r>
            <a:r>
              <a:rPr dirty="0" sz="900" spc="135" i="1">
                <a:latin typeface="Calibri"/>
                <a:cs typeface="Calibri"/>
              </a:rPr>
              <a:t>mando</a:t>
            </a:r>
            <a:r>
              <a:rPr dirty="0" sz="900" spc="270" i="1">
                <a:latin typeface="Calibri"/>
                <a:cs typeface="Calibri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encargados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vin </a:t>
            </a:r>
            <a:r>
              <a:rPr dirty="0" sz="1050" spc="-40">
                <a:latin typeface="Arial"/>
                <a:cs typeface="Arial"/>
              </a:rPr>
              <a:t>cular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operadores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misma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aparatos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protección. </a:t>
            </a:r>
            <a:r>
              <a:rPr dirty="0" sz="1050" spc="-40">
                <a:latin typeface="Arial"/>
                <a:cs typeface="Arial"/>
              </a:rPr>
              <a:t>Ejemplo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ello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botones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lámparas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señaliza </a:t>
            </a:r>
            <a:r>
              <a:rPr dirty="0" sz="1050" spc="-45">
                <a:latin typeface="Arial"/>
                <a:cs typeface="Arial"/>
              </a:rPr>
              <a:t>ción,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nes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carrera,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sensores,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413" y="2381474"/>
            <a:ext cx="271526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900" spc="110" i="1">
                <a:latin typeface="Calibri"/>
                <a:cs typeface="Calibri"/>
              </a:rPr>
              <a:t>Aparatos</a:t>
            </a:r>
            <a:r>
              <a:rPr dirty="0" sz="900" spc="-55" i="1">
                <a:latin typeface="Calibri"/>
                <a:cs typeface="Calibri"/>
              </a:rPr>
              <a:t> </a:t>
            </a:r>
            <a:r>
              <a:rPr dirty="0" sz="900" spc="140" i="1">
                <a:latin typeface="Calibri"/>
                <a:cs typeface="Calibri"/>
              </a:rPr>
              <a:t>de</a:t>
            </a:r>
            <a:r>
              <a:rPr dirty="0" sz="900" spc="60" i="1">
                <a:latin typeface="Calibri"/>
                <a:cs typeface="Calibri"/>
              </a:rPr>
              <a:t> </a:t>
            </a:r>
            <a:r>
              <a:rPr dirty="0" sz="900" spc="80" i="1">
                <a:latin typeface="Calibri"/>
                <a:cs typeface="Calibri"/>
              </a:rPr>
              <a:t>control:</a:t>
            </a:r>
            <a:r>
              <a:rPr dirty="0" sz="900" spc="65" i="1">
                <a:latin typeface="Calibri"/>
                <a:cs typeface="Calibri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realizar </a:t>
            </a:r>
            <a:r>
              <a:rPr dirty="0" sz="1050" spc="-75">
                <a:latin typeface="Arial"/>
                <a:cs typeface="Arial"/>
              </a:rPr>
              <a:t>tareas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automatismo,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menos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complicadas, </a:t>
            </a:r>
            <a:r>
              <a:rPr dirty="0" sz="1050" spc="-65">
                <a:latin typeface="Arial"/>
                <a:cs typeface="Arial"/>
              </a:rPr>
              <a:t>siendo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mejor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exponente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tiempo,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Lógicos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Programables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LOGO!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2275" y="3181917"/>
            <a:ext cx="265430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20">
                <a:latin typeface="Arial"/>
                <a:cs typeface="Arial"/>
              </a:rPr>
              <a:t>Al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mencionar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motores,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hace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referencia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70">
                <a:latin typeface="Arial"/>
                <a:cs typeface="Arial"/>
              </a:rPr>
              <a:t>motores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trifásicos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asincrónicos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rotor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 </a:t>
            </a:r>
            <a:r>
              <a:rPr dirty="0" sz="1050" spc="-20">
                <a:latin typeface="Arial"/>
                <a:cs typeface="Arial"/>
              </a:rPr>
              <a:t>jaula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ardilla.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Excepcionalmente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tratarán </a:t>
            </a:r>
            <a:r>
              <a:rPr dirty="0" sz="1050" spc="-80">
                <a:latin typeface="Arial"/>
                <a:cs typeface="Arial"/>
              </a:rPr>
              <a:t>temas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relativos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monofásicos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asincróni </a:t>
            </a:r>
            <a:r>
              <a:rPr dirty="0" sz="1050" spc="-95">
                <a:latin typeface="Arial"/>
                <a:cs typeface="Arial"/>
              </a:rPr>
              <a:t>cos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rotor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41701" y="4140755"/>
            <a:ext cx="276352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900" spc="55">
                <a:latin typeface="Arial"/>
                <a:cs typeface="Arial"/>
              </a:rPr>
              <a:t>Valores</a:t>
            </a:r>
            <a:r>
              <a:rPr dirty="0" sz="900" spc="-65">
                <a:latin typeface="Arial"/>
                <a:cs typeface="Arial"/>
              </a:rPr>
              <a:t> </a:t>
            </a:r>
            <a:r>
              <a:rPr dirty="0" sz="900" spc="75">
                <a:latin typeface="Arial"/>
                <a:cs typeface="Arial"/>
              </a:rPr>
              <a:t>nominales</a:t>
            </a:r>
            <a:r>
              <a:rPr dirty="0" sz="900" spc="-15">
                <a:latin typeface="Arial"/>
                <a:cs typeface="Arial"/>
              </a:rPr>
              <a:t> </a:t>
            </a:r>
            <a:r>
              <a:rPr dirty="0" sz="900" spc="90">
                <a:latin typeface="Arial"/>
                <a:cs typeface="Arial"/>
              </a:rPr>
              <a:t>y</a:t>
            </a:r>
            <a:r>
              <a:rPr dirty="0" sz="900" spc="-20">
                <a:latin typeface="Arial"/>
                <a:cs typeface="Arial"/>
              </a:rPr>
              <a:t> </a:t>
            </a:r>
            <a:r>
              <a:rPr dirty="0" sz="900" spc="60">
                <a:latin typeface="Arial"/>
                <a:cs typeface="Arial"/>
              </a:rPr>
              <a:t>asignados</a:t>
            </a:r>
            <a:r>
              <a:rPr dirty="0" sz="900" spc="3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actuales </a:t>
            </a:r>
            <a:r>
              <a:rPr dirty="0" sz="1050" spc="-70">
                <a:latin typeface="Arial"/>
                <a:cs typeface="Arial"/>
              </a:rPr>
              <a:t>normas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internacionales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reservan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adjetivo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nominales”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fuentes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alimentación, </a:t>
            </a:r>
            <a:r>
              <a:rPr dirty="0" sz="1050" spc="-65">
                <a:latin typeface="Arial"/>
                <a:cs typeface="Arial"/>
              </a:rPr>
              <a:t>baterías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redes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distribución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energía,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90">
                <a:latin typeface="Arial"/>
                <a:cs typeface="Arial"/>
              </a:rPr>
              <a:t>estos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nominan,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decir,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dan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nombre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10">
                <a:latin typeface="Arial"/>
                <a:cs typeface="Arial"/>
              </a:rPr>
              <a:t>sistemas.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42418" y="5260094"/>
            <a:ext cx="272478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motores,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maniobras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85">
                <a:latin typeface="Arial"/>
                <a:cs typeface="Arial"/>
              </a:rPr>
              <a:t>demás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denominación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valores</a:t>
            </a:r>
            <a:r>
              <a:rPr dirty="0" sz="1050" spc="229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asig </a:t>
            </a:r>
            <a:r>
              <a:rPr dirty="0" sz="1050" spc="-70">
                <a:latin typeface="Arial"/>
                <a:cs typeface="Arial"/>
              </a:rPr>
              <a:t>nados”,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tomados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denir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parámetros</a:t>
            </a:r>
            <a:r>
              <a:rPr dirty="0" sz="1050" spc="-70">
                <a:latin typeface="Arial"/>
                <a:cs typeface="Arial"/>
              </a:rPr>
              <a:t> físicos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determinan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cuestión.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 </a:t>
            </a:r>
            <a:r>
              <a:rPr dirty="0" sz="1050" spc="-40">
                <a:latin typeface="Arial"/>
                <a:cs typeface="Arial"/>
              </a:rPr>
              <a:t>tanto,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referirnos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aparatos,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usaremos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denominación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Valor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Asignado”.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41709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0"/>
              <a:t>Capítulo </a:t>
            </a:r>
            <a:r>
              <a:rPr dirty="0" spc="-25"/>
              <a:t>1.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34865" y="2869345"/>
            <a:ext cx="2772410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10489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compone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fundamentalmente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rotor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(parte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móvil</a:t>
            </a:r>
            <a:r>
              <a:rPr dirty="0" sz="1050" spc="2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estator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(parte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ja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90">
                <a:latin typeface="Arial"/>
                <a:cs typeface="Arial"/>
              </a:rPr>
              <a:t>ambos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compuestos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paquete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chapas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hierro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silicio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ranuras,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donde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alojan</a:t>
            </a:r>
            <a:endParaRPr sz="1050">
              <a:latin typeface="Arial"/>
              <a:cs typeface="Arial"/>
            </a:endParaRPr>
          </a:p>
          <a:p>
            <a:pPr marL="12700" marR="22479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bobinados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estatórico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rotórico. </a:t>
            </a:r>
            <a:r>
              <a:rPr dirty="0" sz="1050" spc="-55">
                <a:latin typeface="Arial"/>
                <a:cs typeface="Arial"/>
              </a:rPr>
              <a:t>Entre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ellos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producirá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reacción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electromagnética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99600"/>
              </a:lnSpc>
              <a:spcBef>
                <a:spcPts val="10"/>
              </a:spcBef>
            </a:pP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60">
                <a:latin typeface="Arial"/>
                <a:cs typeface="Arial"/>
              </a:rPr>
              <a:t>f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125">
                <a:latin typeface="Arial"/>
                <a:cs typeface="Arial"/>
              </a:rPr>
              <a:t>í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45">
                <a:latin typeface="Arial"/>
                <a:cs typeface="Arial"/>
              </a:rPr>
              <a:t>é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140">
                <a:latin typeface="Arial"/>
                <a:cs typeface="Arial"/>
              </a:rPr>
              <a:t>í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á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á</a:t>
            </a:r>
            <a:r>
              <a:rPr dirty="0" sz="1050" spc="-150">
                <a:latin typeface="Arial"/>
                <a:cs typeface="Arial"/>
              </a:rPr>
              <a:t>q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 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-50">
                <a:latin typeface="Arial"/>
                <a:cs typeface="Arial"/>
              </a:rPr>
              <a:t>é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j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4453" y="4470218"/>
            <a:ext cx="2759710" cy="1949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800"/>
              </a:lnSpc>
              <a:spcBef>
                <a:spcPts val="130"/>
              </a:spcBef>
            </a:pP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corriente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alterna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rotor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está </a:t>
            </a:r>
            <a:r>
              <a:rPr dirty="0" sz="1050" spc="-50">
                <a:latin typeface="Arial"/>
                <a:cs typeface="Arial"/>
              </a:rPr>
              <a:t>habitualmente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compuesto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varillas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cobre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60">
                <a:latin typeface="Arial"/>
                <a:cs typeface="Arial"/>
              </a:rPr>
              <a:t>aleación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aluminio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unidas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sus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extremos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allí </a:t>
            </a:r>
            <a:r>
              <a:rPr dirty="0" sz="1050" spc="-10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nombre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rotor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jaula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ardilla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conoce.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65">
                <a:latin typeface="Arial"/>
                <a:cs typeface="Arial"/>
              </a:rPr>
              <a:t>monofásicos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trifásicos.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primeros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conectan</a:t>
            </a:r>
            <a:endParaRPr sz="1050">
              <a:latin typeface="Arial"/>
              <a:cs typeface="Arial"/>
            </a:endParaRPr>
          </a:p>
          <a:p>
            <a:pPr marL="12700" marR="55244">
              <a:lnSpc>
                <a:spcPct val="1000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monofásica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(dos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cables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habitualmente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usados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viviendas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pequeños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comercios.</a:t>
            </a:r>
            <a:endParaRPr sz="1050">
              <a:latin typeface="Arial"/>
              <a:cs typeface="Arial"/>
            </a:endParaRPr>
          </a:p>
          <a:p>
            <a:pPr marL="12700" marR="38735" indent="-635">
              <a:lnSpc>
                <a:spcPct val="99900"/>
              </a:lnSpc>
              <a:spcBef>
                <a:spcPts val="10"/>
              </a:spcBef>
            </a:pPr>
            <a:r>
              <a:rPr dirty="0" sz="1050" spc="-80">
                <a:latin typeface="Arial"/>
                <a:cs typeface="Arial"/>
              </a:rPr>
              <a:t>Producen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campo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magnético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pulsante,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ello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vibraciones,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así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fabricar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grandes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potencias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arranque,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65">
                <a:latin typeface="Arial"/>
                <a:cs typeface="Arial"/>
              </a:rPr>
              <a:t>necesita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bobina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auxiliar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arrancar.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7564" y="2871453"/>
            <a:ext cx="268795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usados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industrias,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edicios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grandes </a:t>
            </a:r>
            <a:r>
              <a:rPr dirty="0" sz="1050" spc="-60">
                <a:latin typeface="Arial"/>
                <a:cs typeface="Arial"/>
              </a:rPr>
              <a:t>instalaciones.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trifásico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produce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campo </a:t>
            </a:r>
            <a:r>
              <a:rPr dirty="0" sz="1050" spc="-50">
                <a:latin typeface="Arial"/>
                <a:cs typeface="Arial"/>
              </a:rPr>
              <a:t>magnético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giratorio.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funciona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vibracio </a:t>
            </a:r>
            <a:r>
              <a:rPr dirty="0" sz="1050" spc="-75">
                <a:latin typeface="Arial"/>
                <a:cs typeface="Arial"/>
              </a:rPr>
              <a:t>nes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posee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elevado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arranque.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seis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bornes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conexión.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8422" y="3852460"/>
            <a:ext cx="25698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-635">
              <a:lnSpc>
                <a:spcPct val="102400"/>
              </a:lnSpc>
              <a:spcBef>
                <a:spcPts val="105"/>
              </a:spcBef>
            </a:pPr>
            <a:r>
              <a:rPr dirty="0" sz="900" i="1">
                <a:latin typeface="Arial"/>
                <a:cs typeface="Arial"/>
              </a:rPr>
              <a:t>Ver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Tensión</a:t>
            </a:r>
            <a:r>
              <a:rPr dirty="0" sz="900" spc="6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asignada</a:t>
            </a:r>
            <a:r>
              <a:rPr dirty="0" sz="900" spc="-4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6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capítulo</a:t>
            </a:r>
            <a:r>
              <a:rPr dirty="0" sz="900" spc="6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6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Arranque</a:t>
            </a:r>
            <a:r>
              <a:rPr dirty="0" sz="900" spc="-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Directo</a:t>
            </a:r>
            <a:r>
              <a:rPr dirty="0" sz="900" spc="6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(Cap.9</a:t>
            </a:r>
            <a:r>
              <a:rPr dirty="0" sz="900" spc="37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-3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Arrancadores</a:t>
            </a:r>
            <a:r>
              <a:rPr dirty="0" sz="900" spc="-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Suaves</a:t>
            </a:r>
            <a:r>
              <a:rPr dirty="0" sz="900" spc="-60" i="1">
                <a:latin typeface="Arial"/>
                <a:cs typeface="Arial"/>
              </a:rPr>
              <a:t> </a:t>
            </a:r>
            <a:r>
              <a:rPr dirty="0" sz="900" spc="-65" i="1">
                <a:latin typeface="Arial"/>
                <a:cs typeface="Arial"/>
              </a:rPr>
              <a:t>(</a:t>
            </a:r>
            <a:r>
              <a:rPr dirty="0" sz="1050" spc="-65">
                <a:latin typeface="Arial"/>
                <a:cs typeface="Arial"/>
              </a:rPr>
              <a:t>Cap.13</a:t>
            </a:r>
            <a:r>
              <a:rPr dirty="0" sz="1050" spc="100">
                <a:latin typeface="Arial"/>
                <a:cs typeface="Arial"/>
              </a:rPr>
              <a:t> </a:t>
            </a:r>
            <a:r>
              <a:rPr dirty="0" sz="900" spc="-50" i="1"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8248" y="4311824"/>
            <a:ext cx="274637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fabrican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hasta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elevadas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potencias.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Si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trifásico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quita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fases,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pasa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65">
                <a:latin typeface="Arial"/>
                <a:cs typeface="Arial"/>
              </a:rPr>
              <a:t>monofásico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adquiere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limitaciones</a:t>
            </a:r>
            <a:r>
              <a:rPr dirty="0" sz="1050" spc="43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pier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vibra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sobrecalienta.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49921" y="1568720"/>
            <a:ext cx="296481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Motores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>
                <a:solidFill>
                  <a:srgbClr val="FFFFFF"/>
                </a:solidFill>
                <a:latin typeface="Arial"/>
                <a:cs typeface="Arial"/>
              </a:rPr>
              <a:t>Asincrónicos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>
                <a:solidFill>
                  <a:srgbClr val="FFFFFF"/>
                </a:solidFill>
                <a:latin typeface="Arial"/>
                <a:cs typeface="Arial"/>
              </a:rPr>
              <a:t>Trifásicos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35138" y="2354021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3965" y="2890457"/>
            <a:ext cx="2598420" cy="655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Criterios</a:t>
            </a:r>
            <a:r>
              <a:rPr dirty="0" sz="950" spc="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selección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5"/>
              </a:spcBef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distintas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cuenta </a:t>
            </a:r>
            <a:r>
              <a:rPr dirty="0" sz="1050" spc="-55">
                <a:latin typeface="Arial"/>
                <a:cs typeface="Arial"/>
              </a:rPr>
              <a:t>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seleccionar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algunas</a:t>
            </a:r>
            <a:r>
              <a:rPr dirty="0" sz="1050" spc="-85">
                <a:latin typeface="Arial"/>
                <a:cs typeface="Arial"/>
              </a:rPr>
              <a:t> básicas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otras </a:t>
            </a:r>
            <a:r>
              <a:rPr dirty="0" sz="1050" spc="-10">
                <a:latin typeface="Arial"/>
                <a:cs typeface="Arial"/>
              </a:rPr>
              <a:t>optativas.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372" y="3690900"/>
            <a:ext cx="2752725" cy="17741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Potencia</a:t>
            </a:r>
            <a:r>
              <a:rPr dirty="0" sz="950" spc="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asignada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fundamentales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ts val="1250"/>
              </a:lnSpc>
              <a:spcBef>
                <a:spcPts val="55"/>
              </a:spcBef>
            </a:pPr>
            <a:r>
              <a:rPr dirty="0" sz="1050" spc="-65">
                <a:latin typeface="Arial"/>
                <a:cs typeface="Arial"/>
              </a:rPr>
              <a:t>selección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potencia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asignada.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Esta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potencia </a:t>
            </a:r>
            <a:r>
              <a:rPr dirty="0" sz="1050" spc="-75">
                <a:latin typeface="Arial"/>
                <a:cs typeface="Arial"/>
              </a:rPr>
              <a:t>mecánica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capaz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entregar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</a:t>
            </a:r>
            <a:endParaRPr sz="1050">
              <a:latin typeface="Arial"/>
              <a:cs typeface="Arial"/>
            </a:endParaRPr>
          </a:p>
          <a:p>
            <a:pPr marL="12700" marR="15875">
              <a:lnSpc>
                <a:spcPts val="1260"/>
              </a:lnSpc>
            </a:pPr>
            <a:r>
              <a:rPr dirty="0" sz="1050" spc="-2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cabo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eje.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kilovat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(kW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caballos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fuerza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(CV,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HP,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10">
                <a:latin typeface="Arial"/>
                <a:cs typeface="Arial"/>
              </a:rPr>
              <a:t>PS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caballo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aproxima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5"/>
              </a:lnSpc>
            </a:pPr>
            <a:r>
              <a:rPr dirty="0" sz="1050" spc="-65">
                <a:latin typeface="Arial"/>
                <a:cs typeface="Arial"/>
              </a:rPr>
              <a:t>damente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igual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735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W,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decir</a:t>
            </a:r>
            <a:endParaRPr sz="1050">
              <a:latin typeface="Arial"/>
              <a:cs typeface="Arial"/>
            </a:endParaRPr>
          </a:p>
          <a:p>
            <a:pPr marL="589915">
              <a:lnSpc>
                <a:spcPct val="100000"/>
              </a:lnSpc>
              <a:spcBef>
                <a:spcPts val="90"/>
              </a:spcBef>
              <a:tabLst>
                <a:tab pos="971550" algn="l"/>
              </a:tabLst>
            </a:pPr>
            <a:r>
              <a:rPr dirty="0" sz="950">
                <a:latin typeface="Arial"/>
                <a:cs typeface="Arial"/>
              </a:rPr>
              <a:t>1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CV</a:t>
            </a:r>
            <a:r>
              <a:rPr dirty="0" sz="950">
                <a:latin typeface="Arial"/>
                <a:cs typeface="Arial"/>
              </a:rPr>
              <a:t>	0,735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kW</a:t>
            </a:r>
            <a:endParaRPr sz="950">
              <a:latin typeface="Arial"/>
              <a:cs typeface="Arial"/>
            </a:endParaRPr>
          </a:p>
          <a:p>
            <a:pPr marL="12700" marR="193040">
              <a:lnSpc>
                <a:spcPct val="100000"/>
              </a:lnSpc>
              <a:spcBef>
                <a:spcPts val="25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absorbida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será </a:t>
            </a:r>
            <a:r>
              <a:rPr dirty="0" sz="1050" spc="-65">
                <a:latin typeface="Arial"/>
                <a:cs typeface="Arial"/>
              </a:rPr>
              <a:t>mayor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efecto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rendimiento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factor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potencia.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4654" y="5610680"/>
            <a:ext cx="2698115" cy="652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Temáticaenergética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rendimiento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nos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da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idea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pérdidas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producidas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dentro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motor.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Estas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variables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</a:pP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son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4922" y="6233716"/>
            <a:ext cx="269303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calidad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construcción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0437" y="2869345"/>
            <a:ext cx="2753360" cy="1306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69215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factor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depende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construcción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60">
                <a:latin typeface="Arial"/>
                <a:cs typeface="Arial"/>
              </a:rPr>
              <a:t>calidad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materiales</a:t>
            </a:r>
            <a:r>
              <a:rPr dirty="0" sz="1050" spc="2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veloci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0"/>
              </a:lnSpc>
            </a:pPr>
            <a:r>
              <a:rPr dirty="0" sz="1050" spc="-65">
                <a:latin typeface="Arial"/>
                <a:cs typeface="Arial"/>
              </a:rPr>
              <a:t>dad,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estado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carga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motores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Siemens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poseen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un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factor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10400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servicio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SF</a:t>
            </a:r>
            <a:r>
              <a:rPr dirty="0" sz="950" spc="42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1,1,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decir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pueden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entregar </a:t>
            </a:r>
            <a:r>
              <a:rPr dirty="0" sz="950" spc="45">
                <a:latin typeface="Arial"/>
                <a:cs typeface="Arial"/>
              </a:rPr>
              <a:t>permanentemente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una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potencia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10</a:t>
            </a:r>
            <a:r>
              <a:rPr dirty="0" sz="950" spc="40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superior </a:t>
            </a:r>
            <a:r>
              <a:rPr dirty="0" sz="950" spc="-50">
                <a:latin typeface="Arial"/>
                <a:cs typeface="Arial"/>
              </a:rPr>
              <a:t>a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asignada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siempre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nose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superen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40</a:t>
            </a:r>
            <a:r>
              <a:rPr dirty="0" sz="950" spc="28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C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temperatura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ambiente.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40717" y="6246385"/>
            <a:ext cx="112458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Velocidad</a:t>
            </a:r>
            <a:r>
              <a:rPr dirty="0" sz="950" spc="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asignada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42399" y="5983445"/>
            <a:ext cx="164909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</a:t>
            </a:r>
            <a:r>
              <a:rPr dirty="0" sz="650" spc="254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f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-125">
                <a:latin typeface="Arial"/>
                <a:cs typeface="Arial"/>
              </a:rPr>
              <a:t>m</a:t>
            </a:r>
            <a:r>
              <a:rPr dirty="0" sz="750" spc="85">
                <a:latin typeface="Arial"/>
                <a:cs typeface="Arial"/>
              </a:rPr>
              <a:t>i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85">
                <a:latin typeface="Arial"/>
                <a:cs typeface="Arial"/>
              </a:rPr>
              <a:t>i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motores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150">
                <a:latin typeface="Arial"/>
                <a:cs typeface="Arial"/>
              </a:rPr>
              <a:t>1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125">
                <a:latin typeface="Arial"/>
                <a:cs typeface="Arial"/>
              </a:rPr>
              <a:t>2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5">
                <a:latin typeface="Arial"/>
                <a:cs typeface="Arial"/>
              </a:rPr>
              <a:t>g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0167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3310" y="1959085"/>
            <a:ext cx="274002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donde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bobinado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construcción.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3431" y="2438497"/>
            <a:ext cx="2760980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siguiente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tabla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encontramos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teó </a:t>
            </a:r>
            <a:r>
              <a:rPr dirty="0" sz="1050" spc="-45">
                <a:latin typeface="Arial"/>
                <a:cs typeface="Arial"/>
              </a:rPr>
              <a:t>rica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sincronismo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número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polos.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482" y="4662407"/>
            <a:ext cx="2759710" cy="8280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635">
              <a:lnSpc>
                <a:spcPct val="99600"/>
              </a:lnSpc>
              <a:spcBef>
                <a:spcPts val="135"/>
              </a:spcBef>
            </a:pPr>
            <a:r>
              <a:rPr dirty="0" sz="1050" spc="-70">
                <a:latin typeface="Arial"/>
                <a:cs typeface="Arial"/>
              </a:rPr>
              <a:t>Debido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fenómeno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electromagnético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producido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entrehierro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llamado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resbalamiento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deslizamiento,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65">
                <a:latin typeface="Arial"/>
                <a:cs typeface="Arial"/>
              </a:rPr>
              <a:t>nunca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alcanza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sincronismo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sino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algo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menor.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2755" y="5621244"/>
            <a:ext cx="265747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x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5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 </a:t>
            </a:r>
            <a:r>
              <a:rPr dirty="0" sz="1050" spc="95">
                <a:latin typeface="Arial"/>
                <a:cs typeface="Arial"/>
              </a:rPr>
              <a:t>f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30">
                <a:latin typeface="Arial"/>
                <a:cs typeface="Arial"/>
              </a:rPr>
              <a:t>u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60">
                <a:latin typeface="Arial"/>
                <a:cs typeface="Arial"/>
              </a:rPr>
              <a:t>(</a:t>
            </a:r>
            <a:r>
              <a:rPr dirty="0" sz="1050" spc="-200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1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p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70">
                <a:latin typeface="Arial"/>
                <a:cs typeface="Arial"/>
              </a:rPr>
              <a:t>i</a:t>
            </a:r>
            <a:r>
              <a:rPr dirty="0" sz="1050" spc="-114">
                <a:latin typeface="Arial"/>
                <a:cs typeface="Arial"/>
              </a:rPr>
              <a:t>m</a:t>
            </a:r>
            <a:r>
              <a:rPr dirty="0" sz="1050" spc="-1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b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60">
                <a:latin typeface="Arial"/>
                <a:cs typeface="Arial"/>
              </a:rPr>
              <a:t>(</a:t>
            </a:r>
            <a:r>
              <a:rPr dirty="0" sz="1050" spc="-210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1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2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</a:t>
            </a:r>
            <a:r>
              <a:rPr dirty="0" sz="1050" spc="-35">
                <a:latin typeface="Arial"/>
                <a:cs typeface="Arial"/>
              </a:rPr>
              <a:t>1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20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3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155">
                <a:latin typeface="Arial"/>
                <a:cs typeface="Arial"/>
              </a:rPr>
              <a:t>W</a:t>
            </a:r>
            <a:r>
              <a:rPr dirty="0" sz="1050" spc="-20">
                <a:latin typeface="Arial"/>
                <a:cs typeface="Arial"/>
              </a:rPr>
              <a:t>1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m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h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10">
                <a:latin typeface="Arial"/>
                <a:cs typeface="Arial"/>
              </a:rPr>
              <a:t>(</a:t>
            </a:r>
            <a:r>
              <a:rPr dirty="0" sz="1050" spc="-15">
                <a:latin typeface="Arial"/>
                <a:cs typeface="Arial"/>
              </a:rPr>
              <a:t>h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30">
                <a:latin typeface="Arial"/>
                <a:cs typeface="Arial"/>
              </a:rPr>
              <a:t>h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j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2477" y="1975980"/>
            <a:ext cx="2791460" cy="974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Tensión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asignada</a:t>
            </a:r>
            <a:endParaRPr sz="950">
              <a:latin typeface="Arial"/>
              <a:cs typeface="Arial"/>
            </a:endParaRPr>
          </a:p>
          <a:p>
            <a:pPr algn="just" marL="12700" marR="5080" indent="-635">
              <a:lnSpc>
                <a:spcPts val="1250"/>
              </a:lnSpc>
              <a:spcBef>
                <a:spcPts val="75"/>
              </a:spcBef>
            </a:pPr>
            <a:r>
              <a:rPr dirty="0" sz="1050" spc="-150">
                <a:latin typeface="Arial"/>
                <a:cs typeface="Arial"/>
              </a:rPr>
              <a:t>Para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selección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265">
                <a:latin typeface="Arial"/>
                <a:cs typeface="Arial"/>
              </a:rPr>
              <a:t>se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debe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conocer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tensión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donde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será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conectado.</a:t>
            </a:r>
            <a:endParaRPr sz="1050">
              <a:latin typeface="Arial"/>
              <a:cs typeface="Arial"/>
            </a:endParaRPr>
          </a:p>
          <a:p>
            <a:pPr algn="just" marL="12700" marR="125095">
              <a:lnSpc>
                <a:spcPts val="1260"/>
              </a:lnSpc>
              <a:spcBef>
                <a:spcPts val="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ñ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20">
                <a:latin typeface="Arial"/>
                <a:cs typeface="Arial"/>
              </a:rPr>
              <a:t>n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0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35">
                <a:latin typeface="Arial"/>
                <a:cs typeface="Arial"/>
              </a:rPr>
              <a:t>t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25">
                <a:latin typeface="Arial"/>
                <a:cs typeface="Arial"/>
              </a:rPr>
              <a:t>(</a:t>
            </a:r>
            <a:r>
              <a:rPr dirty="0" sz="1050" spc="-135">
                <a:latin typeface="Arial"/>
                <a:cs typeface="Arial"/>
              </a:rPr>
              <a:t>V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1515" y="3078425"/>
            <a:ext cx="261366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Habitualmente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trifásicos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normaliza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conectarse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30">
                <a:latin typeface="Arial"/>
                <a:cs typeface="Arial"/>
              </a:rPr>
              <a:t>triángulo.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tipo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selecciona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</a:t>
            </a:r>
            <a:endParaRPr sz="1050">
              <a:latin typeface="Arial"/>
              <a:cs typeface="Arial"/>
            </a:endParaRPr>
          </a:p>
          <a:p>
            <a:pPr marL="12700" marR="56515" indent="1270">
              <a:lnSpc>
                <a:spcPts val="1260"/>
              </a:lnSpc>
              <a:spcBef>
                <a:spcPts val="35"/>
              </a:spcBef>
            </a:pP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caja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bornes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uso</a:t>
            </a:r>
            <a:r>
              <a:rPr dirty="0" sz="1050" spc="-50">
                <a:latin typeface="Arial"/>
                <a:cs typeface="Arial"/>
              </a:rPr>
              <a:t> 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puentes</a:t>
            </a:r>
            <a:r>
              <a:rPr dirty="0" sz="1050" spc="-25">
                <a:latin typeface="Arial"/>
                <a:cs typeface="Arial"/>
              </a:rPr>
              <a:t> de </a:t>
            </a:r>
            <a:r>
              <a:rPr dirty="0" sz="1050" spc="-10">
                <a:latin typeface="Arial"/>
                <a:cs typeface="Arial"/>
              </a:rPr>
              <a:t>interconexión.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616" y="6119669"/>
            <a:ext cx="2705735" cy="3486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-635">
              <a:lnSpc>
                <a:spcPts val="1250"/>
              </a:lnSpc>
              <a:spcBef>
                <a:spcPts val="180"/>
              </a:spcBef>
            </a:pPr>
            <a:r>
              <a:rPr dirty="0" sz="1050" spc="-65">
                <a:latin typeface="Arial"/>
                <a:cs typeface="Arial"/>
              </a:rPr>
              <a:t>Existenmotores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tensión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asignada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230/400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apropiados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conectarse,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triángulo,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49280" y="1321973"/>
            <a:ext cx="264731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05"/>
              <a:t>Motores</a:t>
            </a:r>
            <a:r>
              <a:rPr dirty="0" spc="-114"/>
              <a:t> </a:t>
            </a:r>
            <a:r>
              <a:rPr dirty="0" spc="-120"/>
              <a:t>Asincrónicos</a:t>
            </a:r>
            <a:r>
              <a:rPr dirty="0" spc="-50"/>
              <a:t> </a:t>
            </a:r>
            <a:r>
              <a:rPr dirty="0" spc="-105"/>
              <a:t>Trifásicos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480858" y="3083000"/>
            <a:ext cx="2160270" cy="25146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70"/>
              </a:spcBef>
              <a:tabLst>
                <a:tab pos="1009015" algn="l"/>
              </a:tabLst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Cantidad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Velocidad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sincronismo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del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motor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353623" y="3230415"/>
            <a:ext cx="607060" cy="114109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585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Red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60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700">
              <a:latin typeface="Lucida Sans"/>
              <a:cs typeface="Lucida Sans"/>
            </a:endParaRPr>
          </a:p>
          <a:p>
            <a:pPr marL="15875">
              <a:lnSpc>
                <a:spcPct val="100000"/>
              </a:lnSpc>
              <a:spcBef>
                <a:spcPts val="489"/>
              </a:spcBef>
            </a:pPr>
            <a:r>
              <a:rPr dirty="0" sz="700">
                <a:latin typeface="Arial"/>
                <a:cs typeface="Arial"/>
              </a:rPr>
              <a:t>3.600</a:t>
            </a:r>
            <a:r>
              <a:rPr dirty="0" sz="700" spc="22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700" spc="65">
                <a:latin typeface="Arial"/>
                <a:cs typeface="Arial"/>
              </a:rPr>
              <a:t>1.800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  <a:p>
            <a:pPr marL="12700" marR="32384" indent="-635">
              <a:lnSpc>
                <a:spcPct val="143900"/>
              </a:lnSpc>
              <a:spcBef>
                <a:spcPts val="90"/>
              </a:spcBef>
            </a:pPr>
            <a:r>
              <a:rPr dirty="0" sz="700" spc="65">
                <a:latin typeface="Arial"/>
                <a:cs typeface="Arial"/>
              </a:rPr>
              <a:t>1.200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1/min </a:t>
            </a:r>
            <a:r>
              <a:rPr dirty="0" sz="700" spc="70">
                <a:latin typeface="Arial"/>
                <a:cs typeface="Arial"/>
              </a:rPr>
              <a:t>900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1/min </a:t>
            </a:r>
            <a:r>
              <a:rPr dirty="0" sz="700" spc="70">
                <a:latin typeface="Arial"/>
                <a:cs typeface="Arial"/>
              </a:rPr>
              <a:t>720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1/min </a:t>
            </a:r>
            <a:r>
              <a:rPr dirty="0" sz="700" spc="70">
                <a:latin typeface="Arial"/>
                <a:cs typeface="Arial"/>
              </a:rPr>
              <a:t>600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83493" y="3230415"/>
            <a:ext cx="606425" cy="114109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Red de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50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dirty="0" sz="700" spc="55">
                <a:latin typeface="Arial"/>
                <a:cs typeface="Arial"/>
              </a:rPr>
              <a:t>3.000</a:t>
            </a:r>
            <a:r>
              <a:rPr dirty="0" sz="700" spc="114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700" spc="55">
                <a:latin typeface="Arial"/>
                <a:cs typeface="Arial"/>
              </a:rPr>
              <a:t>1.500</a:t>
            </a:r>
            <a:r>
              <a:rPr dirty="0" sz="700" spc="114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  <a:p>
            <a:pPr marL="12700" marR="31115" indent="-635">
              <a:lnSpc>
                <a:spcPct val="145200"/>
              </a:lnSpc>
              <a:spcBef>
                <a:spcPts val="30"/>
              </a:spcBef>
            </a:pPr>
            <a:r>
              <a:rPr dirty="0" sz="700" spc="55">
                <a:latin typeface="Arial"/>
                <a:cs typeface="Arial"/>
              </a:rPr>
              <a:t>1.000</a:t>
            </a:r>
            <a:r>
              <a:rPr dirty="0" sz="700" spc="114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 </a:t>
            </a:r>
            <a:r>
              <a:rPr dirty="0" sz="700" spc="60">
                <a:latin typeface="Arial"/>
                <a:cs typeface="Arial"/>
              </a:rPr>
              <a:t>750</a:t>
            </a:r>
            <a:r>
              <a:rPr dirty="0" sz="700" spc="95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 </a:t>
            </a:r>
            <a:r>
              <a:rPr dirty="0" sz="700" spc="60">
                <a:latin typeface="Arial"/>
                <a:cs typeface="Arial"/>
              </a:rPr>
              <a:t>600</a:t>
            </a:r>
            <a:r>
              <a:rPr dirty="0" sz="700" spc="95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 </a:t>
            </a:r>
            <a:r>
              <a:rPr dirty="0" sz="700" spc="60">
                <a:latin typeface="Arial"/>
                <a:cs typeface="Arial"/>
              </a:rPr>
              <a:t>500</a:t>
            </a:r>
            <a:r>
              <a:rPr dirty="0" sz="700" spc="95">
                <a:latin typeface="Arial"/>
                <a:cs typeface="Arial"/>
              </a:rPr>
              <a:t> </a:t>
            </a:r>
            <a:r>
              <a:rPr dirty="0" sz="700" spc="35">
                <a:latin typeface="Arial"/>
                <a:cs typeface="Arial"/>
              </a:rPr>
              <a:t>1/min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76091" y="3414171"/>
            <a:ext cx="409575" cy="956944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700" spc="50">
                <a:latin typeface="Arial"/>
                <a:cs typeface="Arial"/>
              </a:rPr>
              <a:t>2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700" spc="50">
                <a:latin typeface="Arial"/>
                <a:cs typeface="Arial"/>
              </a:rPr>
              <a:t>4</a:t>
            </a:r>
            <a:r>
              <a:rPr dirty="0" sz="700" spc="6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700" spc="50">
                <a:latin typeface="Arial"/>
                <a:cs typeface="Arial"/>
              </a:rPr>
              <a:t>6</a:t>
            </a:r>
            <a:r>
              <a:rPr dirty="0" sz="700" spc="6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700" spc="50">
                <a:latin typeface="Arial"/>
                <a:cs typeface="Arial"/>
              </a:rPr>
              <a:t>8</a:t>
            </a:r>
            <a:r>
              <a:rPr dirty="0" sz="700" spc="6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700" spc="55">
                <a:latin typeface="Arial"/>
                <a:cs typeface="Arial"/>
              </a:rPr>
              <a:t>10</a:t>
            </a:r>
            <a:r>
              <a:rPr dirty="0" sz="700" spc="6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700" spc="55">
                <a:latin typeface="Arial"/>
                <a:cs typeface="Arial"/>
              </a:rPr>
              <a:t>12</a:t>
            </a:r>
            <a:r>
              <a:rPr dirty="0" sz="700" spc="6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polos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43147" y="4435364"/>
            <a:ext cx="1786889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-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1.1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numero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p</a:t>
            </a:r>
            <a:r>
              <a:rPr dirty="0" sz="750" spc="65">
                <a:latin typeface="Arial"/>
                <a:cs typeface="Arial"/>
              </a:rPr>
              <a:t>o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65">
                <a:latin typeface="Arial"/>
                <a:cs typeface="Arial"/>
              </a:rPr>
              <a:t>o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5">
                <a:latin typeface="Arial"/>
                <a:cs typeface="Arial"/>
              </a:rPr>
              <a:t>v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3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864134" y="4045003"/>
            <a:ext cx="1257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Verdana"/>
                <a:cs typeface="Verdana"/>
              </a:rPr>
              <a:t>L1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125072" y="4014604"/>
            <a:ext cx="210185" cy="274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3820">
              <a:lnSpc>
                <a:spcPct val="148700"/>
              </a:lnSpc>
              <a:spcBef>
                <a:spcPts val="100"/>
              </a:spcBef>
            </a:pPr>
            <a:r>
              <a:rPr dirty="0" sz="550" spc="35">
                <a:latin typeface="Verdana"/>
                <a:cs typeface="Verdana"/>
              </a:rPr>
              <a:t>L1 </a:t>
            </a:r>
            <a:r>
              <a:rPr dirty="0" sz="550" spc="55">
                <a:latin typeface="Verdana"/>
                <a:cs typeface="Verdana"/>
              </a:rPr>
              <a:t>U1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028948" y="4165386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55">
                <a:latin typeface="Verdana"/>
                <a:cs typeface="Verdana"/>
              </a:rPr>
              <a:t>U1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551643" y="5498048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U1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822844" y="5498048"/>
            <a:ext cx="13271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Verdana"/>
                <a:cs typeface="Verdana"/>
              </a:rPr>
              <a:t>V1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074462" y="5498048"/>
            <a:ext cx="16192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W1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657242" y="4165386"/>
            <a:ext cx="1638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5">
                <a:latin typeface="Verdana"/>
                <a:cs typeface="Verdana"/>
              </a:rPr>
              <a:t>W2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617110" y="5196029"/>
            <a:ext cx="16192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W2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889527" y="5196029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U2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169185" y="5196029"/>
            <a:ext cx="1346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5">
                <a:latin typeface="Verdana"/>
                <a:cs typeface="Verdana"/>
              </a:rPr>
              <a:t>V2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492510" y="4486404"/>
            <a:ext cx="1638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5">
                <a:latin typeface="Verdana"/>
                <a:cs typeface="Verdana"/>
              </a:rPr>
              <a:t>W1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479756" y="4638474"/>
            <a:ext cx="1257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Verdana"/>
                <a:cs typeface="Verdana"/>
              </a:rPr>
              <a:t>L3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772222" y="4561592"/>
            <a:ext cx="571500" cy="26225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94970">
              <a:lnSpc>
                <a:spcPct val="100000"/>
              </a:lnSpc>
              <a:spcBef>
                <a:spcPts val="370"/>
              </a:spcBef>
            </a:pPr>
            <a:r>
              <a:rPr dirty="0" sz="550" spc="65">
                <a:latin typeface="Verdana"/>
                <a:cs typeface="Verdana"/>
              </a:rPr>
              <a:t>W2</a:t>
            </a:r>
            <a:endParaRPr sz="55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  <a:spcBef>
                <a:spcPts val="270"/>
              </a:spcBef>
            </a:pPr>
            <a:r>
              <a:rPr dirty="0" baseline="10101" sz="825" spc="89">
                <a:latin typeface="Verdana"/>
                <a:cs typeface="Verdana"/>
              </a:rPr>
              <a:t>L3</a:t>
            </a:r>
            <a:r>
              <a:rPr dirty="0" baseline="10101" sz="825" spc="367">
                <a:latin typeface="Verdana"/>
                <a:cs typeface="Verdana"/>
              </a:rPr>
              <a:t> </a:t>
            </a:r>
            <a:r>
              <a:rPr dirty="0" sz="550" spc="55">
                <a:latin typeface="Verdana"/>
                <a:cs typeface="Verdana"/>
              </a:rPr>
              <a:t>W1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674068" y="4701834"/>
            <a:ext cx="1346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5">
                <a:latin typeface="Verdana"/>
                <a:cs typeface="Verdana"/>
              </a:rPr>
              <a:t>V2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319290" y="4467405"/>
            <a:ext cx="1346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5">
                <a:latin typeface="Verdana"/>
                <a:cs typeface="Verdana"/>
              </a:rPr>
              <a:t>V2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22544" y="4701834"/>
            <a:ext cx="1346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5">
                <a:latin typeface="Verdana"/>
                <a:cs typeface="Verdana"/>
              </a:rPr>
              <a:t>V1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191571" y="4486404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55">
                <a:latin typeface="Verdana"/>
                <a:cs typeface="Verdana"/>
              </a:rPr>
              <a:t>U2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103952" y="4410382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55">
                <a:latin typeface="Verdana"/>
                <a:cs typeface="Verdana"/>
              </a:rPr>
              <a:t>U2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227392" y="4655365"/>
            <a:ext cx="1257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Verdana"/>
                <a:cs typeface="Verdana"/>
              </a:rPr>
              <a:t>L2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443902" y="4722941"/>
            <a:ext cx="26733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5050" sz="825" spc="89">
                <a:latin typeface="Verdana"/>
                <a:cs typeface="Verdana"/>
              </a:rPr>
              <a:t>V1</a:t>
            </a:r>
            <a:r>
              <a:rPr dirty="0" baseline="5050" sz="825" spc="97">
                <a:latin typeface="Verdana"/>
                <a:cs typeface="Verdana"/>
              </a:rPr>
              <a:t> </a:t>
            </a:r>
            <a:r>
              <a:rPr dirty="0" sz="550" spc="35">
                <a:latin typeface="Verdana"/>
                <a:cs typeface="Verdana"/>
              </a:rPr>
              <a:t>L2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264096" y="5724024"/>
            <a:ext cx="2328545" cy="311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4970">
              <a:lnSpc>
                <a:spcPct val="100000"/>
              </a:lnSpc>
              <a:spcBef>
                <a:spcPts val="95"/>
              </a:spcBef>
              <a:tabLst>
                <a:tab pos="661035" algn="l"/>
                <a:tab pos="920750" algn="l"/>
                <a:tab pos="1689735" algn="l"/>
                <a:tab pos="1955800" algn="l"/>
                <a:tab pos="2217420" algn="l"/>
              </a:tabLst>
            </a:pPr>
            <a:r>
              <a:rPr dirty="0" sz="550" spc="25">
                <a:latin typeface="Verdana"/>
                <a:cs typeface="Verdana"/>
              </a:rPr>
              <a:t>L1</a:t>
            </a:r>
            <a:r>
              <a:rPr dirty="0" sz="550">
                <a:latin typeface="Verdana"/>
                <a:cs typeface="Verdana"/>
              </a:rPr>
              <a:t>	</a:t>
            </a:r>
            <a:r>
              <a:rPr dirty="0" sz="550" spc="25">
                <a:latin typeface="Verdana"/>
                <a:cs typeface="Verdana"/>
              </a:rPr>
              <a:t>L2</a:t>
            </a:r>
            <a:r>
              <a:rPr dirty="0" sz="550">
                <a:latin typeface="Verdana"/>
                <a:cs typeface="Verdana"/>
              </a:rPr>
              <a:t>	</a:t>
            </a:r>
            <a:r>
              <a:rPr dirty="0" sz="550" spc="25">
                <a:latin typeface="Verdana"/>
                <a:cs typeface="Verdana"/>
              </a:rPr>
              <a:t>L3</a:t>
            </a:r>
            <a:r>
              <a:rPr dirty="0" sz="550">
                <a:latin typeface="Verdana"/>
                <a:cs typeface="Verdana"/>
              </a:rPr>
              <a:t>	</a:t>
            </a:r>
            <a:r>
              <a:rPr dirty="0" sz="550" spc="35">
                <a:latin typeface="Verdana"/>
                <a:cs typeface="Verdana"/>
              </a:rPr>
              <a:t>L1</a:t>
            </a:r>
            <a:r>
              <a:rPr dirty="0" sz="550">
                <a:latin typeface="Verdana"/>
                <a:cs typeface="Verdana"/>
              </a:rPr>
              <a:t>	</a:t>
            </a:r>
            <a:r>
              <a:rPr dirty="0" sz="550" spc="35">
                <a:latin typeface="Verdana"/>
                <a:cs typeface="Verdana"/>
              </a:rPr>
              <a:t>L2</a:t>
            </a:r>
            <a:r>
              <a:rPr dirty="0" sz="550">
                <a:latin typeface="Verdana"/>
                <a:cs typeface="Verdana"/>
              </a:rPr>
              <a:t>	</a:t>
            </a:r>
            <a:r>
              <a:rPr dirty="0" sz="550" spc="25">
                <a:latin typeface="Verdana"/>
                <a:cs typeface="Verdana"/>
              </a:rPr>
              <a:t>L3</a:t>
            </a:r>
            <a:endParaRPr sz="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477010" algn="l"/>
              </a:tabLst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1.2</a:t>
            </a:r>
            <a:r>
              <a:rPr dirty="0" sz="650" spc="40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conexion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triangulo</a:t>
            </a:r>
            <a:r>
              <a:rPr dirty="0" sz="750">
                <a:latin typeface="Arial"/>
                <a:cs typeface="Arial"/>
              </a:rPr>
              <a:t>	</a:t>
            </a:r>
            <a:r>
              <a:rPr dirty="0" sz="750" spc="45">
                <a:latin typeface="Arial"/>
                <a:cs typeface="Arial"/>
              </a:rPr>
              <a:t>conexion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10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848390" y="5498048"/>
            <a:ext cx="14160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50">
                <a:latin typeface="Verdana"/>
                <a:cs typeface="Verdana"/>
              </a:rPr>
              <a:t>U1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6117494" y="5498048"/>
            <a:ext cx="1346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5">
                <a:latin typeface="Verdana"/>
                <a:cs typeface="Verdana"/>
              </a:rPr>
              <a:t>V1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369099" y="5498048"/>
            <a:ext cx="16192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W1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913868" y="5196029"/>
            <a:ext cx="16192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W2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186286" y="5196029"/>
            <a:ext cx="1435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60">
                <a:latin typeface="Verdana"/>
                <a:cs typeface="Verdana"/>
              </a:rPr>
              <a:t>U2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465931" y="5196029"/>
            <a:ext cx="13271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Verdana"/>
                <a:cs typeface="Verdana"/>
              </a:rPr>
              <a:t>V2</a:t>
            </a:r>
            <a:endParaRPr sz="550">
              <a:latin typeface="Verdana"/>
              <a:cs typeface="Verdana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3336" y="6145415"/>
            <a:ext cx="3041256" cy="3315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13108" y="1963301"/>
            <a:ext cx="275653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67945">
              <a:lnSpc>
                <a:spcPct val="99900"/>
              </a:lnSpc>
              <a:spcBef>
                <a:spcPts val="130"/>
              </a:spcBef>
              <a:tabLst>
                <a:tab pos="1301750" algn="l"/>
              </a:tabLst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asignada </a:t>
            </a:r>
            <a:r>
              <a:rPr dirty="0" sz="1050" spc="-40">
                <a:latin typeface="Arial"/>
                <a:cs typeface="Arial"/>
              </a:rPr>
              <a:t>400/690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construyen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también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potencias </a:t>
            </a:r>
            <a:r>
              <a:rPr dirty="0" sz="1050" spc="-80">
                <a:latin typeface="Arial"/>
                <a:cs typeface="Arial"/>
              </a:rPr>
              <a:t>asignadas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mayores.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conectan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75">
                <a:latin typeface="Arial"/>
                <a:cs typeface="Arial"/>
              </a:rPr>
              <a:t>redes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3x400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45">
                <a:latin typeface="Arial"/>
                <a:cs typeface="Arial"/>
              </a:rPr>
              <a:t> 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triángulo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estrella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690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Siemens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tienen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to </a:t>
            </a:r>
            <a:r>
              <a:rPr dirty="0" sz="1050" spc="-40">
                <a:latin typeface="Arial"/>
                <a:cs typeface="Arial"/>
              </a:rPr>
              <a:t>leranciade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	10</a:t>
            </a:r>
            <a:r>
              <a:rPr dirty="0" sz="1050" spc="3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motores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sí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70">
                <a:latin typeface="Arial"/>
                <a:cs typeface="Arial"/>
              </a:rPr>
              <a:t>apropiados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redes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3x400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nominal.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(Ver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capítulo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Suaves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13247" y="3578962"/>
            <a:ext cx="2736215" cy="17741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Frecuencia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asignada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construidos</a:t>
            </a:r>
            <a:r>
              <a:rPr dirty="0" sz="1050" spc="-20">
                <a:latin typeface="Arial"/>
                <a:cs typeface="Arial"/>
              </a:rPr>
              <a:t> para </a:t>
            </a:r>
            <a:r>
              <a:rPr dirty="0" sz="1050" spc="-40">
                <a:latin typeface="Arial"/>
                <a:cs typeface="Arial"/>
              </a:rPr>
              <a:t>funcionar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tanto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Hz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60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Hz.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Son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aptos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variadores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frecuencia,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10</a:t>
            </a:r>
            <a:r>
              <a:rPr dirty="0" sz="1050" spc="180">
                <a:latin typeface="Arial"/>
                <a:cs typeface="Arial"/>
              </a:rPr>
              <a:t> 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frecuencia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 </a:t>
            </a:r>
            <a:r>
              <a:rPr dirty="0" sz="1050" spc="-60">
                <a:latin typeface="Arial"/>
                <a:cs typeface="Arial"/>
              </a:rPr>
              <a:t>superiores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pueden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 </a:t>
            </a:r>
            <a:r>
              <a:rPr dirty="0" sz="1050" spc="-90">
                <a:latin typeface="Arial"/>
                <a:cs typeface="Arial"/>
              </a:rPr>
              <a:t>canzar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doble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frecuencia </a:t>
            </a:r>
            <a:r>
              <a:rPr dirty="0" sz="1050" spc="-55">
                <a:latin typeface="Arial"/>
                <a:cs typeface="Arial"/>
              </a:rPr>
              <a:t>máxima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funcionar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sin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problemas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depende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potencia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velocidad </a:t>
            </a:r>
            <a:r>
              <a:rPr dirty="0" sz="1050" spc="-80">
                <a:latin typeface="Arial"/>
                <a:cs typeface="Arial"/>
              </a:rPr>
              <a:t>asignadas.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recomendable</a:t>
            </a:r>
            <a:r>
              <a:rPr dirty="0" sz="1050" spc="-55">
                <a:latin typeface="Arial"/>
                <a:cs typeface="Arial"/>
              </a:rPr>
              <a:t> 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consultar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especialista.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3173" y="5570557"/>
            <a:ext cx="2733675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Formas</a:t>
            </a:r>
            <a:r>
              <a:rPr dirty="0" sz="950" spc="-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constructivas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55">
                <a:latin typeface="Arial"/>
                <a:cs typeface="Arial"/>
              </a:rPr>
              <a:t>Normalmente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suministran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montaje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horizon tal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patas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B3,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pedido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modicar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vertical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cabo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hacia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abajo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también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brida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IMV1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horizonte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IMBS.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3273" y="6354098"/>
            <a:ext cx="273685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1.3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formas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constructivas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más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31301" y="4182995"/>
            <a:ext cx="270383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aunque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muy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probable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tenerse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algunas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modicaciones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cambios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rodamientos,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adición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bridas,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anillos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10">
                <a:latin typeface="Arial"/>
                <a:cs typeface="Arial"/>
              </a:rPr>
              <a:t> protec </a:t>
            </a:r>
            <a:r>
              <a:rPr dirty="0" sz="1050" spc="-40">
                <a:latin typeface="Arial"/>
                <a:cs typeface="Arial"/>
              </a:rPr>
              <a:t>ción,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sellos,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etc.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recurrir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talleres </a:t>
            </a:r>
            <a:r>
              <a:rPr dirty="0" sz="1050" spc="-10">
                <a:latin typeface="Arial"/>
                <a:cs typeface="Arial"/>
              </a:rPr>
              <a:t>especializados.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31713" y="5141819"/>
            <a:ext cx="276606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motores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suministran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rodamientos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30">
                <a:latin typeface="Arial"/>
                <a:cs typeface="Arial"/>
              </a:rPr>
              <a:t>bolilla,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especialmente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axiales,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35">
                <a:latin typeface="Arial"/>
                <a:cs typeface="Arial"/>
              </a:rPr>
              <a:t>el </a:t>
            </a:r>
            <a:r>
              <a:rPr dirty="0" sz="1050" spc="-50">
                <a:latin typeface="Arial"/>
                <a:cs typeface="Arial"/>
              </a:rPr>
              <a:t>sentido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eje.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60">
                <a:latin typeface="Arial"/>
                <a:cs typeface="Arial"/>
              </a:rPr>
              <a:t> acoplar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máquina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poleas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considerar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5">
                <a:latin typeface="Arial"/>
                <a:cs typeface="Arial"/>
              </a:rPr>
              <a:t>esfuerzo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tangencial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radial,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afectan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rodamientos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pudiendo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dañarlos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recomienda </a:t>
            </a:r>
            <a:r>
              <a:rPr dirty="0" sz="1050" spc="-60">
                <a:latin typeface="Arial"/>
                <a:cs typeface="Arial"/>
              </a:rPr>
              <a:t>consultar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fabricante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cambiar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32033" y="6261169"/>
            <a:ext cx="261620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rodamientos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otros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95">
                <a:latin typeface="Arial"/>
                <a:cs typeface="Arial"/>
              </a:rPr>
              <a:t> 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rodillos.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Algo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31996" y="3962289"/>
            <a:ext cx="139636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14">
                <a:latin typeface="Arial"/>
                <a:cs typeface="Arial"/>
              </a:rPr>
              <a:t>g. </a:t>
            </a:r>
            <a:r>
              <a:rPr dirty="0" sz="650">
                <a:latin typeface="Arial"/>
                <a:cs typeface="Arial"/>
              </a:rPr>
              <a:t>1.3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Posiciones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montaje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2799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69115" y="1950627"/>
            <a:ext cx="2769870" cy="4351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5875" marR="5080">
              <a:lnSpc>
                <a:spcPct val="100099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identicación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mediante </a:t>
            </a:r>
            <a:r>
              <a:rPr dirty="0" sz="1050" spc="-100">
                <a:latin typeface="Arial"/>
                <a:cs typeface="Arial"/>
              </a:rPr>
              <a:t>carcasa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caja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denenlas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letras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IP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(International </a:t>
            </a:r>
            <a:r>
              <a:rPr dirty="0" sz="1050" spc="-35">
                <a:latin typeface="Arial"/>
                <a:cs typeface="Arial"/>
              </a:rPr>
              <a:t>Protection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45">
                <a:latin typeface="Arial"/>
                <a:cs typeface="Arial"/>
              </a:rPr>
              <a:t>luego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primercifra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característica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(de </a:t>
            </a:r>
            <a:r>
              <a:rPr dirty="0" sz="1050" spc="-45">
                <a:latin typeface="Arial"/>
                <a:cs typeface="Arial"/>
              </a:rPr>
              <a:t>0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6</a:t>
            </a:r>
            <a:r>
              <a:rPr dirty="0" sz="1050" spc="3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denir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contactos </a:t>
            </a:r>
            <a:r>
              <a:rPr dirty="0" sz="1050" spc="-80">
                <a:latin typeface="Arial"/>
                <a:cs typeface="Arial"/>
              </a:rPr>
              <a:t>casuales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entrada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cuerpos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sólidos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80">
                <a:latin typeface="Arial"/>
                <a:cs typeface="Arial"/>
              </a:rPr>
              <a:t>segunda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cifra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35">
                <a:latin typeface="Arial"/>
                <a:cs typeface="Arial"/>
              </a:rPr>
              <a:t> (de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0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</a:t>
            </a:r>
            <a:r>
              <a:rPr dirty="0" sz="1050" spc="3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denir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entrada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líquidos.</a:t>
            </a:r>
            <a:endParaRPr sz="1050">
              <a:latin typeface="Arial"/>
              <a:cs typeface="Arial"/>
            </a:endParaRPr>
          </a:p>
          <a:p>
            <a:pPr marL="15875" marR="8255">
              <a:lnSpc>
                <a:spcPct val="99600"/>
              </a:lnSpc>
              <a:spcBef>
                <a:spcPts val="5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0">
                <a:latin typeface="Arial"/>
                <a:cs typeface="Arial"/>
              </a:rPr>
              <a:t> dos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letras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adicionales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facultativas,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decir </a:t>
            </a:r>
            <a:r>
              <a:rPr dirty="0" sz="1050" spc="-85">
                <a:latin typeface="Arial"/>
                <a:cs typeface="Arial"/>
              </a:rPr>
              <a:t>sus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alcances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denidos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sino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deben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acordados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partes,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fabricante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35">
                <a:latin typeface="Arial"/>
                <a:cs typeface="Arial"/>
              </a:rPr>
              <a:t>usuario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ejemplo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 spc="4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movimiento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bajo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agua </a:t>
            </a:r>
            <a:r>
              <a:rPr dirty="0" sz="1050">
                <a:latin typeface="Arial"/>
                <a:cs typeface="Arial"/>
              </a:rPr>
              <a:t>W</a:t>
            </a:r>
            <a:r>
              <a:rPr dirty="0" sz="1050" spc="3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condiciones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climáticas.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46355" indent="3175">
              <a:lnSpc>
                <a:spcPct val="100000"/>
              </a:lnSpc>
            </a:pPr>
            <a:r>
              <a:rPr dirty="0" sz="1050" spc="-114">
                <a:latin typeface="Arial"/>
                <a:cs typeface="Arial"/>
              </a:rPr>
              <a:t>Cabe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aclarar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que</a:t>
            </a:r>
            <a:r>
              <a:rPr dirty="0" sz="1050" spc="2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entrada </a:t>
            </a:r>
            <a:r>
              <a:rPr dirty="0" sz="1050" spc="-25">
                <a:latin typeface="Arial"/>
                <a:cs typeface="Arial"/>
              </a:rPr>
              <a:t>per </a:t>
            </a:r>
            <a:r>
              <a:rPr dirty="0" sz="1050" spc="-40">
                <a:latin typeface="Arial"/>
                <a:cs typeface="Arial"/>
              </a:rPr>
              <a:t>judicial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agua”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signica</a:t>
            </a:r>
            <a:r>
              <a:rPr dirty="0" sz="1050" spc="229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ninguna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entrada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agua”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agua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entrar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dentro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apa rato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siempre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perjudique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funcionamiento </a:t>
            </a:r>
            <a:r>
              <a:rPr dirty="0" sz="1050" spc="-50">
                <a:latin typeface="Arial"/>
                <a:cs typeface="Arial"/>
              </a:rPr>
              <a:t>normal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tenga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posibilidad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volver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salir.</a:t>
            </a:r>
            <a:endParaRPr sz="1050">
              <a:latin typeface="Arial"/>
              <a:cs typeface="Arial"/>
            </a:endParaRPr>
          </a:p>
          <a:p>
            <a:pPr marL="15875" marR="16637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ocasiones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coinciden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protecciones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soli </a:t>
            </a:r>
            <a:r>
              <a:rPr dirty="0" sz="1050" spc="-70">
                <a:latin typeface="Arial"/>
                <a:cs typeface="Arial"/>
              </a:rPr>
              <a:t>citadas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usuarios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85">
                <a:latin typeface="Arial"/>
                <a:cs typeface="Arial"/>
              </a:rPr>
              <a:t>zona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instalación.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Por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ejemplo,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30">
                <a:latin typeface="Arial"/>
                <a:cs typeface="Arial"/>
              </a:rPr>
              <a:t>facilitar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términos,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especica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general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5">
                <a:latin typeface="Arial"/>
                <a:cs typeface="Arial"/>
              </a:rPr>
              <a:t>grado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IP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65,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algunas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zonas</a:t>
            </a:r>
            <a:endParaRPr sz="1050">
              <a:latin typeface="Arial"/>
              <a:cs typeface="Arial"/>
            </a:endParaRPr>
          </a:p>
          <a:p>
            <a:pPr marL="15875" marR="48895">
              <a:lnSpc>
                <a:spcPts val="1260"/>
              </a:lnSpc>
              <a:spcBef>
                <a:spcPts val="30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requiere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tal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grado,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tal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vez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80">
                <a:latin typeface="Arial"/>
                <a:cs typeface="Arial"/>
              </a:rPr>
              <a:t>dichas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zonas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necesario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porejemplo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IP55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entonces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acorde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solamente</a:t>
            </a:r>
            <a:r>
              <a:rPr dirty="0" sz="1050" spc="-20">
                <a:latin typeface="Arial"/>
                <a:cs typeface="Arial"/>
              </a:rPr>
              <a:t> algo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72200" y="6269619"/>
            <a:ext cx="48196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superior.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4497" y="1336756"/>
            <a:ext cx="26447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0"/>
              <a:t>Motores</a:t>
            </a:r>
            <a:r>
              <a:rPr dirty="0" spc="-114"/>
              <a:t> </a:t>
            </a:r>
            <a:r>
              <a:rPr dirty="0" spc="-120"/>
              <a:t>Asincrónicos</a:t>
            </a:r>
            <a:r>
              <a:rPr dirty="0" spc="-15"/>
              <a:t> </a:t>
            </a:r>
            <a:r>
              <a:rPr dirty="0" spc="-105"/>
              <a:t>Trifásicos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342353" y="1967531"/>
            <a:ext cx="2774315" cy="43402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9685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rodamientos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hasta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250</a:t>
            </a:r>
            <a:r>
              <a:rPr dirty="0" sz="1050" spc="-60">
                <a:latin typeface="Arial"/>
                <a:cs typeface="Arial"/>
              </a:rPr>
              <a:t> (motores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menores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55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kW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60">
                <a:latin typeface="Arial"/>
                <a:cs typeface="Arial"/>
              </a:rPr>
              <a:t>prelubricados,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necesitan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engrasados.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reengrasarlos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tabla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correspondiente.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periodo</a:t>
            </a:r>
            <a:endParaRPr sz="1050">
              <a:latin typeface="Arial"/>
              <a:cs typeface="Arial"/>
            </a:endParaRPr>
          </a:p>
          <a:p>
            <a:pPr marL="13335" marR="46355">
              <a:lnSpc>
                <a:spcPct val="999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engrase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ambiente,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cantidad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grasa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debe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consultar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5">
                <a:latin typeface="Arial"/>
                <a:cs typeface="Arial"/>
              </a:rPr>
              <a:t>placa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lubricación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correspondiente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coloca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junto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de </a:t>
            </a:r>
            <a:r>
              <a:rPr dirty="0" sz="1050" spc="-10">
                <a:latin typeface="Arial"/>
                <a:cs typeface="Arial"/>
              </a:rPr>
              <a:t>características.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Protecciones</a:t>
            </a:r>
            <a:r>
              <a:rPr dirty="0" sz="950" spc="-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mecánicas</a:t>
            </a:r>
            <a:endParaRPr sz="950">
              <a:latin typeface="Arial"/>
              <a:cs typeface="Arial"/>
            </a:endParaRPr>
          </a:p>
          <a:p>
            <a:pPr marL="13335" marR="24130">
              <a:lnSpc>
                <a:spcPct val="100000"/>
              </a:lnSpc>
              <a:spcBef>
                <a:spcPts val="20"/>
              </a:spcBef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necesario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hacer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análisis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ambientes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70">
                <a:latin typeface="Arial"/>
                <a:cs typeface="Arial"/>
              </a:rPr>
              <a:t>lugares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trabajo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máquinas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 </a:t>
            </a:r>
            <a:r>
              <a:rPr dirty="0" sz="1050" spc="-65">
                <a:latin typeface="Arial"/>
                <a:cs typeface="Arial"/>
              </a:rPr>
              <a:t>general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particular.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3335" marR="24765">
              <a:lnSpc>
                <a:spcPct val="10000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Dependiendo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 </a:t>
            </a:r>
            <a:r>
              <a:rPr dirty="0" sz="1050" spc="-65">
                <a:latin typeface="Arial"/>
                <a:cs typeface="Arial"/>
              </a:rPr>
              <a:t>condiciones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0">
                <a:latin typeface="Arial"/>
                <a:cs typeface="Arial"/>
              </a:rPr>
              <a:t>propias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medio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ambiente,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elegirá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típica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área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determinada,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sobre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denirá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grado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tableros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instalar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zona.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 </a:t>
            </a:r>
            <a:r>
              <a:rPr dirty="0" sz="1050" spc="-65">
                <a:latin typeface="Arial"/>
                <a:cs typeface="Arial"/>
              </a:rPr>
              <a:t>rán </a:t>
            </a:r>
            <a:r>
              <a:rPr dirty="0" sz="1050" spc="-60">
                <a:latin typeface="Arial"/>
                <a:cs typeface="Arial"/>
              </a:rPr>
              <a:t>tener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cuenta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siguientes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aspectos</a:t>
            </a:r>
            <a:endParaRPr sz="1050">
              <a:latin typeface="Arial"/>
              <a:cs typeface="Arial"/>
            </a:endParaRPr>
          </a:p>
          <a:p>
            <a:pPr marL="104139">
              <a:lnSpc>
                <a:spcPts val="1180"/>
              </a:lnSpc>
            </a:pP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45">
                <a:latin typeface="Arial"/>
                <a:cs typeface="Arial"/>
              </a:rPr>
              <a:t>contacto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casual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partes</a:t>
            </a:r>
            <a:endParaRPr sz="1050">
              <a:latin typeface="Arial"/>
              <a:cs typeface="Arial"/>
            </a:endParaRPr>
          </a:p>
          <a:p>
            <a:pPr marL="104139">
              <a:lnSpc>
                <a:spcPct val="100000"/>
              </a:lnSpc>
            </a:pPr>
            <a:r>
              <a:rPr dirty="0" sz="1050" spc="-40">
                <a:latin typeface="Arial"/>
                <a:cs typeface="Arial"/>
              </a:rPr>
              <a:t>bajo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movimiento.</a:t>
            </a:r>
            <a:endParaRPr sz="1050">
              <a:latin typeface="Arial"/>
              <a:cs typeface="Arial"/>
            </a:endParaRPr>
          </a:p>
          <a:p>
            <a:pPr marL="104139" marR="125730">
              <a:lnSpc>
                <a:spcPct val="10000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50">
                <a:latin typeface="Arial"/>
                <a:cs typeface="Arial"/>
              </a:rPr>
              <a:t> contra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partículas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perjudiciales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aparatos,</a:t>
            </a:r>
            <a:endParaRPr sz="1050">
              <a:latin typeface="Arial"/>
              <a:cs typeface="Arial"/>
            </a:endParaRPr>
          </a:p>
          <a:p>
            <a:pPr marL="104139" marR="154940" indent="-635">
              <a:lnSpc>
                <a:spcPts val="1260"/>
              </a:lnSpc>
              <a:spcBef>
                <a:spcPts val="35"/>
              </a:spcBef>
            </a:pP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entrada </a:t>
            </a:r>
            <a:r>
              <a:rPr dirty="0" sz="1050" spc="-45">
                <a:latin typeface="Arial"/>
                <a:cs typeface="Arial"/>
              </a:rPr>
              <a:t>perjudicial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agua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23656" y="5137603"/>
            <a:ext cx="262255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tabla </a:t>
            </a:r>
            <a:r>
              <a:rPr dirty="0" sz="1050" spc="-35">
                <a:latin typeface="Arial"/>
                <a:cs typeface="Arial"/>
              </a:rPr>
              <a:t>1.2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detalle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clases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habituales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23661" y="5617016"/>
            <a:ext cx="2726690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 </a:t>
            </a:r>
            <a:r>
              <a:rPr dirty="0" sz="1050" spc="-45">
                <a:latin typeface="Arial"/>
                <a:cs typeface="Arial"/>
              </a:rPr>
              <a:t>tener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protección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lluvia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mismo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intemperie.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 </a:t>
            </a:r>
            <a:r>
              <a:rPr dirty="0" sz="1050" spc="-65">
                <a:latin typeface="Arial"/>
                <a:cs typeface="Arial"/>
              </a:rPr>
              <a:t>ésta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última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considerar </a:t>
            </a:r>
            <a:r>
              <a:rPr dirty="0" sz="1050" spc="-85">
                <a:latin typeface="Arial"/>
                <a:cs typeface="Arial"/>
              </a:rPr>
              <a:t>además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lluvia,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inuencia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sol,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sus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23934" y="6256948"/>
            <a:ext cx="270637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radiaciones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UV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producen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deterioro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pintura,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53700" y="4957029"/>
            <a:ext cx="189039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1.2</a:t>
            </a:r>
            <a:r>
              <a:rPr dirty="0" sz="650" spc="3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clases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proteccion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mecanica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47965" y="2482766"/>
            <a:ext cx="246379" cy="51371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21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22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23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68732" y="2482766"/>
            <a:ext cx="849630" cy="5137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247015" indent="-635">
              <a:lnSpc>
                <a:spcPct val="156400"/>
              </a:lnSpc>
              <a:spcBef>
                <a:spcPts val="90"/>
              </a:spcBef>
            </a:pPr>
            <a:r>
              <a:rPr dirty="0" sz="700" spc="-10">
                <a:latin typeface="Lucida Sans"/>
                <a:cs typeface="Lucida Sans"/>
              </a:rPr>
              <a:t>Goteo</a:t>
            </a:r>
            <a:r>
              <a:rPr dirty="0" sz="700" spc="-4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vertical </a:t>
            </a:r>
            <a:r>
              <a:rPr dirty="0" sz="700">
                <a:latin typeface="Lucida Sans"/>
                <a:cs typeface="Lucida Sans"/>
              </a:rPr>
              <a:t>Goteo</a:t>
            </a:r>
            <a:r>
              <a:rPr dirty="0" sz="700" spc="4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a</a:t>
            </a:r>
            <a:r>
              <a:rPr dirty="0" sz="700" spc="4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15º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700">
                <a:latin typeface="Lucida Sans"/>
                <a:cs typeface="Lucida Sans"/>
              </a:rPr>
              <a:t>Goteo</a:t>
            </a:r>
            <a:r>
              <a:rPr dirty="0" sz="700" spc="45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a</a:t>
            </a:r>
            <a:r>
              <a:rPr dirty="0" sz="700" spc="45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60º,</a:t>
            </a:r>
            <a:r>
              <a:rPr dirty="0" sz="700" spc="5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lluvia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47965" y="3034422"/>
            <a:ext cx="24637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44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47965" y="3429367"/>
            <a:ext cx="24637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54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98498" y="2159008"/>
            <a:ext cx="29337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148243" y="2135779"/>
            <a:ext cx="503555" cy="255904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0"/>
              </a:spcBef>
            </a:pP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Clase</a:t>
            </a:r>
            <a:r>
              <a:rPr dirty="0" sz="7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de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Protección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843085" y="2135779"/>
            <a:ext cx="53975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Primer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cifra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666272" y="2135779"/>
            <a:ext cx="63944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Segunda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cifra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843085" y="2361763"/>
            <a:ext cx="73342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Contacto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casual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669840" y="2361763"/>
            <a:ext cx="26733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Agua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15321" y="2361763"/>
            <a:ext cx="8051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Cuerpos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extraños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12557" y="2537767"/>
            <a:ext cx="570230" cy="24892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 indent="-635">
              <a:lnSpc>
                <a:spcPct val="106900"/>
              </a:lnSpc>
              <a:spcBef>
                <a:spcPts val="55"/>
              </a:spcBef>
            </a:pPr>
            <a:r>
              <a:rPr dirty="0" sz="700" spc="-25">
                <a:latin typeface="Lucida Sans"/>
                <a:cs typeface="Lucida Sans"/>
              </a:rPr>
              <a:t>Refrigeración</a:t>
            </a:r>
            <a:r>
              <a:rPr dirty="0" sz="700" spc="-10">
                <a:latin typeface="Lucida Sans"/>
                <a:cs typeface="Lucida Sans"/>
              </a:rPr>
              <a:t> interior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42524" y="2538106"/>
            <a:ext cx="475615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latin typeface="Lucida Sans"/>
                <a:cs typeface="Lucida Sans"/>
              </a:rPr>
              <a:t>Contacto </a:t>
            </a:r>
            <a:r>
              <a:rPr dirty="0" sz="700">
                <a:latin typeface="Lucida Sans"/>
                <a:cs typeface="Lucida Sans"/>
              </a:rPr>
              <a:t>con</a:t>
            </a:r>
            <a:r>
              <a:rPr dirty="0" sz="700" spc="3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dedos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14383" y="2538106"/>
            <a:ext cx="721995" cy="3613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-635">
              <a:lnSpc>
                <a:spcPct val="104900"/>
              </a:lnSpc>
              <a:spcBef>
                <a:spcPts val="90"/>
              </a:spcBef>
            </a:pPr>
            <a:r>
              <a:rPr dirty="0" sz="700">
                <a:latin typeface="Lucida Sans"/>
                <a:cs typeface="Lucida Sans"/>
              </a:rPr>
              <a:t>Cuerpos</a:t>
            </a:r>
            <a:r>
              <a:rPr dirty="0" sz="700" spc="3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sólidos </a:t>
            </a:r>
            <a:r>
              <a:rPr dirty="0" sz="700">
                <a:latin typeface="Lucida Sans"/>
                <a:cs typeface="Lucida Sans"/>
              </a:rPr>
              <a:t>medianos,</a:t>
            </a:r>
            <a:r>
              <a:rPr dirty="0" sz="700" spc="11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mas</a:t>
            </a:r>
            <a:r>
              <a:rPr dirty="0" sz="700">
                <a:latin typeface="Lucida Sans"/>
                <a:cs typeface="Lucida Sans"/>
              </a:rPr>
              <a:t> de</a:t>
            </a:r>
            <a:r>
              <a:rPr dirty="0" sz="700" spc="1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12</a:t>
            </a:r>
            <a:r>
              <a:rPr dirty="0" sz="700" spc="15">
                <a:latin typeface="Lucida Sans"/>
                <a:cs typeface="Lucida Sans"/>
              </a:rPr>
              <a:t> </a:t>
            </a:r>
            <a:r>
              <a:rPr dirty="0" sz="700" spc="-35">
                <a:latin typeface="Lucida Sans"/>
                <a:cs typeface="Lucida Sans"/>
              </a:rPr>
              <a:t>mm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714205" y="3036531"/>
            <a:ext cx="821690" cy="641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104139" indent="-635">
              <a:lnSpc>
                <a:spcPct val="104900"/>
              </a:lnSpc>
              <a:spcBef>
                <a:spcPts val="90"/>
              </a:spcBef>
            </a:pPr>
            <a:r>
              <a:rPr dirty="0" sz="700">
                <a:latin typeface="Lucida Sans"/>
                <a:cs typeface="Lucida Sans"/>
              </a:rPr>
              <a:t>Cuerpos</a:t>
            </a:r>
            <a:r>
              <a:rPr dirty="0" sz="700" spc="3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sólidos </a:t>
            </a:r>
            <a:r>
              <a:rPr dirty="0" sz="700">
                <a:latin typeface="Lucida Sans"/>
                <a:cs typeface="Lucida Sans"/>
              </a:rPr>
              <a:t>pequeños,</a:t>
            </a:r>
            <a:r>
              <a:rPr dirty="0" sz="700" spc="11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mas</a:t>
            </a:r>
            <a:r>
              <a:rPr dirty="0" sz="700">
                <a:latin typeface="Lucida Sans"/>
                <a:cs typeface="Lucida Sans"/>
              </a:rPr>
              <a:t> de</a:t>
            </a:r>
            <a:r>
              <a:rPr dirty="0" sz="700" spc="1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1</a:t>
            </a:r>
            <a:r>
              <a:rPr dirty="0" sz="700" spc="10">
                <a:latin typeface="Lucida Sans"/>
                <a:cs typeface="Lucida Sans"/>
              </a:rPr>
              <a:t> </a:t>
            </a:r>
            <a:r>
              <a:rPr dirty="0" sz="700" spc="-35">
                <a:latin typeface="Lucida Sans"/>
                <a:cs typeface="Lucida Sans"/>
              </a:rPr>
              <a:t>mm</a:t>
            </a:r>
            <a:endParaRPr sz="700">
              <a:latin typeface="Lucida Sans"/>
              <a:cs typeface="Lucida Sans"/>
            </a:endParaRPr>
          </a:p>
          <a:p>
            <a:pPr marL="12700" marR="5080" indent="-635">
              <a:lnSpc>
                <a:spcPct val="104900"/>
              </a:lnSpc>
              <a:spcBef>
                <a:spcPts val="450"/>
              </a:spcBef>
            </a:pPr>
            <a:r>
              <a:rPr dirty="0" sz="700">
                <a:latin typeface="Lucida Sans"/>
                <a:cs typeface="Lucida Sans"/>
              </a:rPr>
              <a:t>Depósito</a:t>
            </a:r>
            <a:r>
              <a:rPr dirty="0" sz="700" spc="1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de</a:t>
            </a:r>
            <a:r>
              <a:rPr dirty="0" sz="700" spc="1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polvo </a:t>
            </a:r>
            <a:r>
              <a:rPr dirty="0" sz="700">
                <a:latin typeface="Lucida Sans"/>
                <a:cs typeface="Lucida Sans"/>
              </a:rPr>
              <a:t>en</a:t>
            </a:r>
            <a:r>
              <a:rPr dirty="0" sz="700" spc="6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el</a:t>
            </a:r>
            <a:r>
              <a:rPr dirty="0" sz="700" spc="6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interior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658264" y="3036531"/>
            <a:ext cx="873760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>
                <a:latin typeface="Lucida Sans"/>
                <a:cs typeface="Lucida Sans"/>
              </a:rPr>
              <a:t>Salpicaduras</a:t>
            </a:r>
            <a:r>
              <a:rPr dirty="0" sz="700" spc="12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en</a:t>
            </a:r>
            <a:r>
              <a:rPr dirty="0" sz="700">
                <a:latin typeface="Lucida Sans"/>
                <a:cs typeface="Lucida Sans"/>
              </a:rPr>
              <a:t> cualquier</a:t>
            </a:r>
            <a:r>
              <a:rPr dirty="0" sz="700" spc="13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dirección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658264" y="3429367"/>
            <a:ext cx="873760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>
                <a:latin typeface="Lucida Sans"/>
                <a:cs typeface="Lucida Sans"/>
              </a:rPr>
              <a:t>Salpicaduras</a:t>
            </a:r>
            <a:r>
              <a:rPr dirty="0" sz="700" spc="12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en</a:t>
            </a:r>
            <a:r>
              <a:rPr dirty="0" sz="700">
                <a:latin typeface="Lucida Sans"/>
                <a:cs typeface="Lucida Sans"/>
              </a:rPr>
              <a:t> cualquier</a:t>
            </a:r>
            <a:r>
              <a:rPr dirty="0" sz="700" spc="13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dirección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842440" y="3036531"/>
            <a:ext cx="616585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latin typeface="Lucida Sans"/>
                <a:cs typeface="Lucida Sans"/>
              </a:rPr>
              <a:t>Herramientas </a:t>
            </a:r>
            <a:r>
              <a:rPr dirty="0" sz="700">
                <a:latin typeface="Lucida Sans"/>
                <a:cs typeface="Lucida Sans"/>
              </a:rPr>
              <a:t>o</a:t>
            </a:r>
            <a:r>
              <a:rPr dirty="0" sz="700" spc="6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similares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147960" y="3790517"/>
            <a:ext cx="24447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2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55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656161" y="3737710"/>
            <a:ext cx="873125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latin typeface="Lucida Sans"/>
                <a:cs typeface="Lucida Sans"/>
              </a:rPr>
              <a:t>Chorros</a:t>
            </a:r>
            <a:r>
              <a:rPr dirty="0" sz="700">
                <a:latin typeface="Lucida Sans"/>
                <a:cs typeface="Lucida Sans"/>
              </a:rPr>
              <a:t> de agua </a:t>
            </a:r>
            <a:r>
              <a:rPr dirty="0" sz="700" spc="-25">
                <a:latin typeface="Lucida Sans"/>
                <a:cs typeface="Lucida Sans"/>
              </a:rPr>
              <a:t>en</a:t>
            </a:r>
            <a:r>
              <a:rPr dirty="0" sz="700">
                <a:latin typeface="Lucida Sans"/>
                <a:cs typeface="Lucida Sans"/>
              </a:rPr>
              <a:t> cualquier</a:t>
            </a:r>
            <a:r>
              <a:rPr dirty="0" sz="700" spc="2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dirección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656161" y="4360747"/>
            <a:ext cx="873125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latin typeface="Lucida Sans"/>
                <a:cs typeface="Lucida Sans"/>
              </a:rPr>
              <a:t>Chorros</a:t>
            </a:r>
            <a:r>
              <a:rPr dirty="0" sz="700">
                <a:latin typeface="Lucida Sans"/>
                <a:cs typeface="Lucida Sans"/>
              </a:rPr>
              <a:t> de agua </a:t>
            </a:r>
            <a:r>
              <a:rPr dirty="0" sz="700" spc="-25">
                <a:latin typeface="Lucida Sans"/>
                <a:cs typeface="Lucida Sans"/>
              </a:rPr>
              <a:t>en</a:t>
            </a:r>
            <a:r>
              <a:rPr dirty="0" sz="700">
                <a:latin typeface="Lucida Sans"/>
                <a:cs typeface="Lucida Sans"/>
              </a:rPr>
              <a:t> cualquier</a:t>
            </a:r>
            <a:r>
              <a:rPr dirty="0" sz="700" spc="2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dirección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656335" y="4753571"/>
            <a:ext cx="87249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Inmersión</a:t>
            </a:r>
            <a:r>
              <a:rPr dirty="0" sz="700" spc="16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pasajera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145857" y="4100981"/>
            <a:ext cx="24637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56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656335" y="4056620"/>
            <a:ext cx="833119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>
                <a:latin typeface="Lucida Sans"/>
                <a:cs typeface="Lucida Sans"/>
              </a:rPr>
              <a:t>Chorros</a:t>
            </a:r>
            <a:r>
              <a:rPr dirty="0" sz="700" spc="25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de</a:t>
            </a:r>
            <a:r>
              <a:rPr dirty="0" sz="700" spc="25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agua</a:t>
            </a:r>
            <a:r>
              <a:rPr dirty="0" sz="700" spc="30">
                <a:latin typeface="Lucida Sans"/>
                <a:cs typeface="Lucida Sans"/>
              </a:rPr>
              <a:t> </a:t>
            </a:r>
            <a:r>
              <a:rPr dirty="0" sz="700" spc="-50">
                <a:latin typeface="Lucida Sans"/>
                <a:cs typeface="Lucida Sans"/>
              </a:rPr>
              <a:t>a</a:t>
            </a:r>
            <a:r>
              <a:rPr dirty="0" sz="700">
                <a:latin typeface="Lucida Sans"/>
                <a:cs typeface="Lucida Sans"/>
              </a:rPr>
              <a:t> presión,</a:t>
            </a:r>
            <a:r>
              <a:rPr dirty="0" sz="700" spc="10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oleadas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839947" y="3429367"/>
            <a:ext cx="767715" cy="4749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85"/>
              </a:spcBef>
            </a:pPr>
            <a:r>
              <a:rPr dirty="0" sz="700">
                <a:latin typeface="Lucida Sans"/>
                <a:cs typeface="Lucida Sans"/>
              </a:rPr>
              <a:t>Protección</a:t>
            </a:r>
            <a:r>
              <a:rPr dirty="0" sz="700" spc="9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total</a:t>
            </a:r>
            <a:r>
              <a:rPr dirty="0" sz="700" spc="20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y</a:t>
            </a:r>
            <a:r>
              <a:rPr dirty="0" sz="700" spc="90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efectiva</a:t>
            </a:r>
            <a:r>
              <a:rPr dirty="0" sz="700" spc="9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contra contactos casuales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146081" y="4360747"/>
            <a:ext cx="24637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65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714676" y="4360747"/>
            <a:ext cx="807085" cy="36322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 indent="1905">
              <a:lnSpc>
                <a:spcPct val="105900"/>
              </a:lnSpc>
              <a:spcBef>
                <a:spcPts val="80"/>
              </a:spcBef>
            </a:pPr>
            <a:r>
              <a:rPr dirty="0" sz="700">
                <a:latin typeface="Lucida Sans"/>
                <a:cs typeface="Lucida Sans"/>
              </a:rPr>
              <a:t>Protección</a:t>
            </a:r>
            <a:r>
              <a:rPr dirty="0" sz="700" spc="9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contra </a:t>
            </a:r>
            <a:r>
              <a:rPr dirty="0" sz="700">
                <a:latin typeface="Lucida Sans"/>
                <a:cs typeface="Lucida Sans"/>
              </a:rPr>
              <a:t>la</a:t>
            </a:r>
            <a:r>
              <a:rPr dirty="0" sz="700" spc="55">
                <a:latin typeface="Lucida Sans"/>
                <a:cs typeface="Lucida Sans"/>
              </a:rPr>
              <a:t> </a:t>
            </a:r>
            <a:r>
              <a:rPr dirty="0" sz="700">
                <a:latin typeface="Lucida Sans"/>
                <a:cs typeface="Lucida Sans"/>
              </a:rPr>
              <a:t>entrada</a:t>
            </a:r>
            <a:r>
              <a:rPr dirty="0" sz="700" spc="60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de</a:t>
            </a:r>
            <a:r>
              <a:rPr dirty="0" sz="700" spc="-10">
                <a:latin typeface="Lucida Sans"/>
                <a:cs typeface="Lucida Sans"/>
              </a:rPr>
              <a:t> polvo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145857" y="4738788"/>
            <a:ext cx="24637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Lucida Sans"/>
                <a:cs typeface="Lucida Sans"/>
              </a:rPr>
              <a:t>IP</a:t>
            </a:r>
            <a:r>
              <a:rPr dirty="0" sz="700" spc="35">
                <a:latin typeface="Lucida Sans"/>
                <a:cs typeface="Lucida Sans"/>
              </a:rPr>
              <a:t> </a:t>
            </a:r>
            <a:r>
              <a:rPr dirty="0" sz="700" spc="-25">
                <a:latin typeface="Lucida Sans"/>
                <a:cs typeface="Lucida Sans"/>
              </a:rPr>
              <a:t>67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840036" y="4360747"/>
            <a:ext cx="720725" cy="5873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-635">
              <a:lnSpc>
                <a:spcPct val="105400"/>
              </a:lnSpc>
              <a:spcBef>
                <a:spcPts val="85"/>
              </a:spcBef>
            </a:pPr>
            <a:r>
              <a:rPr dirty="0" sz="700">
                <a:latin typeface="Lucida Sans"/>
                <a:cs typeface="Lucida Sans"/>
              </a:rPr>
              <a:t>Protección</a:t>
            </a:r>
            <a:r>
              <a:rPr dirty="0" sz="700" spc="9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total </a:t>
            </a:r>
            <a:r>
              <a:rPr dirty="0" sz="700">
                <a:latin typeface="Lucida Sans"/>
                <a:cs typeface="Lucida Sans"/>
              </a:rPr>
              <a:t>y</a:t>
            </a:r>
            <a:r>
              <a:rPr dirty="0" sz="700" spc="6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efectiva</a:t>
            </a:r>
            <a:r>
              <a:rPr dirty="0" sz="700" spc="20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contra</a:t>
            </a:r>
            <a:r>
              <a:rPr dirty="0" sz="700" spc="200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contactos casuales</a:t>
            </a:r>
            <a:endParaRPr sz="700">
              <a:latin typeface="Lucida Sans"/>
              <a:cs typeface="Lucida Sans"/>
            </a:endParaRPr>
          </a:p>
        </p:txBody>
      </p:sp>
      <p:pic>
        <p:nvPicPr>
          <p:cNvPr id="36" name="object 3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920" y="2111527"/>
            <a:ext cx="4192295" cy="2851149"/>
          </a:xfrm>
          <a:prstGeom prst="rect">
            <a:avLst/>
          </a:prstGeom>
        </p:spPr>
      </p:pic>
      <p:sp>
        <p:nvSpPr>
          <p:cNvPr id="37" name="object 37" descr=""/>
          <p:cNvSpPr txBox="1"/>
          <p:nvPr/>
        </p:nvSpPr>
        <p:spPr>
          <a:xfrm>
            <a:off x="1397754" y="3034422"/>
            <a:ext cx="608330" cy="2533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8900"/>
              </a:lnSpc>
              <a:spcBef>
                <a:spcPts val="55"/>
              </a:spcBef>
            </a:pPr>
            <a:r>
              <a:rPr dirty="0" sz="700" spc="-10">
                <a:latin typeface="Lucida Sans"/>
                <a:cs typeface="Lucida Sans"/>
              </a:rPr>
              <a:t>Refrigeración </a:t>
            </a:r>
            <a:r>
              <a:rPr dirty="0" sz="700">
                <a:latin typeface="Lucida Sans"/>
                <a:cs typeface="Lucida Sans"/>
              </a:rPr>
              <a:t>de</a:t>
            </a:r>
            <a:r>
              <a:rPr dirty="0" sz="700" spc="-55">
                <a:latin typeface="Lucida Sans"/>
                <a:cs typeface="Lucida Sans"/>
              </a:rPr>
              <a:t> </a:t>
            </a:r>
            <a:r>
              <a:rPr dirty="0" sz="700" spc="-10">
                <a:latin typeface="Lucida Sans"/>
                <a:cs typeface="Lucida Sans"/>
              </a:rPr>
              <a:t>superficie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750993" y="1956964"/>
            <a:ext cx="269430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clasicadas,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seguridad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aumentada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antiexplosi </a:t>
            </a:r>
            <a:r>
              <a:rPr dirty="0" sz="1050" spc="-30">
                <a:latin typeface="Arial"/>
                <a:cs typeface="Arial"/>
              </a:rPr>
              <a:t>vas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 </a:t>
            </a:r>
            <a:r>
              <a:rPr dirty="0" sz="1050" spc="-35">
                <a:latin typeface="Arial"/>
                <a:cs typeface="Arial"/>
              </a:rPr>
              <a:t>ello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consultar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especialista.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750998" y="2453285"/>
            <a:ext cx="2702560" cy="1294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Temperatura</a:t>
            </a:r>
            <a:r>
              <a:rPr dirty="0" sz="950" spc="2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ambiente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construidos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mate </a:t>
            </a:r>
            <a:r>
              <a:rPr dirty="0" sz="1050" spc="-55">
                <a:latin typeface="Arial"/>
                <a:cs typeface="Arial"/>
              </a:rPr>
              <a:t>riales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aislación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F.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Tiene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sobreele </a:t>
            </a:r>
            <a:r>
              <a:rPr dirty="0" sz="1050" spc="-55">
                <a:latin typeface="Arial"/>
                <a:cs typeface="Arial"/>
              </a:rPr>
              <a:t>vación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105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ºK,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permite </a:t>
            </a:r>
            <a:r>
              <a:rPr dirty="0" sz="1050" spc="-55">
                <a:latin typeface="Arial"/>
                <a:cs typeface="Arial"/>
              </a:rPr>
              <a:t>instalarlos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áreas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ambiente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50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°C,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reducción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potencia,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aprovechar </a:t>
            </a:r>
            <a:r>
              <a:rPr dirty="0" sz="1050" spc="-85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ventajas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factor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 </a:t>
            </a:r>
            <a:r>
              <a:rPr dirty="0" sz="1050" spc="-80">
                <a:latin typeface="Arial"/>
                <a:cs typeface="Arial"/>
              </a:rPr>
              <a:t>SF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1,1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5">
                <a:latin typeface="Arial"/>
                <a:cs typeface="Arial"/>
              </a:rPr>
              <a:t>ambientes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temperaturas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40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ºC.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750859" y="3876747"/>
            <a:ext cx="265557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Esta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elevada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aislamiento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em </a:t>
            </a:r>
            <a:r>
              <a:rPr dirty="0" sz="1050" spc="-60">
                <a:latin typeface="Arial"/>
                <a:cs typeface="Arial"/>
              </a:rPr>
              <a:t>plazamiento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10">
                <a:latin typeface="Arial"/>
                <a:cs typeface="Arial"/>
              </a:rPr>
              <a:t>terrenos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1000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metros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nivel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mar.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Para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alturas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temperaturas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ambiente,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reco </a:t>
            </a:r>
            <a:r>
              <a:rPr dirty="0" sz="1050" spc="-60">
                <a:latin typeface="Arial"/>
                <a:cs typeface="Arial"/>
              </a:rPr>
              <a:t>mienda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hacer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consulta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caso.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750859" y="4854588"/>
            <a:ext cx="2639060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Tamaño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constructivo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5"/>
              </a:spcBef>
            </a:pPr>
            <a:r>
              <a:rPr dirty="0" sz="1050" spc="-95">
                <a:latin typeface="Arial"/>
                <a:cs typeface="Arial"/>
              </a:rPr>
              <a:t>Según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IEC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072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distancia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base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0">
                <a:latin typeface="Arial"/>
                <a:cs typeface="Arial"/>
              </a:rPr>
              <a:t>patas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centro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eje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determina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constructivo.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Así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pues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tama ño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225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tendrá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altura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elpiso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donde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90">
                <a:latin typeface="Arial"/>
                <a:cs typeface="Arial"/>
              </a:rPr>
              <a:t>apoya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centro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cabo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eje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225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mm.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tamaño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constructivo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 </a:t>
            </a:r>
            <a:r>
              <a:rPr dirty="0" sz="1050" spc="-55">
                <a:latin typeface="Arial"/>
                <a:cs typeface="Arial"/>
              </a:rPr>
              <a:t>determina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otras </a:t>
            </a:r>
            <a:r>
              <a:rPr dirty="0" sz="1050" spc="-65">
                <a:latin typeface="Arial"/>
                <a:cs typeface="Arial"/>
              </a:rPr>
              <a:t>dimensiones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básicas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detalladas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continuación.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850428" y="6102772"/>
            <a:ext cx="134239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Diámetro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cabo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eje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5850188" y="6263283"/>
            <a:ext cx="132715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45">
                <a:latin typeface="Arial"/>
                <a:cs typeface="Arial"/>
              </a:rPr>
              <a:t>Longitud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eje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76758" y="3702511"/>
            <a:ext cx="13627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1.4</a:t>
            </a:r>
            <a:r>
              <a:rPr dirty="0" sz="650" spc="1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tamaño</a:t>
            </a:r>
            <a:r>
              <a:rPr dirty="0" sz="750" spc="229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constructivo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69307" y="4311817"/>
            <a:ext cx="60833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-10">
                <a:latin typeface="Arial"/>
                <a:cs typeface="Arial"/>
              </a:rPr>
              <a:t>D-</a:t>
            </a:r>
            <a:r>
              <a:rPr dirty="0" sz="550">
                <a:latin typeface="Arial"/>
                <a:cs typeface="Arial"/>
              </a:rPr>
              <a:t>91056</a:t>
            </a:r>
            <a:r>
              <a:rPr dirty="0" sz="550" spc="10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Erlangen</a:t>
            </a:r>
            <a:endParaRPr sz="5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50438" y="4140996"/>
            <a:ext cx="1169670" cy="345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dirty="0" sz="550">
                <a:latin typeface="Arial"/>
                <a:cs typeface="Arial"/>
              </a:rPr>
              <a:t>3~Mot.</a:t>
            </a:r>
            <a:r>
              <a:rPr dirty="0" sz="550" spc="270">
                <a:latin typeface="Arial"/>
                <a:cs typeface="Arial"/>
              </a:rPr>
              <a:t>  </a:t>
            </a:r>
            <a:r>
              <a:rPr dirty="0" sz="550">
                <a:latin typeface="Arial"/>
                <a:cs typeface="Arial"/>
              </a:rPr>
              <a:t>1LA7166-</a:t>
            </a:r>
            <a:r>
              <a:rPr dirty="0" sz="550" spc="-10">
                <a:latin typeface="Arial"/>
                <a:cs typeface="Arial"/>
              </a:rPr>
              <a:t>2AA60</a:t>
            </a:r>
            <a:endParaRPr sz="550">
              <a:latin typeface="Arial"/>
              <a:cs typeface="Arial"/>
            </a:endParaRPr>
          </a:p>
          <a:p>
            <a:pPr marL="69215">
              <a:lnSpc>
                <a:spcPct val="100000"/>
              </a:lnSpc>
              <a:spcBef>
                <a:spcPts val="320"/>
              </a:spcBef>
            </a:pPr>
            <a:r>
              <a:rPr dirty="0" sz="400">
                <a:latin typeface="Verdana"/>
                <a:cs typeface="Verdana"/>
              </a:rPr>
              <a:t>E0107/471101</a:t>
            </a:r>
            <a:r>
              <a:rPr dirty="0" sz="400" spc="365">
                <a:latin typeface="Verdana"/>
                <a:cs typeface="Verdana"/>
              </a:rPr>
              <a:t> </a:t>
            </a:r>
            <a:r>
              <a:rPr dirty="0" sz="400">
                <a:latin typeface="Verdana"/>
                <a:cs typeface="Verdana"/>
              </a:rPr>
              <a:t>01</a:t>
            </a:r>
            <a:r>
              <a:rPr dirty="0" sz="400" spc="155">
                <a:latin typeface="Verdana"/>
                <a:cs typeface="Verdana"/>
              </a:rPr>
              <a:t> </a:t>
            </a:r>
            <a:r>
              <a:rPr dirty="0" sz="400">
                <a:latin typeface="Verdana"/>
                <a:cs typeface="Verdana"/>
              </a:rPr>
              <a:t>001</a:t>
            </a:r>
            <a:r>
              <a:rPr dirty="0" sz="400" spc="155">
                <a:latin typeface="Verdana"/>
                <a:cs typeface="Verdana"/>
              </a:rPr>
              <a:t> </a:t>
            </a:r>
            <a:r>
              <a:rPr dirty="0" sz="400">
                <a:latin typeface="Verdana"/>
                <a:cs typeface="Verdana"/>
              </a:rPr>
              <a:t>IEC/EN</a:t>
            </a:r>
            <a:r>
              <a:rPr dirty="0" sz="400" spc="155">
                <a:latin typeface="Verdana"/>
                <a:cs typeface="Verdana"/>
              </a:rPr>
              <a:t> </a:t>
            </a:r>
            <a:r>
              <a:rPr dirty="0" sz="400" spc="-10">
                <a:latin typeface="Verdana"/>
                <a:cs typeface="Verdana"/>
              </a:rPr>
              <a:t>60034</a:t>
            </a:r>
            <a:endParaRPr sz="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550">
                <a:latin typeface="Arial"/>
                <a:cs typeface="Arial"/>
              </a:rPr>
              <a:t>93kg</a:t>
            </a:r>
            <a:r>
              <a:rPr dirty="0" sz="550" spc="2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I</a:t>
            </a:r>
            <a:r>
              <a:rPr dirty="0" sz="550" spc="-6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M B3</a:t>
            </a:r>
            <a:r>
              <a:rPr dirty="0" sz="550" spc="35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160L</a:t>
            </a:r>
            <a:r>
              <a:rPr dirty="0" sz="550" spc="2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IP5</a:t>
            </a:r>
            <a:r>
              <a:rPr dirty="0" sz="550" spc="-6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5</a:t>
            </a:r>
            <a:r>
              <a:rPr dirty="0" sz="550" spc="135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Th.Cl.F</a:t>
            </a:r>
            <a:endParaRPr sz="5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26961" y="4193555"/>
            <a:ext cx="7937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0">
                <a:latin typeface="Arial"/>
                <a:cs typeface="Arial"/>
              </a:rPr>
              <a:t>H</a:t>
            </a:r>
            <a:endParaRPr sz="5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32266" y="3901256"/>
            <a:ext cx="1675130" cy="22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8900">
              <a:lnSpc>
                <a:spcPct val="120900"/>
              </a:lnSpc>
              <a:spcBef>
                <a:spcPts val="100"/>
              </a:spcBef>
              <a:tabLst>
                <a:tab pos="747395" algn="l"/>
                <a:tab pos="1000125" algn="l"/>
              </a:tabLst>
            </a:pPr>
            <a:r>
              <a:rPr dirty="0" sz="550">
                <a:latin typeface="Arial"/>
                <a:cs typeface="Arial"/>
              </a:rPr>
              <a:t>Número</a:t>
            </a:r>
            <a:r>
              <a:rPr dirty="0" sz="550" spc="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de</a:t>
            </a:r>
            <a:r>
              <a:rPr dirty="0" sz="550" spc="4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fabricación</a:t>
            </a:r>
            <a:r>
              <a:rPr dirty="0" sz="550">
                <a:latin typeface="Arial"/>
                <a:cs typeface="Arial"/>
              </a:rPr>
              <a:t>	Clase</a:t>
            </a:r>
            <a:r>
              <a:rPr dirty="0" sz="550" spc="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de</a:t>
            </a:r>
            <a:r>
              <a:rPr dirty="0" sz="550" spc="35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aislamiento</a:t>
            </a:r>
            <a:r>
              <a:rPr dirty="0" sz="550" spc="200">
                <a:latin typeface="Arial"/>
                <a:cs typeface="Arial"/>
              </a:rPr>
              <a:t> </a:t>
            </a:r>
            <a:r>
              <a:rPr dirty="0" sz="550" spc="-20">
                <a:latin typeface="Arial"/>
                <a:cs typeface="Arial"/>
              </a:rPr>
              <a:t>Peso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baseline="5050" sz="825" spc="-30">
                <a:latin typeface="Arial"/>
                <a:cs typeface="Arial"/>
              </a:rPr>
              <a:t>Tipo</a:t>
            </a:r>
            <a:endParaRPr baseline="5050" sz="825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22196" y="5091140"/>
            <a:ext cx="58356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>
                <a:latin typeface="Arial"/>
                <a:cs typeface="Arial"/>
              </a:rPr>
              <a:t>Datos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para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60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 spc="-25">
                <a:latin typeface="Arial"/>
                <a:cs typeface="Arial"/>
              </a:rPr>
              <a:t>Hz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6758" y="5213631"/>
            <a:ext cx="1582420" cy="519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196975" marR="5080">
              <a:lnSpc>
                <a:spcPts val="630"/>
              </a:lnSpc>
              <a:spcBef>
                <a:spcPts val="145"/>
              </a:spcBef>
            </a:pPr>
            <a:r>
              <a:rPr dirty="0" sz="550" spc="-20">
                <a:latin typeface="Arial"/>
                <a:cs typeface="Arial"/>
              </a:rPr>
              <a:t>Forma</a:t>
            </a:r>
            <a:r>
              <a:rPr dirty="0" sz="550" spc="20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constructiva</a:t>
            </a:r>
            <a:endParaRPr sz="550">
              <a:latin typeface="Arial"/>
              <a:cs typeface="Arial"/>
            </a:endParaRPr>
          </a:p>
          <a:p>
            <a:pPr marL="1076325" marR="55880" indent="-219710">
              <a:lnSpc>
                <a:spcPts val="630"/>
              </a:lnSpc>
              <a:spcBef>
                <a:spcPts val="100"/>
              </a:spcBef>
            </a:pPr>
            <a:r>
              <a:rPr dirty="0" sz="550">
                <a:latin typeface="Arial"/>
                <a:cs typeface="Arial"/>
              </a:rPr>
              <a:t>Fecha</a:t>
            </a:r>
            <a:r>
              <a:rPr dirty="0" sz="550" spc="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de</a:t>
            </a:r>
            <a:r>
              <a:rPr dirty="0" sz="550" spc="45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fabricación</a:t>
            </a:r>
            <a:r>
              <a:rPr dirty="0" sz="550" spc="20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AA</a:t>
            </a:r>
            <a:r>
              <a:rPr dirty="0" sz="550" spc="40">
                <a:latin typeface="Arial"/>
                <a:cs typeface="Arial"/>
              </a:rPr>
              <a:t> </a:t>
            </a:r>
            <a:r>
              <a:rPr dirty="0" sz="550" spc="-25">
                <a:latin typeface="Arial"/>
                <a:cs typeface="Arial"/>
              </a:rPr>
              <a:t>MM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1.5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p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5">
                <a:latin typeface="Arial"/>
                <a:cs typeface="Arial"/>
              </a:rPr>
              <a:t>ca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caracteristicas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872839" y="5213631"/>
            <a:ext cx="66929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>
                <a:latin typeface="Arial"/>
                <a:cs typeface="Arial"/>
              </a:rPr>
              <a:t>Grado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de</a:t>
            </a:r>
            <a:r>
              <a:rPr dirty="0" sz="550" spc="2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protección</a:t>
            </a:r>
            <a:endParaRPr sz="5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98043" y="4594122"/>
            <a:ext cx="68580" cy="47879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6510">
              <a:lnSpc>
                <a:spcPts val="260"/>
              </a:lnSpc>
              <a:spcBef>
                <a:spcPts val="130"/>
              </a:spcBef>
            </a:pPr>
            <a:r>
              <a:rPr dirty="0" sz="250" spc="55">
                <a:latin typeface="Verdana"/>
                <a:cs typeface="Verdana"/>
              </a:rPr>
              <a:t>3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5"/>
              </a:lnSpc>
            </a:pPr>
            <a:r>
              <a:rPr dirty="0" sz="250" spc="55">
                <a:latin typeface="Verdana"/>
                <a:cs typeface="Verdana"/>
              </a:rPr>
              <a:t>5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5"/>
              </a:lnSpc>
            </a:pPr>
            <a:r>
              <a:rPr dirty="0" sz="250" spc="55">
                <a:latin typeface="Verdana"/>
                <a:cs typeface="Verdana"/>
              </a:rPr>
              <a:t>1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0"/>
              </a:lnSpc>
            </a:pPr>
            <a:r>
              <a:rPr dirty="0" sz="250" spc="55">
                <a:latin typeface="Verdana"/>
                <a:cs typeface="Verdana"/>
              </a:rPr>
              <a:t>0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0"/>
              </a:lnSpc>
            </a:pPr>
            <a:r>
              <a:rPr dirty="0" sz="250" spc="55">
                <a:latin typeface="Verdana"/>
                <a:cs typeface="Verdana"/>
              </a:rPr>
              <a:t>0</a:t>
            </a:r>
            <a:endParaRPr sz="250">
              <a:latin typeface="Verdana"/>
              <a:cs typeface="Verdana"/>
            </a:endParaRPr>
          </a:p>
          <a:p>
            <a:pPr marL="12700">
              <a:lnSpc>
                <a:spcPts val="250"/>
              </a:lnSpc>
            </a:pPr>
            <a:r>
              <a:rPr dirty="0" sz="250" spc="55">
                <a:latin typeface="Verdana"/>
                <a:cs typeface="Verdana"/>
              </a:rPr>
              <a:t>_</a:t>
            </a:r>
            <a:endParaRPr sz="250">
              <a:latin typeface="Verdana"/>
              <a:cs typeface="Verdana"/>
            </a:endParaRPr>
          </a:p>
          <a:p>
            <a:pPr marL="16510" marR="8255" indent="-635">
              <a:lnSpc>
                <a:spcPts val="250"/>
              </a:lnSpc>
              <a:spcBef>
                <a:spcPts val="45"/>
              </a:spcBef>
            </a:pPr>
            <a:r>
              <a:rPr dirty="0" sz="250" spc="40">
                <a:latin typeface="Verdana"/>
                <a:cs typeface="Verdana"/>
              </a:rPr>
              <a:t>N</a:t>
            </a:r>
            <a:r>
              <a:rPr dirty="0" sz="250" spc="200">
                <a:latin typeface="Verdana"/>
                <a:cs typeface="Verdana"/>
              </a:rPr>
              <a:t> </a:t>
            </a:r>
            <a:r>
              <a:rPr dirty="0" sz="250" spc="45">
                <a:latin typeface="Verdana"/>
                <a:cs typeface="Verdana"/>
              </a:rPr>
              <a:t>E</a:t>
            </a:r>
            <a:endParaRPr sz="250">
              <a:latin typeface="Verdana"/>
              <a:cs typeface="Verdana"/>
            </a:endParaRPr>
          </a:p>
          <a:p>
            <a:pPr marL="12700">
              <a:lnSpc>
                <a:spcPts val="165"/>
              </a:lnSpc>
            </a:pPr>
            <a:r>
              <a:rPr dirty="0" sz="250" spc="55">
                <a:latin typeface="Verdana"/>
                <a:cs typeface="Verdana"/>
              </a:rPr>
              <a:t>_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0"/>
              </a:lnSpc>
            </a:pPr>
            <a:r>
              <a:rPr dirty="0" sz="250" spc="55">
                <a:latin typeface="Verdana"/>
                <a:cs typeface="Verdana"/>
              </a:rPr>
              <a:t>1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15"/>
              </a:lnSpc>
            </a:pPr>
            <a:r>
              <a:rPr dirty="0" sz="250" spc="55">
                <a:latin typeface="Verdana"/>
                <a:cs typeface="Verdana"/>
              </a:rPr>
              <a:t>8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40"/>
              </a:lnSpc>
            </a:pPr>
            <a:r>
              <a:rPr dirty="0" sz="250" spc="55">
                <a:latin typeface="Verdana"/>
                <a:cs typeface="Verdana"/>
              </a:rPr>
              <a:t>0</a:t>
            </a:r>
            <a:endParaRPr sz="250">
              <a:latin typeface="Verdana"/>
              <a:cs typeface="Verdana"/>
            </a:endParaRPr>
          </a:p>
          <a:p>
            <a:pPr marL="16510">
              <a:lnSpc>
                <a:spcPts val="240"/>
              </a:lnSpc>
            </a:pPr>
            <a:r>
              <a:rPr dirty="0" sz="250" spc="85">
                <a:latin typeface="Verdana"/>
                <a:cs typeface="Verdana"/>
              </a:rPr>
              <a:t>D</a:t>
            </a:r>
            <a:endParaRPr sz="250">
              <a:latin typeface="Verdana"/>
              <a:cs typeface="Verdana"/>
            </a:endParaRPr>
          </a:p>
          <a:p>
            <a:pPr marL="12700">
              <a:lnSpc>
                <a:spcPts val="260"/>
              </a:lnSpc>
            </a:pPr>
            <a:r>
              <a:rPr dirty="0" sz="250" spc="55">
                <a:latin typeface="Verdana"/>
                <a:cs typeface="Verdana"/>
              </a:rPr>
              <a:t>_</a:t>
            </a:r>
            <a:endParaRPr sz="250">
              <a:latin typeface="Verdana"/>
              <a:cs typeface="Verdana"/>
            </a:endParaRPr>
          </a:p>
          <a:p>
            <a:pPr marL="17145">
              <a:lnSpc>
                <a:spcPct val="100000"/>
              </a:lnSpc>
            </a:pPr>
            <a:r>
              <a:rPr dirty="0" sz="250" spc="105">
                <a:latin typeface="Verdana"/>
                <a:cs typeface="Verdana"/>
              </a:rPr>
              <a:t>G</a:t>
            </a:r>
            <a:endParaRPr sz="2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68385" y="4474441"/>
            <a:ext cx="878205" cy="379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3520">
              <a:lnSpc>
                <a:spcPct val="100000"/>
              </a:lnSpc>
              <a:spcBef>
                <a:spcPts val="95"/>
              </a:spcBef>
            </a:pPr>
            <a:r>
              <a:rPr dirty="0" sz="550">
                <a:latin typeface="Arial"/>
                <a:cs typeface="Arial"/>
              </a:rPr>
              <a:t>50</a:t>
            </a:r>
            <a:r>
              <a:rPr dirty="0" sz="550" spc="-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Hz 400/690 V</a:t>
            </a:r>
            <a:r>
              <a:rPr dirty="0" sz="550" spc="420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/</a:t>
            </a:r>
            <a:endParaRPr sz="550">
              <a:latin typeface="Arial"/>
              <a:cs typeface="Arial"/>
            </a:endParaRPr>
          </a:p>
          <a:p>
            <a:pPr marL="223520">
              <a:lnSpc>
                <a:spcPct val="100000"/>
              </a:lnSpc>
              <a:spcBef>
                <a:spcPts val="25"/>
              </a:spcBef>
            </a:pPr>
            <a:r>
              <a:rPr dirty="0" sz="550">
                <a:latin typeface="Arial"/>
                <a:cs typeface="Arial"/>
              </a:rPr>
              <a:t>18.5</a:t>
            </a:r>
            <a:r>
              <a:rPr dirty="0" sz="550" spc="-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kW 32.5/18.8</a:t>
            </a:r>
            <a:r>
              <a:rPr dirty="0" sz="550" spc="-5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A</a:t>
            </a:r>
            <a:endParaRPr sz="550">
              <a:latin typeface="Arial"/>
              <a:cs typeface="Arial"/>
            </a:endParaRPr>
          </a:p>
          <a:p>
            <a:pPr marL="12700" marR="5080" indent="211454">
              <a:lnSpc>
                <a:spcPts val="730"/>
              </a:lnSpc>
              <a:spcBef>
                <a:spcPts val="20"/>
              </a:spcBef>
            </a:pPr>
            <a:r>
              <a:rPr dirty="0" sz="550">
                <a:latin typeface="Arial"/>
                <a:cs typeface="Arial"/>
              </a:rPr>
              <a:t>cos</a:t>
            </a:r>
            <a:r>
              <a:rPr dirty="0" sz="550" spc="4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0.91</a:t>
            </a:r>
            <a:r>
              <a:rPr dirty="0" sz="550" spc="5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2940/min</a:t>
            </a:r>
            <a:r>
              <a:rPr dirty="0" sz="550" spc="20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380-420/660-</a:t>
            </a:r>
            <a:r>
              <a:rPr dirty="0" sz="550">
                <a:latin typeface="Arial"/>
                <a:cs typeface="Arial"/>
              </a:rPr>
              <a:t>725</a:t>
            </a:r>
            <a:r>
              <a:rPr dirty="0" sz="550" spc="7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V</a:t>
            </a:r>
            <a:r>
              <a:rPr dirty="0" sz="550" spc="440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/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69307" y="4890492"/>
            <a:ext cx="1473835" cy="311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-10">
                <a:latin typeface="Arial"/>
                <a:cs typeface="Arial"/>
              </a:rPr>
              <a:t>34.0-32.0/19.6-</a:t>
            </a:r>
            <a:r>
              <a:rPr dirty="0" sz="550">
                <a:latin typeface="Arial"/>
                <a:cs typeface="Arial"/>
              </a:rPr>
              <a:t>18.5</a:t>
            </a:r>
            <a:r>
              <a:rPr dirty="0" sz="550" spc="114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A</a:t>
            </a:r>
            <a:endParaRPr sz="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 marL="197485">
              <a:lnSpc>
                <a:spcPct val="100000"/>
              </a:lnSpc>
              <a:spcBef>
                <a:spcPts val="365"/>
              </a:spcBef>
              <a:tabLst>
                <a:tab pos="1198880" algn="l"/>
              </a:tabLst>
            </a:pPr>
            <a:r>
              <a:rPr dirty="0" sz="550">
                <a:latin typeface="Arial"/>
                <a:cs typeface="Arial"/>
              </a:rPr>
              <a:t>Datos</a:t>
            </a:r>
            <a:r>
              <a:rPr dirty="0" sz="550" spc="1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para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50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 spc="-25">
                <a:latin typeface="Arial"/>
                <a:cs typeface="Arial"/>
              </a:rPr>
              <a:t>Hz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10">
                <a:latin typeface="Arial"/>
                <a:cs typeface="Arial"/>
              </a:rPr>
              <a:t>Tamaño</a:t>
            </a:r>
            <a:endParaRPr sz="5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95688" y="4476549"/>
            <a:ext cx="668655" cy="375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>
                <a:latin typeface="Arial"/>
                <a:cs typeface="Arial"/>
              </a:rPr>
              <a:t>60</a:t>
            </a:r>
            <a:r>
              <a:rPr dirty="0" sz="550" spc="5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Hz</a:t>
            </a:r>
            <a:r>
              <a:rPr dirty="0" sz="550" spc="5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460</a:t>
            </a:r>
            <a:r>
              <a:rPr dirty="0" sz="550" spc="60">
                <a:latin typeface="Arial"/>
                <a:cs typeface="Arial"/>
              </a:rPr>
              <a:t> </a:t>
            </a:r>
            <a:r>
              <a:rPr dirty="0" sz="550" spc="-60">
                <a:latin typeface="Arial"/>
                <a:cs typeface="Arial"/>
              </a:rPr>
              <a:t>V</a:t>
            </a:r>
            <a:endParaRPr sz="5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5"/>
              </a:spcBef>
            </a:pPr>
            <a:r>
              <a:rPr dirty="0" sz="550">
                <a:latin typeface="Arial"/>
                <a:cs typeface="Arial"/>
              </a:rPr>
              <a:t>21.3</a:t>
            </a:r>
            <a:r>
              <a:rPr dirty="0" sz="550" spc="5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kW</a:t>
            </a:r>
            <a:r>
              <a:rPr dirty="0" sz="550" spc="5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32.0</a:t>
            </a:r>
            <a:r>
              <a:rPr dirty="0" sz="550" spc="55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A</a:t>
            </a:r>
            <a:endParaRPr sz="55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60"/>
              </a:spcBef>
            </a:pPr>
            <a:r>
              <a:rPr dirty="0" sz="550">
                <a:latin typeface="Arial"/>
                <a:cs typeface="Arial"/>
              </a:rPr>
              <a:t>cos</a:t>
            </a:r>
            <a:r>
              <a:rPr dirty="0" sz="550" spc="44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0.92</a:t>
            </a:r>
            <a:r>
              <a:rPr dirty="0" sz="550" spc="50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3540/min</a:t>
            </a:r>
            <a:endParaRPr sz="550">
              <a:latin typeface="Arial"/>
              <a:cs typeface="Arial"/>
            </a:endParaRPr>
          </a:p>
          <a:p>
            <a:pPr marL="130810">
              <a:lnSpc>
                <a:spcPct val="100000"/>
              </a:lnSpc>
              <a:spcBef>
                <a:spcPts val="55"/>
              </a:spcBef>
            </a:pPr>
            <a:r>
              <a:rPr dirty="0" sz="550" spc="-10">
                <a:latin typeface="Arial"/>
                <a:cs typeface="Arial"/>
              </a:rPr>
              <a:t>440-</a:t>
            </a:r>
            <a:r>
              <a:rPr dirty="0" sz="550">
                <a:latin typeface="Arial"/>
                <a:cs typeface="Arial"/>
              </a:rPr>
              <a:t>480</a:t>
            </a:r>
            <a:r>
              <a:rPr dirty="0" sz="550" spc="45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V</a:t>
            </a:r>
            <a:endParaRPr sz="5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13889" y="4890492"/>
            <a:ext cx="38989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-10">
                <a:latin typeface="Arial"/>
                <a:cs typeface="Arial"/>
              </a:rPr>
              <a:t>33.5-</a:t>
            </a:r>
            <a:r>
              <a:rPr dirty="0" sz="550">
                <a:latin typeface="Arial"/>
                <a:cs typeface="Arial"/>
              </a:rPr>
              <a:t>31.0</a:t>
            </a:r>
            <a:r>
              <a:rPr dirty="0" sz="550" spc="15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A</a:t>
            </a:r>
            <a:endParaRPr sz="5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149280" y="1336756"/>
            <a:ext cx="264731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05"/>
              <a:t>Motores</a:t>
            </a:r>
            <a:r>
              <a:rPr dirty="0" spc="-114"/>
              <a:t> </a:t>
            </a:r>
            <a:r>
              <a:rPr dirty="0" spc="-120"/>
              <a:t>Asincrónicos</a:t>
            </a:r>
            <a:r>
              <a:rPr dirty="0" spc="-50"/>
              <a:t> </a:t>
            </a:r>
            <a:r>
              <a:rPr dirty="0" spc="-105"/>
              <a:t>Trifásicos</a:t>
            </a: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3442" y="4001744"/>
            <a:ext cx="2397074" cy="1404442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4414392" y="5808506"/>
            <a:ext cx="59690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Ejemplos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 de: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410163" y="5961269"/>
            <a:ext cx="641350" cy="52705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Alturas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eje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750" spc="-25">
                <a:latin typeface="Arial"/>
                <a:cs typeface="Arial"/>
              </a:rPr>
              <a:t>180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750" spc="-25">
                <a:latin typeface="Arial"/>
                <a:cs typeface="Arial"/>
              </a:rPr>
              <a:t>200</a:t>
            </a:r>
            <a:endParaRPr sz="7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166258" y="5961269"/>
            <a:ext cx="422909" cy="51879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Tamaños</a:t>
            </a:r>
            <a:endParaRPr sz="750">
              <a:latin typeface="Lucida Sans"/>
              <a:cs typeface="Lucida Sans"/>
            </a:endParaRPr>
          </a:p>
          <a:p>
            <a:pPr marL="14604">
              <a:lnSpc>
                <a:spcPct val="100000"/>
              </a:lnSpc>
              <a:spcBef>
                <a:spcPts val="425"/>
              </a:spcBef>
            </a:pPr>
            <a:r>
              <a:rPr dirty="0" sz="750" spc="-20">
                <a:latin typeface="Arial"/>
                <a:cs typeface="Arial"/>
              </a:rPr>
              <a:t>180M</a:t>
            </a:r>
            <a:endParaRPr sz="7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330"/>
              </a:spcBef>
            </a:pPr>
            <a:r>
              <a:rPr dirty="0" sz="750" spc="-20">
                <a:latin typeface="Arial"/>
                <a:cs typeface="Arial"/>
              </a:rPr>
              <a:t>180L</a:t>
            </a:r>
            <a:endParaRPr sz="7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734330" y="5961269"/>
            <a:ext cx="1018540" cy="51879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52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Largos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  <a:tabLst>
                <a:tab pos="694055" algn="l"/>
              </a:tabLst>
            </a:pPr>
            <a:r>
              <a:rPr dirty="0" sz="750" spc="-10">
                <a:latin typeface="Arial"/>
                <a:cs typeface="Arial"/>
              </a:rPr>
              <a:t>S=corto</a:t>
            </a:r>
            <a:r>
              <a:rPr dirty="0" sz="750">
                <a:latin typeface="Arial"/>
                <a:cs typeface="Arial"/>
              </a:rPr>
              <a:t>	</a:t>
            </a:r>
            <a:r>
              <a:rPr dirty="0" sz="750" spc="-10">
                <a:latin typeface="Arial"/>
                <a:cs typeface="Arial"/>
              </a:rPr>
              <a:t>(0,1,2)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  <a:tabLst>
                <a:tab pos="695960" algn="l"/>
              </a:tabLst>
            </a:pPr>
            <a:r>
              <a:rPr dirty="0" sz="750">
                <a:latin typeface="Arial"/>
                <a:cs typeface="Arial"/>
              </a:rPr>
              <a:t>M</a:t>
            </a:r>
            <a:r>
              <a:rPr dirty="0" sz="750" spc="-9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=me</a:t>
            </a:r>
            <a:r>
              <a:rPr dirty="0" sz="750" spc="-9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dian</a:t>
            </a:r>
            <a:r>
              <a:rPr dirty="0" sz="750" spc="-9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o</a:t>
            </a:r>
            <a:r>
              <a:rPr dirty="0" sz="750">
                <a:latin typeface="Arial"/>
                <a:cs typeface="Arial"/>
              </a:rPr>
              <a:t>	(</a:t>
            </a:r>
            <a:r>
              <a:rPr dirty="0" sz="750" spc="-9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3,</a:t>
            </a:r>
            <a:r>
              <a:rPr dirty="0" sz="750" spc="-9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4,</a:t>
            </a:r>
            <a:r>
              <a:rPr dirty="0" sz="750" spc="-9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5)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338670" y="2468067"/>
            <a:ext cx="2721610" cy="1134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Placa</a:t>
            </a:r>
            <a:r>
              <a:rPr dirty="0" sz="950" spc="-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característica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8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25">
                <a:latin typeface="Arial"/>
                <a:cs typeface="Arial"/>
              </a:rPr>
              <a:t>í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1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n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40">
                <a:latin typeface="Arial"/>
                <a:cs typeface="Arial"/>
              </a:rPr>
              <a:t>í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65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v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d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s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40">
                <a:latin typeface="Arial"/>
                <a:cs typeface="Arial"/>
              </a:rPr>
              <a:t>g</a:t>
            </a:r>
            <a:r>
              <a:rPr dirty="0" sz="1050" spc="-45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ñ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25">
                <a:latin typeface="Arial"/>
                <a:cs typeface="Arial"/>
              </a:rPr>
              <a:t>f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st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5">
                <a:latin typeface="Arial"/>
                <a:cs typeface="Arial"/>
              </a:rPr>
              <a:t>i </a:t>
            </a:r>
            <a:r>
              <a:rPr dirty="0" sz="1050" spc="-60">
                <a:latin typeface="Arial"/>
                <a:cs typeface="Arial"/>
              </a:rPr>
              <a:t>v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g</a:t>
            </a:r>
            <a:r>
              <a:rPr dirty="0" sz="1050" spc="-3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g</a:t>
            </a:r>
            <a:r>
              <a:rPr dirty="0" sz="1050" spc="-45">
                <a:latin typeface="Arial"/>
                <a:cs typeface="Arial"/>
              </a:rPr>
              <a:t>ú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55">
                <a:latin typeface="Arial"/>
                <a:cs typeface="Arial"/>
              </a:rPr>
              <a:t>i</a:t>
            </a:r>
            <a:r>
              <a:rPr dirty="0" sz="1050" spc="-114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75">
                <a:latin typeface="Arial"/>
                <a:cs typeface="Arial"/>
              </a:rPr>
              <a:t>f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15">
                <a:latin typeface="Arial"/>
                <a:cs typeface="Arial"/>
              </a:rPr>
              <a:t>u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5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30">
                <a:latin typeface="Arial"/>
                <a:cs typeface="Arial"/>
              </a:rPr>
              <a:t>r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q</a:t>
            </a:r>
            <a:r>
              <a:rPr dirty="0" sz="1050" spc="-10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35">
                <a:latin typeface="Arial"/>
                <a:cs typeface="Arial"/>
              </a:rPr>
              <a:t>t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339081" y="3731027"/>
            <a:ext cx="2713355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35890">
              <a:lnSpc>
                <a:spcPct val="100000"/>
              </a:lnSpc>
              <a:spcBef>
                <a:spcPts val="130"/>
              </a:spcBef>
            </a:pPr>
            <a:r>
              <a:rPr dirty="0" sz="1050" spc="-85">
                <a:latin typeface="Arial"/>
                <a:cs typeface="Arial"/>
              </a:rPr>
              <a:t>También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indicado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número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fabricación,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mencionar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cualquier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reclamo.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par </a:t>
            </a:r>
            <a:r>
              <a:rPr dirty="0" sz="1050" spc="-45">
                <a:latin typeface="Arial"/>
                <a:cs typeface="Arial"/>
              </a:rPr>
              <a:t>motor </a:t>
            </a:r>
            <a:r>
              <a:rPr dirty="0" sz="1050" spc="-70">
                <a:latin typeface="Arial"/>
                <a:cs typeface="Arial"/>
              </a:rPr>
              <a:t>asignado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datos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 </a:t>
            </a:r>
            <a:r>
              <a:rPr dirty="0" sz="1050" spc="-45">
                <a:latin typeface="Arial"/>
                <a:cs typeface="Arial"/>
              </a:rPr>
              <a:t>tructivos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selección.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338665" y="4531470"/>
            <a:ext cx="272859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dato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entre </a:t>
            </a:r>
            <a:r>
              <a:rPr dirty="0" sz="1050" spc="-45">
                <a:latin typeface="Arial"/>
                <a:cs typeface="Arial"/>
              </a:rPr>
              <a:t>gar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fabricante.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Depende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velo </a:t>
            </a:r>
            <a:r>
              <a:rPr dirty="0" sz="1050" spc="-60">
                <a:latin typeface="Arial"/>
                <a:cs typeface="Arial"/>
              </a:rPr>
              <a:t>cidad,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potencia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asignados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rendimien </a:t>
            </a:r>
            <a:r>
              <a:rPr dirty="0" sz="1050">
                <a:latin typeface="Arial"/>
                <a:cs typeface="Arial"/>
              </a:rPr>
              <a:t>to,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todos </a:t>
            </a:r>
            <a:r>
              <a:rPr dirty="0" sz="1050" spc="-45">
                <a:latin typeface="Arial"/>
                <a:cs typeface="Arial"/>
              </a:rPr>
              <a:t>ellos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dependientes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construcción.</a:t>
            </a:r>
            <a:endParaRPr sz="1050">
              <a:latin typeface="Arial"/>
              <a:cs typeface="Arial"/>
            </a:endParaRPr>
          </a:p>
          <a:p>
            <a:pPr algn="just" marL="12700" marR="83820">
              <a:lnSpc>
                <a:spcPct val="100000"/>
              </a:lnSpc>
              <a:spcBef>
                <a:spcPts val="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2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j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 </a:t>
            </a:r>
            <a:r>
              <a:rPr dirty="0" sz="1050" spc="-8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r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339215" y="5811322"/>
            <a:ext cx="268541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arranque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dato</a:t>
            </a:r>
            <a:r>
              <a:rPr dirty="0" sz="1050" spc="-50">
                <a:latin typeface="Arial"/>
                <a:cs typeface="Arial"/>
              </a:rPr>
              <a:t> constructivo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 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independien 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carga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resistente.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cambio</a:t>
            </a:r>
            <a:r>
              <a:rPr dirty="0" sz="1050" spc="-30">
                <a:latin typeface="Arial"/>
                <a:cs typeface="Arial"/>
              </a:rPr>
              <a:t> 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tiempo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maniobras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hora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353025" y="2451528"/>
            <a:ext cx="62039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10">
                <a:latin typeface="Arial"/>
                <a:cs typeface="Arial"/>
              </a:rPr>
              <a:t>ALTURADEL</a:t>
            </a:r>
            <a:r>
              <a:rPr dirty="0" sz="600" spc="40">
                <a:latin typeface="Arial"/>
                <a:cs typeface="Arial"/>
              </a:rPr>
              <a:t> </a:t>
            </a:r>
            <a:r>
              <a:rPr dirty="0" sz="600" spc="-25">
                <a:latin typeface="Arial"/>
                <a:cs typeface="Arial"/>
              </a:rPr>
              <a:t>EJE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229119" y="3351221"/>
            <a:ext cx="1683385" cy="311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3899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POREJEMPLO</a:t>
            </a:r>
            <a:r>
              <a:rPr dirty="0" sz="600" spc="15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DISTANCIAENTRE</a:t>
            </a:r>
            <a:r>
              <a:rPr dirty="0" sz="600" spc="-25">
                <a:latin typeface="Arial"/>
                <a:cs typeface="Arial"/>
              </a:rPr>
              <a:t> </a:t>
            </a:r>
            <a:r>
              <a:rPr dirty="0" sz="600" spc="-30">
                <a:latin typeface="Arial"/>
                <a:cs typeface="Arial"/>
              </a:rPr>
              <a:t>EL</a:t>
            </a:r>
            <a:r>
              <a:rPr dirty="0" sz="600" spc="-45">
                <a:latin typeface="Arial"/>
                <a:cs typeface="Arial"/>
              </a:rPr>
              <a:t> </a:t>
            </a:r>
            <a:r>
              <a:rPr dirty="0" sz="600" spc="-30">
                <a:latin typeface="Arial"/>
                <a:cs typeface="Arial"/>
              </a:rPr>
              <a:t>RESALTE</a:t>
            </a:r>
            <a:r>
              <a:rPr dirty="0" sz="600" spc="200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DEL</a:t>
            </a:r>
            <a:r>
              <a:rPr dirty="0" sz="600" spc="-45">
                <a:latin typeface="Arial"/>
                <a:cs typeface="Arial"/>
              </a:rPr>
              <a:t> EJE</a:t>
            </a:r>
            <a:r>
              <a:rPr dirty="0" sz="600" spc="-5">
                <a:latin typeface="Arial"/>
                <a:cs typeface="Arial"/>
              </a:rPr>
              <a:t> </a:t>
            </a:r>
            <a:r>
              <a:rPr dirty="0" sz="600" spc="-20">
                <a:latin typeface="Arial"/>
                <a:cs typeface="Arial"/>
              </a:rPr>
              <a:t>Y</a:t>
            </a:r>
            <a:r>
              <a:rPr dirty="0" sz="600" spc="-30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LOS </a:t>
            </a:r>
            <a:r>
              <a:rPr dirty="0" sz="600" spc="-40">
                <a:latin typeface="Arial"/>
                <a:cs typeface="Arial"/>
              </a:rPr>
              <a:t>AGUJEROS</a:t>
            </a:r>
            <a:r>
              <a:rPr dirty="0" sz="60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DE</a:t>
            </a:r>
            <a:r>
              <a:rPr dirty="0" sz="600" spc="-5">
                <a:latin typeface="Arial"/>
                <a:cs typeface="Arial"/>
              </a:rPr>
              <a:t> </a:t>
            </a:r>
            <a:r>
              <a:rPr dirty="0" sz="600" spc="-25">
                <a:latin typeface="Arial"/>
                <a:cs typeface="Arial"/>
              </a:rPr>
              <a:t>LAS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600" spc="-35">
                <a:latin typeface="Arial"/>
                <a:cs typeface="Arial"/>
              </a:rPr>
              <a:t>PATAS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50">
                <a:latin typeface="Arial"/>
                <a:cs typeface="Arial"/>
              </a:rPr>
              <a:t>PIE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35">
                <a:latin typeface="Arial"/>
                <a:cs typeface="Arial"/>
              </a:rPr>
              <a:t>DE</a:t>
            </a:r>
            <a:r>
              <a:rPr dirty="0" sz="600" spc="5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MONTAJE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427925" y="1965410"/>
            <a:ext cx="265684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Grado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protección</a:t>
            </a:r>
            <a:r>
              <a:rPr dirty="0" sz="1050" spc="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consumos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ten </a:t>
            </a:r>
            <a:r>
              <a:rPr dirty="0" sz="1050" spc="-45">
                <a:latin typeface="Arial"/>
                <a:cs typeface="Arial"/>
              </a:rPr>
              <a:t>sión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frecuencia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3960" y="1927400"/>
            <a:ext cx="4796155" cy="251968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cuya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placa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vemos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página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anterior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95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cuántos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polos</a:t>
            </a:r>
            <a:r>
              <a:rPr dirty="0" sz="1050" spc="-25">
                <a:latin typeface="Arial"/>
                <a:cs typeface="Arial"/>
              </a:rPr>
              <a:t> es?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100">
                <a:latin typeface="Arial"/>
                <a:cs typeface="Arial"/>
              </a:rPr>
              <a:t>Qué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potencia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mecánica,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CV,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capaz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entregar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cabo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eje?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100">
                <a:latin typeface="Arial"/>
                <a:cs typeface="Arial"/>
              </a:rPr>
              <a:t>Qué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potencia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eléctrica,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kW,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absorbe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asignado?</a:t>
            </a:r>
            <a:endParaRPr sz="1050">
              <a:latin typeface="Arial"/>
              <a:cs typeface="Arial"/>
            </a:endParaRPr>
          </a:p>
          <a:p>
            <a:pPr marL="12700" marR="5080" indent="63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80">
                <a:latin typeface="Arial"/>
                <a:cs typeface="Arial"/>
              </a:rPr>
              <a:t>Qué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mecánica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máxima,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kW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CV,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entregar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ambiente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40°C,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 </a:t>
            </a:r>
            <a:r>
              <a:rPr dirty="0" sz="1050" spc="-45">
                <a:latin typeface="Arial"/>
                <a:cs typeface="Arial"/>
              </a:rPr>
              <a:t>nivel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mar?</a:t>
            </a:r>
            <a:endParaRPr sz="1050">
              <a:latin typeface="Arial"/>
              <a:cs typeface="Arial"/>
            </a:endParaRPr>
          </a:p>
          <a:p>
            <a:pPr marL="12700" marR="122555" indent="63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conectarse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3x400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Hz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estrella triángulo?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75">
                <a:latin typeface="Arial"/>
                <a:cs typeface="Arial"/>
              </a:rPr>
              <a:t>Cuál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funcionamiento?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100">
                <a:latin typeface="Arial"/>
                <a:cs typeface="Arial"/>
              </a:rPr>
              <a:t>Qué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jación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tiene?</a:t>
            </a:r>
            <a:endParaRPr sz="1050">
              <a:latin typeface="Arial"/>
              <a:cs typeface="Arial"/>
            </a:endParaRPr>
          </a:p>
          <a:p>
            <a:pPr marL="201930" indent="-18923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202565" algn="l"/>
              </a:tabLst>
            </a:pPr>
            <a:r>
              <a:rPr dirty="0" sz="1050" spc="-75">
                <a:latin typeface="Arial"/>
                <a:cs typeface="Arial"/>
              </a:rPr>
              <a:t>Cuál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aproximadamente,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altura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25">
                <a:latin typeface="Arial"/>
                <a:cs typeface="Arial"/>
              </a:rPr>
              <a:t>mm?</a:t>
            </a:r>
            <a:endParaRPr sz="1050">
              <a:latin typeface="Arial"/>
              <a:cs typeface="Arial"/>
            </a:endParaRPr>
          </a:p>
          <a:p>
            <a:pPr marL="202565" indent="-18986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3200" algn="l"/>
              </a:tabLst>
            </a:pPr>
            <a:r>
              <a:rPr dirty="0" sz="1050" spc="-95">
                <a:latin typeface="Arial"/>
                <a:cs typeface="Arial"/>
              </a:rPr>
              <a:t>Resiste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lavado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manguera?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14993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5061" y="4777515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66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0"/>
              <a:t>Capítulo </a:t>
            </a:r>
            <a:r>
              <a:rPr dirty="0" spc="-25"/>
              <a:t>2.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34587" y="2873561"/>
            <a:ext cx="2792095" cy="35502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28575">
              <a:lnSpc>
                <a:spcPct val="99600"/>
              </a:lnSpc>
              <a:spcBef>
                <a:spcPts val="135"/>
              </a:spcBef>
            </a:pPr>
            <a:r>
              <a:rPr dirty="0" sz="1050" spc="-90">
                <a:latin typeface="Arial"/>
                <a:cs typeface="Arial"/>
              </a:rPr>
              <a:t>Tanto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importantes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valiosos,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deben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protegidos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caso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produzca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falla.</a:t>
            </a:r>
            <a:endParaRPr sz="1050">
              <a:latin typeface="Arial"/>
              <a:cs typeface="Arial"/>
            </a:endParaRPr>
          </a:p>
          <a:p>
            <a:pPr marL="12700" marR="29845">
              <a:lnSpc>
                <a:spcPct val="10000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Debido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capacidad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ruptura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casi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límites,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mejor</a:t>
            </a:r>
            <a:r>
              <a:rPr dirty="0" sz="1050" spc="-40">
                <a:latin typeface="Arial"/>
                <a:cs typeface="Arial"/>
              </a:rPr>
              <a:t> medio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40">
                <a:latin typeface="Arial"/>
                <a:cs typeface="Arial"/>
              </a:rPr>
              <a:t>lograrlo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fusible</a:t>
            </a:r>
            <a:r>
              <a:rPr dirty="0" sz="1050" spc="2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supuesto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siempre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éste </a:t>
            </a:r>
            <a:r>
              <a:rPr dirty="0" sz="1050" spc="-110">
                <a:latin typeface="Arial"/>
                <a:cs typeface="Arial"/>
              </a:rPr>
              <a:t>sea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calidad,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responda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normas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269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haya </a:t>
            </a:r>
            <a:r>
              <a:rPr dirty="0" sz="1050" spc="-65">
                <a:latin typeface="Arial"/>
                <a:cs typeface="Arial"/>
              </a:rPr>
              <a:t>sido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manipulado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reparado.</a:t>
            </a:r>
            <a:endParaRPr sz="1050">
              <a:latin typeface="Arial"/>
              <a:cs typeface="Arial"/>
            </a:endParaRPr>
          </a:p>
          <a:p>
            <a:pPr marL="12700" marR="153035" indent="-635">
              <a:lnSpc>
                <a:spcPts val="1250"/>
              </a:lnSpc>
              <a:spcBef>
                <a:spcPts val="50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fusibles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alta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ruptura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para </a:t>
            </a:r>
            <a:r>
              <a:rPr dirty="0" sz="950">
                <a:latin typeface="Arial"/>
                <a:cs typeface="Arial"/>
              </a:rPr>
              <a:t>baja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tensión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protegen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cables,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conductores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  <a:p>
            <a:pPr algn="just" marL="12700" marR="75565">
              <a:lnSpc>
                <a:spcPts val="1260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componentes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20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una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instalación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maniobra</a:t>
            </a:r>
            <a:r>
              <a:rPr dirty="0" sz="950" spc="229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y </a:t>
            </a:r>
            <a:r>
              <a:rPr dirty="0" sz="950">
                <a:latin typeface="Arial"/>
                <a:cs typeface="Arial"/>
              </a:rPr>
              <a:t>protección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motores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contra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sobrecargas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y </a:t>
            </a:r>
            <a:r>
              <a:rPr dirty="0" sz="950">
                <a:latin typeface="Arial"/>
                <a:cs typeface="Arial"/>
              </a:rPr>
              <a:t>los efectos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cortocircuito.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2700" marR="19685">
              <a:lnSpc>
                <a:spcPct val="100000"/>
              </a:lnSpc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primera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fusibles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85">
                <a:latin typeface="Arial"/>
                <a:cs typeface="Arial"/>
              </a:rPr>
              <a:t>cables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sobrecarga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cortocircuito,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75">
                <a:latin typeface="Arial"/>
                <a:cs typeface="Arial"/>
              </a:rPr>
              <a:t> son</a:t>
            </a:r>
            <a:r>
              <a:rPr dirty="0" sz="1050" spc="-65">
                <a:latin typeface="Arial"/>
                <a:cs typeface="Arial"/>
              </a:rPr>
              <a:t> apropiados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protecciónde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equipamiento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eléctrico.</a:t>
            </a:r>
            <a:endParaRPr sz="1050">
              <a:latin typeface="Arial"/>
              <a:cs typeface="Arial"/>
            </a:endParaRPr>
          </a:p>
          <a:p>
            <a:pPr marL="12700" marR="40005" indent="-635">
              <a:lnSpc>
                <a:spcPts val="1260"/>
              </a:lnSpc>
              <a:spcBef>
                <a:spcPts val="40"/>
              </a:spcBef>
            </a:pPr>
            <a:r>
              <a:rPr dirty="0" sz="1050" spc="-70">
                <a:latin typeface="Arial"/>
                <a:cs typeface="Arial"/>
              </a:rPr>
              <a:t>Entre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múltiples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variadas </a:t>
            </a:r>
            <a:r>
              <a:rPr dirty="0" sz="1050" spc="-50">
                <a:latin typeface="Arial"/>
                <a:cs typeface="Arial"/>
              </a:rPr>
              <a:t>condiciones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cabe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mencionar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siguientes</a:t>
            </a:r>
            <a:endParaRPr sz="1050">
              <a:latin typeface="Arial"/>
              <a:cs typeface="Arial"/>
            </a:endParaRPr>
          </a:p>
          <a:p>
            <a:pPr marL="88900" marR="5080" indent="-635">
              <a:lnSpc>
                <a:spcPts val="1260"/>
              </a:lnSpc>
              <a:spcBef>
                <a:spcPts val="10"/>
              </a:spcBef>
            </a:pPr>
            <a:r>
              <a:rPr dirty="0" sz="1050" spc="-8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elevada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selectividad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redes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radiales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mallas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interrupciones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innecesarias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servicio.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352178" y="2869345"/>
            <a:ext cx="266636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80">
                <a:latin typeface="Arial"/>
                <a:cs typeface="Arial"/>
              </a:rPr>
              <a:t>breves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cortocircuitos.</a:t>
            </a:r>
            <a:endParaRPr sz="1050">
              <a:latin typeface="Arial"/>
              <a:cs typeface="Arial"/>
            </a:endParaRPr>
          </a:p>
          <a:p>
            <a:pPr algn="just" marL="12700" marR="200025" indent="635">
              <a:lnSpc>
                <a:spcPct val="99600"/>
              </a:lnSpc>
              <a:spcBef>
                <a:spcPts val="10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9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2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u</a:t>
            </a:r>
            <a:r>
              <a:rPr dirty="0" sz="1050" spc="1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m</a:t>
            </a:r>
            <a:r>
              <a:rPr dirty="0" sz="1050" spc="-114">
                <a:latin typeface="Arial"/>
                <a:cs typeface="Arial"/>
              </a:rPr>
              <a:t>á</a:t>
            </a:r>
            <a:r>
              <a:rPr dirty="0" sz="1050" spc="1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i</a:t>
            </a:r>
            <a:r>
              <a:rPr dirty="0" sz="1050" spc="-10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T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T</a:t>
            </a:r>
            <a:r>
              <a:rPr dirty="0" sz="1050" spc="-150">
                <a:latin typeface="Arial"/>
                <a:cs typeface="Arial"/>
              </a:rPr>
              <a:t>T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1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60">
                <a:latin typeface="Arial"/>
                <a:cs typeface="Arial"/>
              </a:rPr>
              <a:t>f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6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q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60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l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g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80">
                <a:latin typeface="Arial"/>
                <a:cs typeface="Arial"/>
              </a:rPr>
              <a:t>á</a:t>
            </a:r>
            <a:r>
              <a:rPr dirty="0" sz="1050" spc="20">
                <a:latin typeface="Arial"/>
                <a:cs typeface="Arial"/>
              </a:rPr>
              <a:t>li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4447" y="4149200"/>
            <a:ext cx="274383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campo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aplicación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fusibles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muy </a:t>
            </a:r>
            <a:r>
              <a:rPr dirty="0" sz="1050" spc="-10">
                <a:latin typeface="Arial"/>
                <a:cs typeface="Arial"/>
              </a:rPr>
              <a:t>amplio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abarca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instalaciones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eléctricas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5">
                <a:latin typeface="Arial"/>
                <a:cs typeface="Arial"/>
              </a:rPr>
              <a:t>viviendas,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comercios</a:t>
            </a:r>
            <a:r>
              <a:rPr dirty="0" sz="1050" spc="-60">
                <a:latin typeface="Arial"/>
                <a:cs typeface="Arial"/>
              </a:rPr>
              <a:t> 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plantas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industriales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hasta </a:t>
            </a:r>
            <a:r>
              <a:rPr dirty="0" sz="1050" spc="-50">
                <a:latin typeface="Arial"/>
                <a:cs typeface="Arial"/>
              </a:rPr>
              <a:t>inclusive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instalaciones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empresas </a:t>
            </a:r>
            <a:r>
              <a:rPr dirty="0" sz="1050" spc="-60">
                <a:latin typeface="Arial"/>
                <a:cs typeface="Arial"/>
              </a:rPr>
              <a:t>generadoras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distribuidoras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eléctrica.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4308" y="5127041"/>
            <a:ext cx="2754630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Selectividad</a:t>
            </a:r>
            <a:endParaRPr sz="950">
              <a:latin typeface="Arial"/>
              <a:cs typeface="Arial"/>
            </a:endParaRPr>
          </a:p>
          <a:p>
            <a:pPr marL="12700" marR="5715">
              <a:lnSpc>
                <a:spcPct val="100000"/>
              </a:lnSpc>
              <a:spcBef>
                <a:spcPts val="10"/>
              </a:spcBef>
            </a:pPr>
            <a:r>
              <a:rPr dirty="0" sz="1050" spc="-45">
                <a:latin typeface="Arial"/>
                <a:cs typeface="Arial"/>
              </a:rPr>
              <a:t>Otra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selección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circuito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separación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mismo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permitir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ésta</a:t>
            </a:r>
            <a:r>
              <a:rPr dirty="0" sz="1050" spc="-40">
                <a:latin typeface="Arial"/>
                <a:cs typeface="Arial"/>
              </a:rPr>
              <a:t> continúe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enservicio.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900"/>
              </a:lnSpc>
              <a:spcBef>
                <a:spcPts val="10"/>
              </a:spcBef>
            </a:pPr>
            <a:r>
              <a:rPr dirty="0" sz="1050" spc="-95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regla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general,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toda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existen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varios </a:t>
            </a:r>
            <a:r>
              <a:rPr dirty="0" sz="1050" spc="-55">
                <a:latin typeface="Arial"/>
                <a:cs typeface="Arial"/>
              </a:rPr>
              <a:t>fusibles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conectados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serie.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través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selec </a:t>
            </a:r>
            <a:r>
              <a:rPr dirty="0" sz="1050" spc="-40">
                <a:latin typeface="Arial"/>
                <a:cs typeface="Arial"/>
              </a:rPr>
              <a:t>tividad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logra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80">
                <a:latin typeface="Arial"/>
                <a:cs typeface="Arial"/>
              </a:rPr>
              <a:t>desconecte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circuito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presenta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mientras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54137" y="1572937"/>
            <a:ext cx="78613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-10">
                <a:solidFill>
                  <a:srgbClr val="FFFFFF"/>
                </a:solidFill>
                <a:latin typeface="Arial"/>
                <a:cs typeface="Arial"/>
              </a:rPr>
              <a:t>Fusibles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43583" y="2364575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191125" y="5577948"/>
            <a:ext cx="90170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2.2</a:t>
            </a:r>
            <a:r>
              <a:rPr dirty="0" sz="650" spc="110">
                <a:latin typeface="Arial"/>
                <a:cs typeface="Arial"/>
              </a:rPr>
              <a:t> </a:t>
            </a:r>
            <a:r>
              <a:rPr dirty="0" sz="750" spc="185">
                <a:latin typeface="Arial"/>
                <a:cs typeface="Arial"/>
              </a:rPr>
              <a:t>f</a:t>
            </a:r>
            <a:r>
              <a:rPr dirty="0" sz="750" spc="-15">
                <a:latin typeface="Arial"/>
                <a:cs typeface="Arial"/>
              </a:rPr>
              <a:t>u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nh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91125" y="4213610"/>
            <a:ext cx="77279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>
                <a:latin typeface="Arial"/>
                <a:cs typeface="Arial"/>
              </a:rPr>
              <a:t> 2.1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base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nh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8328" y="2869345"/>
            <a:ext cx="2777490" cy="19494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3335" marR="123189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45">
                <a:latin typeface="Arial Narrow"/>
                <a:cs typeface="Arial Narrow"/>
              </a:rPr>
              <a:t>con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una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tensión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asignada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230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VCA,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man </a:t>
            </a:r>
            <a:r>
              <a:rPr dirty="0" sz="1050">
                <a:latin typeface="Arial Narrow"/>
                <a:cs typeface="Arial Narrow"/>
              </a:rPr>
              <a:t>tengan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relación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70">
                <a:latin typeface="Arial Narrow"/>
                <a:cs typeface="Arial Narrow"/>
              </a:rPr>
              <a:t> 1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1,25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entre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niveles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intensidades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asignadas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corriente.</a:t>
            </a:r>
            <a:endParaRPr sz="1050">
              <a:latin typeface="Arial Narrow"/>
              <a:cs typeface="Arial Narrow"/>
            </a:endParaRPr>
          </a:p>
          <a:p>
            <a:pPr marL="12700" marR="5080">
              <a:lnSpc>
                <a:spcPct val="999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Esta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característica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tan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favorable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obtiene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redu </a:t>
            </a:r>
            <a:r>
              <a:rPr dirty="0" sz="1050" spc="50">
                <a:latin typeface="Arial Narrow"/>
                <a:cs typeface="Arial Narrow"/>
              </a:rPr>
              <a:t>ciendoa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sóloel</a:t>
            </a:r>
            <a:r>
              <a:rPr dirty="0" sz="1050" spc="245">
                <a:latin typeface="Arial Narrow"/>
                <a:cs typeface="Arial Narrow"/>
              </a:rPr>
              <a:t>  </a:t>
            </a:r>
            <a:r>
              <a:rPr dirty="0" sz="1050" spc="70">
                <a:latin typeface="Arial Narrow"/>
                <a:cs typeface="Arial Narrow"/>
              </a:rPr>
              <a:t>5</a:t>
            </a:r>
            <a:r>
              <a:rPr dirty="0" sz="1050" spc="335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bandas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de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dispersión</a:t>
            </a:r>
            <a:r>
              <a:rPr dirty="0" sz="1050" spc="-8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en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característica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tiempo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/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intensidad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corriente.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Aquí,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Norma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acepta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una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relación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1,6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es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decir,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Siemens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superan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amplia </a:t>
            </a:r>
            <a:r>
              <a:rPr dirty="0" sz="1050" spc="50">
                <a:latin typeface="Arial Narrow"/>
                <a:cs typeface="Arial Narrow"/>
              </a:rPr>
              <a:t>mente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estas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100">
                <a:latin typeface="Arial Narrow"/>
                <a:cs typeface="Arial Narrow"/>
              </a:rPr>
              <a:t>especicaciones.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modo,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75">
                <a:latin typeface="Arial Narrow"/>
                <a:cs typeface="Arial Narrow"/>
              </a:rPr>
              <a:t>podrán</a:t>
            </a:r>
            <a:r>
              <a:rPr dirty="0" sz="1050">
                <a:latin typeface="Arial Narrow"/>
                <a:cs typeface="Arial Narrow"/>
              </a:rPr>
              <a:t> reducirse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secciones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conductores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porque</a:t>
            </a:r>
            <a:endParaRPr sz="1050">
              <a:latin typeface="Arial Narrow"/>
              <a:cs typeface="Arial Narrow"/>
            </a:endParaRPr>
          </a:p>
          <a:p>
            <a:pPr marL="12700" marR="241300" indent="63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disminuyen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intensidades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asignadas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las </a:t>
            </a:r>
            <a:r>
              <a:rPr dirty="0" sz="1050" spc="-10">
                <a:latin typeface="Arial Narrow"/>
                <a:cs typeface="Arial Narrow"/>
              </a:rPr>
              <a:t>corrientes.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8376" y="4964418"/>
            <a:ext cx="2781935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Clases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servicio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acuerdo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función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subdivi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-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clases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servicio,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170">
                <a:latin typeface="Arial Narrow"/>
                <a:cs typeface="Arial Narrow"/>
              </a:rPr>
              <a:t>identican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con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-380">
                <a:latin typeface="Arial Narrow"/>
                <a:cs typeface="Arial Narrow"/>
              </a:rPr>
              <a:t>dos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letras.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primera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señala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</a:t>
            </a:r>
            <a:r>
              <a:rPr dirty="0" sz="1050" spc="50">
                <a:latin typeface="Arial Narrow"/>
                <a:cs typeface="Arial Narrow"/>
              </a:rPr>
              <a:t> funcionamiento,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-20">
                <a:latin typeface="Arial Narrow"/>
                <a:cs typeface="Arial Narrow"/>
              </a:rPr>
              <a:t> saber</a:t>
            </a:r>
            <a:endParaRPr sz="1050">
              <a:latin typeface="Arial Narrow"/>
              <a:cs typeface="Arial Narrow"/>
            </a:endParaRPr>
          </a:p>
          <a:p>
            <a:pPr marL="13335" marR="1332865" indent="-635">
              <a:lnSpc>
                <a:spcPct val="100000"/>
              </a:lnSpc>
              <a:spcBef>
                <a:spcPts val="5"/>
              </a:spcBef>
              <a:tabLst>
                <a:tab pos="208915" algn="l"/>
              </a:tabLst>
            </a:pP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34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de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uso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parcial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5">
                <a:latin typeface="Arial Narrow"/>
                <a:cs typeface="Arial Narrow"/>
              </a:rPr>
              <a:t>g</a:t>
            </a:r>
            <a:r>
              <a:rPr dirty="0" sz="1050">
                <a:latin typeface="Arial Narrow"/>
                <a:cs typeface="Arial Narrow"/>
              </a:rPr>
              <a:t>	Fusibles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uso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general</a:t>
            </a:r>
            <a:endParaRPr sz="1050">
              <a:latin typeface="Arial Narrow"/>
              <a:cs typeface="Arial Narrow"/>
            </a:endParaRPr>
          </a:p>
          <a:p>
            <a:pPr marL="13335" marR="260985" indent="-1270">
              <a:lnSpc>
                <a:spcPts val="1260"/>
              </a:lnSpc>
              <a:spcBef>
                <a:spcPts val="35"/>
              </a:spcBef>
            </a:pP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segunda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letra,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objeto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proteger</a:t>
            </a:r>
            <a:r>
              <a:rPr dirty="0" sz="1050" spc="165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saber </a:t>
            </a:r>
            <a:r>
              <a:rPr dirty="0" sz="1050">
                <a:latin typeface="Arial Narrow"/>
                <a:cs typeface="Arial Narrow"/>
              </a:rPr>
              <a:t>G</a:t>
            </a:r>
            <a:r>
              <a:rPr dirty="0" sz="1050" spc="32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conductores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1585" y="2869345"/>
            <a:ext cx="275971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3335" marR="676275" indent="-635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B</a:t>
            </a:r>
            <a:r>
              <a:rPr dirty="0" sz="1050" spc="40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instalaciones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mineras </a:t>
            </a:r>
            <a:r>
              <a:rPr dirty="0" sz="1050">
                <a:latin typeface="Arial Narrow"/>
                <a:cs typeface="Arial Narrow"/>
              </a:rPr>
              <a:t>Tr</a:t>
            </a:r>
            <a:r>
              <a:rPr dirty="0" sz="1050" spc="35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transformadores</a:t>
            </a:r>
            <a:endParaRPr sz="1050">
              <a:latin typeface="Arial Narrow"/>
              <a:cs typeface="Arial Narrow"/>
            </a:endParaRPr>
          </a:p>
          <a:p>
            <a:pPr algn="just" marL="12700" marR="5080" indent="635">
              <a:lnSpc>
                <a:spcPct val="99600"/>
              </a:lnSpc>
              <a:spcBef>
                <a:spcPts val="1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uso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general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(gL/gG,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gR</a:t>
            </a:r>
            <a:r>
              <a:rPr dirty="0" sz="1050" spc="175">
                <a:latin typeface="Arial Narrow"/>
                <a:cs typeface="Arial Narrow"/>
              </a:rPr>
              <a:t>  </a:t>
            </a:r>
            <a:r>
              <a:rPr dirty="0" sz="1050" spc="-10">
                <a:latin typeface="Arial Narrow"/>
                <a:cs typeface="Arial Narrow"/>
              </a:rPr>
              <a:t>desconectan </a:t>
            </a:r>
            <a:r>
              <a:rPr dirty="0" sz="1050" spc="45">
                <a:latin typeface="Arial Narrow"/>
                <a:cs typeface="Arial Narrow"/>
              </a:rPr>
              <a:t>con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seguridad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tanto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sobrecargas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inadmisibles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como </a:t>
            </a:r>
            <a:r>
              <a:rPr dirty="0" sz="1050" spc="-10">
                <a:latin typeface="Arial Narrow"/>
                <a:cs typeface="Arial Narrow"/>
              </a:rPr>
              <a:t>cortocircuitos.</a:t>
            </a:r>
            <a:endParaRPr sz="1050">
              <a:latin typeface="Arial Narrow"/>
              <a:cs typeface="Arial Narrow"/>
            </a:endParaRPr>
          </a:p>
          <a:p>
            <a:pPr algn="just" marL="13335" marR="3048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fusibles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uso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parcial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(aM,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</a:t>
            </a:r>
            <a:r>
              <a:rPr dirty="0" sz="1050" spc="4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utilizan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exclu </a:t>
            </a:r>
            <a:r>
              <a:rPr dirty="0" sz="1050">
                <a:latin typeface="Arial Narrow"/>
                <a:cs typeface="Arial Narrow"/>
              </a:rPr>
              <a:t>sivamente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2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cortocircuitos.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587" y="5592519"/>
            <a:ext cx="2712720" cy="66357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Capacidad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ruptura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50"/>
              </a:spcBef>
            </a:pP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ruptura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habilidad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que </a:t>
            </a:r>
            <a:r>
              <a:rPr dirty="0" sz="950" spc="65">
                <a:latin typeface="Arial"/>
                <a:cs typeface="Arial"/>
              </a:rPr>
              <a:t>tiene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aparato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protección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dominar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una </a:t>
            </a:r>
            <a:r>
              <a:rPr dirty="0" sz="950" spc="45">
                <a:latin typeface="Arial"/>
                <a:cs typeface="Arial"/>
              </a:rPr>
              <a:t>corriente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cortocircuito.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2686" y="4149200"/>
            <a:ext cx="2730500" cy="13227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234315" indent="-635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oferta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Siemens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comprende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-10">
                <a:latin typeface="Arial Narrow"/>
                <a:cs typeface="Arial Narrow"/>
              </a:rPr>
              <a:t> siguientes </a:t>
            </a:r>
            <a:r>
              <a:rPr dirty="0" sz="1050">
                <a:latin typeface="Arial Narrow"/>
                <a:cs typeface="Arial Narrow"/>
              </a:rPr>
              <a:t>clases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servicio</a:t>
            </a:r>
            <a:endParaRPr sz="1050">
              <a:latin typeface="Arial Narrow"/>
              <a:cs typeface="Arial Narrow"/>
            </a:endParaRPr>
          </a:p>
          <a:p>
            <a:pPr marL="81915" marR="5080">
              <a:lnSpc>
                <a:spcPts val="1250"/>
              </a:lnSpc>
              <a:spcBef>
                <a:spcPts val="140"/>
              </a:spcBef>
            </a:pPr>
            <a:r>
              <a:rPr dirty="0" sz="1050">
                <a:latin typeface="Arial Narrow"/>
                <a:cs typeface="Arial Narrow"/>
              </a:rPr>
              <a:t>gL/gG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general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conductores.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NH</a:t>
            </a:r>
            <a:r>
              <a:rPr dirty="0" sz="1150">
                <a:latin typeface="Arial Narrow"/>
                <a:cs typeface="Arial Narrow"/>
              </a:rPr>
              <a:t>,</a:t>
            </a:r>
            <a:r>
              <a:rPr dirty="0" sz="11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Diazed</a:t>
            </a:r>
            <a:r>
              <a:rPr dirty="0" sz="1150">
                <a:latin typeface="Arial Narrow"/>
                <a:cs typeface="Arial Narrow"/>
              </a:rPr>
              <a:t>,</a:t>
            </a:r>
            <a:r>
              <a:rPr dirty="0" sz="1150" spc="6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Neozed.</a:t>
            </a:r>
            <a:endParaRPr sz="1050">
              <a:latin typeface="Arial Narrow"/>
              <a:cs typeface="Arial Narrow"/>
            </a:endParaRPr>
          </a:p>
          <a:p>
            <a:pPr marL="81915" marR="434975" indent="-635">
              <a:lnSpc>
                <a:spcPts val="1260"/>
              </a:lnSpc>
              <a:spcBef>
                <a:spcPts val="5"/>
              </a:spcBef>
            </a:pPr>
            <a:r>
              <a:rPr dirty="0" sz="1050" spc="-55">
                <a:latin typeface="Arial Narrow"/>
                <a:cs typeface="Arial Narrow"/>
              </a:rPr>
              <a:t>aR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parcial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semiconductores.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Sitor.</a:t>
            </a:r>
            <a:endParaRPr sz="1050">
              <a:latin typeface="Arial Narrow"/>
              <a:cs typeface="Arial Narrow"/>
            </a:endParaRPr>
          </a:p>
          <a:p>
            <a:pPr marL="81915" marR="374650" indent="-1270">
              <a:lnSpc>
                <a:spcPts val="1250"/>
              </a:lnSpc>
              <a:spcBef>
                <a:spcPts val="15"/>
              </a:spcBef>
            </a:pPr>
            <a:r>
              <a:rPr dirty="0" sz="1050" spc="-30">
                <a:latin typeface="Arial Narrow"/>
                <a:cs typeface="Arial Narrow"/>
              </a:rPr>
              <a:t>gR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general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4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semiconductores.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Sitor</a:t>
            </a:r>
            <a:r>
              <a:rPr dirty="0" sz="1150">
                <a:latin typeface="Arial Narrow"/>
                <a:cs typeface="Arial Narrow"/>
              </a:rPr>
              <a:t>,</a:t>
            </a:r>
            <a:r>
              <a:rPr dirty="0" sz="1150" spc="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Silized.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93318" y="5774361"/>
            <a:ext cx="107569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2.6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750" spc="180">
                <a:latin typeface="Arial"/>
                <a:cs typeface="Arial"/>
              </a:rPr>
              <a:t>f</a:t>
            </a:r>
            <a:r>
              <a:rPr dirty="0" sz="750" spc="-15">
                <a:latin typeface="Arial"/>
                <a:cs typeface="Arial"/>
              </a:rPr>
              <a:t>u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diazed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193233" y="3098486"/>
            <a:ext cx="101028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2.4</a:t>
            </a:r>
            <a:r>
              <a:rPr dirty="0" sz="650" spc="110">
                <a:latin typeface="Arial"/>
                <a:cs typeface="Arial"/>
              </a:rPr>
              <a:t> </a:t>
            </a:r>
            <a:r>
              <a:rPr dirty="0" sz="750" spc="185">
                <a:latin typeface="Arial"/>
                <a:cs typeface="Arial"/>
              </a:rPr>
              <a:t>f</a:t>
            </a:r>
            <a:r>
              <a:rPr dirty="0" sz="750" spc="-15">
                <a:latin typeface="Arial"/>
                <a:cs typeface="Arial"/>
              </a:rPr>
              <a:t>u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sitor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30"/>
              </a:spcBef>
            </a:pP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rísticas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calidad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para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que</a:t>
            </a: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éstos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puedan</a:t>
            </a:r>
            <a:r>
              <a:rPr dirty="0" sz="1050" spc="-1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garantizar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una</a:t>
            </a:r>
            <a:r>
              <a:rPr dirty="0" sz="1050" spc="-1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capacidad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ruptura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asignada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elevada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segu 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ra,</a:t>
            </a:r>
            <a:r>
              <a:rPr dirty="0" sz="1050" spc="-1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desde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 corriente</a:t>
            </a:r>
            <a:r>
              <a:rPr dirty="0" sz="1050" spc="-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sobrecarga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inadmisible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más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pequeña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hasta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mayor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corriente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cortocircuito.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Así,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ejemplo,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95" i="0">
                <a:solidFill>
                  <a:srgbClr val="000000"/>
                </a:solidFill>
                <a:latin typeface="Arial"/>
                <a:cs typeface="Arial"/>
              </a:rPr>
              <a:t>además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diseño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láminas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fusibles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cuanto</a:t>
            </a:r>
            <a:r>
              <a:rPr dirty="0" sz="1050" spc="-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050" spc="-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sus</a:t>
            </a: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dimensiones,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1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forma</a:t>
            </a: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endParaRPr sz="1050">
              <a:latin typeface="Arial"/>
              <a:cs typeface="Arial"/>
            </a:endParaRP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posición</a:t>
            </a:r>
            <a:r>
              <a:rPr dirty="0" sz="1050" spc="-1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las</a:t>
            </a:r>
            <a:r>
              <a:rPr dirty="0" sz="1050" spc="-1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partes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matrizadas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o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su</a:t>
            </a:r>
            <a:r>
              <a:rPr dirty="0" sz="1050" spc="-1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ubicación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dentro</a:t>
            </a:r>
            <a:r>
              <a:rPr dirty="0" sz="1050" spc="-9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dirty="0" sz="1050" spc="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cuerpo</a:t>
            </a:r>
            <a:r>
              <a:rPr dirty="0" sz="1050" spc="-1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del</a:t>
            </a:r>
            <a:r>
              <a:rPr dirty="0" sz="1050" spc="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cartucho,</a:t>
            </a:r>
            <a:r>
              <a:rPr dirty="0" sz="1050" spc="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tienen</a:t>
            </a:r>
            <a:r>
              <a:rPr dirty="0" sz="1050" spc="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importancia 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decisiva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 la</a:t>
            </a:r>
            <a:r>
              <a:rPr dirty="0" sz="1050" spc="-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resistencia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presión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050" spc="-1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choques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térmicos de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estos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cuerpos.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Lo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mismo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sucede</a:t>
            </a:r>
            <a:r>
              <a:rPr dirty="0" sz="1050" spc="-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con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pureza</a:t>
            </a:r>
            <a:r>
              <a:rPr dirty="0" sz="1050" spc="-1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química,</a:t>
            </a:r>
            <a:r>
              <a:rPr dirty="0" sz="1050" spc="-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tamaño,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forma</a:t>
            </a:r>
            <a:r>
              <a:rPr dirty="0" sz="1050" spc="-1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z="1050" spc="-9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granos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y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densidad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arena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cuarzo</a:t>
            </a:r>
            <a:r>
              <a:rPr dirty="0" sz="1050" spc="-1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relleno.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12700" marR="129539" indent="-635">
              <a:lnSpc>
                <a:spcPct val="106000"/>
              </a:lnSpc>
              <a:spcBef>
                <a:spcPts val="5"/>
              </a:spcBef>
            </a:pP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capacidad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ruptura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asignada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corriente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alterna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llega</a:t>
            </a:r>
            <a:r>
              <a:rPr dirty="0" sz="1050" spc="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0" i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80" i="0">
                <a:solidFill>
                  <a:srgbClr val="000000"/>
                </a:solidFill>
                <a:latin typeface="Arial"/>
                <a:cs typeface="Arial"/>
              </a:rPr>
              <a:t>50</a:t>
            </a:r>
            <a:r>
              <a:rPr dirty="0" spc="-5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50" i="0">
                <a:solidFill>
                  <a:srgbClr val="000000"/>
                </a:solidFill>
                <a:latin typeface="Arial"/>
                <a:cs typeface="Arial"/>
              </a:rPr>
              <a:t>kA</a:t>
            </a:r>
            <a:r>
              <a:rPr dirty="0" spc="-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60" i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dirty="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pc="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fusibles</a:t>
            </a:r>
            <a:r>
              <a:rPr dirty="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10" i="0">
                <a:solidFill>
                  <a:srgbClr val="000000"/>
                </a:solidFill>
                <a:latin typeface="Arial"/>
                <a:cs typeface="Arial"/>
              </a:rPr>
              <a:t>NEOZED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dirty="0" spc="9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20" i="0">
                <a:solidFill>
                  <a:srgbClr val="000000"/>
                </a:solidFill>
                <a:latin typeface="Arial"/>
                <a:cs typeface="Arial"/>
              </a:rPr>
              <a:t>DIAZED.</a:t>
            </a:r>
            <a:r>
              <a:rPr dirty="0" spc="1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fusibles</a:t>
            </a:r>
            <a:r>
              <a:rPr dirty="0" spc="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NH</a:t>
            </a:r>
            <a:r>
              <a:rPr dirty="0" spc="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incluso</a:t>
            </a:r>
            <a:r>
              <a:rPr dirty="0" spc="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alcanzan</a:t>
            </a:r>
            <a:r>
              <a:rPr dirty="0" spc="-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25" i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dirty="0" i="0">
                <a:solidFill>
                  <a:srgbClr val="000000"/>
                </a:solidFill>
                <a:latin typeface="Arial"/>
                <a:cs typeface="Arial"/>
              </a:rPr>
              <a:t>120</a:t>
            </a:r>
            <a:r>
              <a:rPr dirty="0" spc="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25" i="0">
                <a:solidFill>
                  <a:srgbClr val="000000"/>
                </a:solidFill>
                <a:latin typeface="Arial"/>
                <a:cs typeface="Arial"/>
              </a:rPr>
              <a:t>kA.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/>
              <a:t>Limitación</a:t>
            </a:r>
            <a:r>
              <a:rPr dirty="0" spc="95"/>
              <a:t> </a:t>
            </a:r>
            <a:r>
              <a:rPr dirty="0"/>
              <a:t>de</a:t>
            </a:r>
            <a:r>
              <a:rPr dirty="0" spc="95"/>
              <a:t> </a:t>
            </a:r>
            <a:r>
              <a:rPr dirty="0"/>
              <a:t>la</a:t>
            </a:r>
            <a:r>
              <a:rPr dirty="0" spc="90"/>
              <a:t> </a:t>
            </a:r>
            <a:r>
              <a:rPr dirty="0" spc="-10"/>
              <a:t>corriente</a:t>
            </a:r>
          </a:p>
          <a:p>
            <a:pPr marL="12700" marR="16510">
              <a:lnSpc>
                <a:spcPct val="99900"/>
              </a:lnSpc>
              <a:spcBef>
                <a:spcPts val="25"/>
              </a:spcBef>
            </a:pP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Para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rentabilidad</a:t>
            </a:r>
            <a:r>
              <a:rPr dirty="0" sz="1050" spc="-1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una</a:t>
            </a:r>
            <a:r>
              <a:rPr dirty="0" sz="1050" spc="-1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instalación</a:t>
            </a:r>
            <a:r>
              <a:rPr dirty="0" sz="1050" spc="-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tiene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gran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importancia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sólo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capacidad</a:t>
            </a:r>
            <a:r>
              <a:rPr dirty="0" sz="1050" spc="-1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ruptura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segura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sino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también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limitación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corriente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050" spc="-1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ofrece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dirty="0" sz="1050" spc="-1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cartucho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 fusible.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15875">
              <a:lnSpc>
                <a:spcPct val="99900"/>
              </a:lnSpc>
            </a:pP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Durante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dirty="0" sz="1050" spc="-13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cortocircuito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circula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dirty="0" sz="1050" spc="-13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red</a:t>
            </a:r>
            <a:r>
              <a:rPr dirty="0" sz="1050" spc="-1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co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rriente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cortocircuito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75" i="0">
                <a:solidFill>
                  <a:srgbClr val="000000"/>
                </a:solidFill>
                <a:latin typeface="Arial"/>
                <a:cs typeface="Arial"/>
              </a:rPr>
              <a:t>hasta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cartucho</a:t>
            </a:r>
            <a:r>
              <a:rPr dirty="0" sz="1050" spc="-114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fusible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interrumpe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0" i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mismo.</a:t>
            </a:r>
            <a:r>
              <a:rPr dirty="0" sz="1050" spc="-1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impedancia</a:t>
            </a:r>
            <a:r>
              <a:rPr dirty="0" sz="1050" spc="-8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red</a:t>
            </a:r>
            <a:r>
              <a:rPr dirty="0" sz="1050" spc="-12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95" i="0">
                <a:solidFill>
                  <a:srgbClr val="000000"/>
                </a:solidFill>
                <a:latin typeface="Arial"/>
                <a:cs typeface="Arial"/>
              </a:rPr>
              <a:t>es</a:t>
            </a:r>
            <a:r>
              <a:rPr dirty="0" sz="1050" spc="-6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dirty="0" sz="1050" spc="-45" i="0">
                <a:solidFill>
                  <a:srgbClr val="000000"/>
                </a:solidFill>
                <a:latin typeface="Arial"/>
                <a:cs typeface="Arial"/>
              </a:rPr>
              <a:t>único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"/>
                <a:cs typeface="Arial"/>
              </a:rPr>
              <a:t>factor</a:t>
            </a:r>
            <a:r>
              <a:rPr dirty="0" sz="1050" spc="-4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"/>
                <a:cs typeface="Arial"/>
              </a:rPr>
              <a:t>limitadorde</a:t>
            </a:r>
            <a:r>
              <a:rPr dirty="0" sz="1050" spc="1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8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intensidad</a:t>
            </a:r>
            <a:r>
              <a:rPr dirty="0" sz="1050" spc="-2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55" i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050" spc="-7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35" i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050" spc="-65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"/>
                <a:cs typeface="Arial"/>
              </a:rPr>
              <a:t>corrien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9280" y="1324081"/>
            <a:ext cx="68834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40"/>
              <a:t>Fusibles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247077" y="1959085"/>
            <a:ext cx="2810510" cy="19494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 marR="30480">
              <a:lnSpc>
                <a:spcPct val="99600"/>
              </a:lnSpc>
              <a:spcBef>
                <a:spcPts val="135"/>
              </a:spcBef>
            </a:pPr>
            <a:r>
              <a:rPr dirty="0" sz="1050" spc="-90">
                <a:latin typeface="Arial"/>
                <a:cs typeface="Arial"/>
              </a:rPr>
              <a:t>arcos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parciales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eléctricamente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serie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aseguran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rápida,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fuerte </a:t>
            </a:r>
            <a:r>
              <a:rPr dirty="0" sz="1050" spc="-30">
                <a:latin typeface="Arial"/>
                <a:cs typeface="Arial"/>
              </a:rPr>
              <a:t>limitación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corriente.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calidad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fabrica</a:t>
            </a:r>
            <a:endParaRPr sz="1050">
              <a:latin typeface="Arial"/>
              <a:cs typeface="Arial"/>
            </a:endParaRPr>
          </a:p>
          <a:p>
            <a:pPr marL="38100" marR="3175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35">
                <a:latin typeface="Arial"/>
                <a:cs typeface="Arial"/>
              </a:rPr>
              <a:t>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inuye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gran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medida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limitación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corriente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ésta,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cartuchos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fusibles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Siemens,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muy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elevada.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Así,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ejemplo,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5">
                <a:latin typeface="Arial"/>
                <a:cs typeface="Arial"/>
              </a:rPr>
              <a:t>fusible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NHtamaño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baseline="-27777" sz="900">
                <a:latin typeface="Arial"/>
                <a:cs typeface="Arial"/>
              </a:rPr>
              <a:t>n</a:t>
            </a:r>
            <a:r>
              <a:rPr dirty="0" baseline="-27777" sz="900" spc="5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224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limita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probable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ecaz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kA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paso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cres 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orden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18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kA.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Esta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fuerte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limitación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todo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momento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instalación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solicitaciones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excesivas.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2343" y="4038733"/>
            <a:ext cx="3872229" cy="1629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75410" indent="36830">
              <a:lnSpc>
                <a:spcPct val="117000"/>
              </a:lnSpc>
              <a:spcBef>
                <a:spcPts val="95"/>
              </a:spcBef>
            </a:pPr>
            <a:r>
              <a:rPr dirty="0" sz="900" i="1">
                <a:latin typeface="Arial"/>
                <a:cs typeface="Arial"/>
              </a:rPr>
              <a:t>Atención!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Por</a:t>
            </a:r>
            <a:r>
              <a:rPr dirty="0" sz="900" spc="19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lo</a:t>
            </a:r>
            <a:r>
              <a:rPr dirty="0" sz="900" spc="22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comentado</a:t>
            </a:r>
            <a:r>
              <a:rPr dirty="0" sz="900" spc="1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anteriormente</a:t>
            </a:r>
            <a:r>
              <a:rPr dirty="0" sz="900" spc="155" i="1">
                <a:latin typeface="Arial"/>
                <a:cs typeface="Arial"/>
              </a:rPr>
              <a:t> </a:t>
            </a:r>
            <a:r>
              <a:rPr dirty="0" sz="900" spc="30" i="1">
                <a:latin typeface="Arial"/>
                <a:cs typeface="Arial"/>
              </a:rPr>
              <a:t>un</a:t>
            </a:r>
            <a:r>
              <a:rPr dirty="0" sz="900" spc="3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fusible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spc="65" i="1">
                <a:latin typeface="Arial"/>
                <a:cs typeface="Arial"/>
              </a:rPr>
              <a:t>no</a:t>
            </a:r>
            <a:r>
              <a:rPr dirty="0" sz="900" spc="-2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se</a:t>
            </a:r>
            <a:r>
              <a:rPr dirty="0" sz="900" spc="-3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puede</a:t>
            </a:r>
            <a:r>
              <a:rPr dirty="0" sz="900" spc="40" i="1">
                <a:latin typeface="Arial"/>
                <a:cs typeface="Arial"/>
              </a:rPr>
              <a:t> </a:t>
            </a:r>
            <a:r>
              <a:rPr dirty="0" sz="900" spc="70" i="1">
                <a:latin typeface="Arial"/>
                <a:cs typeface="Arial"/>
              </a:rPr>
              <a:t>ni</a:t>
            </a:r>
            <a:r>
              <a:rPr dirty="0" sz="900" spc="-3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se</a:t>
            </a:r>
            <a:r>
              <a:rPr dirty="0" sz="900" spc="-2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debe</a:t>
            </a:r>
            <a:r>
              <a:rPr dirty="0" sz="900" spc="-2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reparar.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ts val="805"/>
              </a:lnSpc>
              <a:spcBef>
                <a:spcPts val="58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2.5</a:t>
            </a:r>
            <a:r>
              <a:rPr dirty="0" sz="650" spc="7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base</a:t>
            </a:r>
            <a:r>
              <a:rPr dirty="0" sz="750" spc="8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diazed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1165"/>
              </a:lnSpc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solución</a:t>
            </a:r>
            <a:endParaRPr sz="1050">
              <a:latin typeface="Arial"/>
              <a:cs typeface="Arial"/>
            </a:endParaRPr>
          </a:p>
          <a:p>
            <a:pPr marL="12700" marR="1200150">
              <a:lnSpc>
                <a:spcPct val="998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más </a:t>
            </a:r>
            <a:r>
              <a:rPr dirty="0" sz="1050" spc="-80">
                <a:latin typeface="Arial"/>
                <a:cs typeface="Arial"/>
              </a:rPr>
              <a:t>adecuada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combinación </a:t>
            </a:r>
            <a:r>
              <a:rPr dirty="0" sz="1050" spc="-20">
                <a:latin typeface="Arial"/>
                <a:cs typeface="Arial"/>
              </a:rPr>
              <a:t>contactor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45">
                <a:latin typeface="Arial"/>
                <a:cs typeface="Arial"/>
              </a:rPr>
              <a:t>térmico,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debido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limitaciones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capacidad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ve </a:t>
            </a:r>
            <a:r>
              <a:rPr dirty="0" sz="1050" spc="-50">
                <a:latin typeface="Arial"/>
                <a:cs typeface="Arial"/>
              </a:rPr>
              <a:t>locidad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actuación.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Sólo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cumplir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Tipo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coordinación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grandes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limitaciones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418" y="5798011"/>
            <a:ext cx="2625090" cy="507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5"/>
              </a:spcBef>
            </a:pPr>
            <a:r>
              <a:rPr dirty="0" sz="900" i="1">
                <a:latin typeface="Arial"/>
                <a:cs typeface="Arial"/>
              </a:rPr>
              <a:t>Ver</a:t>
            </a:r>
            <a:r>
              <a:rPr dirty="0" sz="900" spc="6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tablas</a:t>
            </a:r>
            <a:r>
              <a:rPr dirty="0" sz="900" spc="-35" i="1">
                <a:latin typeface="Arial"/>
                <a:cs typeface="Arial"/>
              </a:rPr>
              <a:t> </a:t>
            </a:r>
            <a:r>
              <a:rPr dirty="0" sz="900" spc="55" i="1">
                <a:latin typeface="Arial"/>
                <a:cs typeface="Arial"/>
              </a:rPr>
              <a:t>6.1</a:t>
            </a:r>
            <a:r>
              <a:rPr dirty="0" sz="900" spc="-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6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6.2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7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capítulo</a:t>
            </a:r>
            <a:r>
              <a:rPr dirty="0" sz="900" spc="7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6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para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coordina</a:t>
            </a:r>
            <a:r>
              <a:rPr dirty="0" sz="900" spc="-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ción</a:t>
            </a:r>
            <a:r>
              <a:rPr dirty="0" sz="900" spc="10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fusibles,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tablas</a:t>
            </a:r>
            <a:r>
              <a:rPr dirty="0" sz="900" spc="-2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9.1 y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9.2</a:t>
            </a:r>
            <a:r>
              <a:rPr dirty="0" sz="900" spc="-4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capítulo</a:t>
            </a:r>
            <a:r>
              <a:rPr dirty="0" sz="900" spc="90" i="1">
                <a:latin typeface="Arial"/>
                <a:cs typeface="Arial"/>
              </a:rPr>
              <a:t> </a:t>
            </a:r>
            <a:r>
              <a:rPr dirty="0" sz="900" spc="-50" i="1">
                <a:latin typeface="Arial"/>
                <a:cs typeface="Arial"/>
              </a:rPr>
              <a:t>9</a:t>
            </a:r>
            <a:r>
              <a:rPr dirty="0" sz="900" i="1">
                <a:latin typeface="Arial"/>
                <a:cs typeface="Arial"/>
              </a:rPr>
              <a:t> para</a:t>
            </a:r>
            <a:r>
              <a:rPr dirty="0" sz="900" spc="10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coordinación</a:t>
            </a:r>
            <a:r>
              <a:rPr dirty="0" sz="900" spc="2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guardamotor.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779526" y="1908401"/>
            <a:ext cx="5022850" cy="252412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76530" indent="-13906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771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fusible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capacidad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guardamotor</a:t>
            </a:r>
            <a:r>
              <a:rPr dirty="0" sz="1050" spc="17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60">
                <a:latin typeface="Arial"/>
                <a:cs typeface="Arial"/>
              </a:rPr>
              <a:t>Selectividad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identicar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falla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sacarlo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servicio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87630" marR="341630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fusible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NH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curva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gL/gG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sirve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electrónicos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posible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reparar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fusibles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usando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alambre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calibrado</a:t>
            </a:r>
            <a:r>
              <a:rPr dirty="0" sz="1050" spc="5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fusible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limita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cortocircuito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38100" marR="15811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100">
                <a:latin typeface="Arial"/>
                <a:cs typeface="Arial"/>
              </a:rPr>
              <a:t>Gracias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limitar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</a:t>
            </a:r>
            <a:r>
              <a:rPr dirty="0" baseline="-27777" sz="900" spc="-37">
                <a:latin typeface="Arial"/>
                <a:cs typeface="Arial"/>
              </a:rPr>
              <a:t>cc</a:t>
            </a:r>
            <a:r>
              <a:rPr dirty="0" baseline="-27777" sz="900" spc="89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fusible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mejor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medio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evitar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soldadura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contactor</a:t>
            </a:r>
            <a:r>
              <a:rPr dirty="0" sz="1050" spc="4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5">
                <a:latin typeface="Arial"/>
                <a:cs typeface="Arial"/>
              </a:rPr>
              <a:t>Capacidad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dominar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cortocircuito</a:t>
            </a:r>
            <a:r>
              <a:rPr dirty="0" sz="1050" spc="125">
                <a:latin typeface="Arial"/>
                <a:cs typeface="Arial"/>
              </a:rPr>
              <a:t>  </a:t>
            </a:r>
            <a:r>
              <a:rPr dirty="0" sz="1050" spc="-10">
                <a:latin typeface="Arial"/>
                <a:cs typeface="Arial"/>
              </a:rPr>
              <a:t>verdadero</a:t>
            </a:r>
            <a:endParaRPr sz="10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85"/>
              </a:spcBef>
            </a:pP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38100" marR="38735">
              <a:lnSpc>
                <a:spcPts val="1650"/>
              </a:lnSpc>
              <a:spcBef>
                <a:spcPts val="80"/>
              </a:spcBef>
              <a:buClr>
                <a:srgbClr val="FFFFFF"/>
              </a:buClr>
              <a:buSzPct val="90476"/>
              <a:buAutoNum type="arabicPeriod" startAt="8"/>
              <a:tabLst>
                <a:tab pos="1771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fusible</a:t>
            </a:r>
            <a:r>
              <a:rPr dirty="0" sz="1050" spc="-65">
                <a:latin typeface="Arial"/>
                <a:cs typeface="Arial"/>
              </a:rPr>
              <a:t> puede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brindar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respaldo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(Back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</a:t>
            </a:r>
            <a:r>
              <a:rPr dirty="0" sz="1050" spc="3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ruptura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éste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suciente</a:t>
            </a:r>
            <a:r>
              <a:rPr dirty="0" sz="1050" spc="4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5061" y="4627554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66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33908" y="2873561"/>
            <a:ext cx="2799080" cy="227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10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termomag </a:t>
            </a:r>
            <a:r>
              <a:rPr dirty="0" sz="1050" spc="-45">
                <a:latin typeface="Arial"/>
                <a:cs typeface="Arial"/>
              </a:rPr>
              <a:t>nético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utilizan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proteger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contra</a:t>
            </a:r>
            <a:r>
              <a:rPr dirty="0" sz="950" spc="4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efectos</a:t>
            </a:r>
            <a:r>
              <a:rPr dirty="0" sz="950" spc="1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sobrecargas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cortocircuitos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9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los </a:t>
            </a:r>
            <a:r>
              <a:rPr dirty="0" sz="950">
                <a:latin typeface="Arial"/>
                <a:cs typeface="Arial"/>
              </a:rPr>
              <a:t>cables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conductores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>
                <a:latin typeface="Arial"/>
                <a:cs typeface="Arial"/>
              </a:rPr>
              <a:t> conforman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red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distribución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energía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eléctrica.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manera,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asumen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calentamiento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equipos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según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determina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Norma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DIN </a:t>
            </a:r>
            <a:r>
              <a:rPr dirty="0" sz="1050" spc="-145">
                <a:latin typeface="Arial"/>
                <a:cs typeface="Arial"/>
              </a:rPr>
              <a:t>VDE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0100,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430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bajo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ciertas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condiciones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0">
                <a:latin typeface="Arial"/>
                <a:cs typeface="Arial"/>
              </a:rPr>
              <a:t>proteccióncontra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tensiones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10">
                <a:latin typeface="Arial"/>
                <a:cs typeface="Arial"/>
              </a:rPr>
              <a:t> peligro</a:t>
            </a:r>
            <a:endParaRPr sz="1050">
              <a:latin typeface="Arial"/>
              <a:cs typeface="Arial"/>
            </a:endParaRPr>
          </a:p>
          <a:p>
            <a:pPr marL="12700" marR="111760" indent="635">
              <a:lnSpc>
                <a:spcPct val="100000"/>
              </a:lnSpc>
            </a:pPr>
            <a:r>
              <a:rPr dirty="0" sz="1050" spc="-114">
                <a:latin typeface="Arial"/>
                <a:cs typeface="Arial"/>
              </a:rPr>
              <a:t>sas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originadas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defectos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aislamiento,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según </a:t>
            </a:r>
            <a:r>
              <a:rPr dirty="0" sz="1050" spc="-75">
                <a:latin typeface="Arial"/>
                <a:cs typeface="Arial"/>
              </a:rPr>
              <a:t>Norma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DIN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VDE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0100,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parte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410.</a:t>
            </a:r>
            <a:r>
              <a:rPr dirty="0" sz="1050" spc="-100">
                <a:latin typeface="Arial"/>
                <a:cs typeface="Arial"/>
              </a:rPr>
              <a:t> 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interruptores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responden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5">
                <a:latin typeface="Arial"/>
                <a:cs typeface="Arial"/>
              </a:rPr>
              <a:t>Norma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898,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constituye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base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60">
                <a:latin typeface="Arial"/>
                <a:cs typeface="Arial"/>
              </a:rPr>
              <a:t>diseño,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fabricación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sus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homologaciones.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4865" y="5272769"/>
            <a:ext cx="274701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898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especial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atención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0">
                <a:latin typeface="Arial"/>
                <a:cs typeface="Arial"/>
              </a:rPr>
              <a:t>aplicación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doméstica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comercial de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 </a:t>
            </a:r>
            <a:r>
              <a:rPr dirty="0" sz="1050" spc="-70">
                <a:latin typeface="Arial"/>
                <a:cs typeface="Arial"/>
              </a:rPr>
              <a:t>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 </a:t>
            </a:r>
            <a:r>
              <a:rPr dirty="0" sz="1050" spc="-55">
                <a:latin typeface="Arial"/>
                <a:cs typeface="Arial"/>
              </a:rPr>
              <a:t>operación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personal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idóneo,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capacitado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manipuleo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apara </a:t>
            </a:r>
            <a:r>
              <a:rPr dirty="0" sz="1050" spc="-45">
                <a:latin typeface="Arial"/>
                <a:cs typeface="Arial"/>
              </a:rPr>
              <a:t>tos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eléctricos.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Esta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fundamental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60">
                <a:latin typeface="Arial"/>
                <a:cs typeface="Arial"/>
              </a:rPr>
              <a:t>otros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aparatos,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respondiendo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otras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normas,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prestan </a:t>
            </a:r>
            <a:r>
              <a:rPr dirty="0" sz="1050" spc="-45">
                <a:latin typeface="Arial"/>
                <a:cs typeface="Arial"/>
              </a:rPr>
              <a:t>tanta</a:t>
            </a:r>
            <a:r>
              <a:rPr dirty="0" sz="1050" spc="-50">
                <a:latin typeface="Arial"/>
                <a:cs typeface="Arial"/>
              </a:rPr>
              <a:t> atención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usuario.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69576" y="2869345"/>
            <a:ext cx="275844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zado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tome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decisiones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equivocadas.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ajustes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65">
                <a:latin typeface="Arial"/>
                <a:cs typeface="Arial"/>
              </a:rPr>
              <a:t></a:t>
            </a:r>
            <a:r>
              <a:rPr dirty="0" sz="1050" spc="-60">
                <a:latin typeface="Arial"/>
                <a:cs typeface="Arial"/>
              </a:rPr>
              <a:t> jos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implementar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amplia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protección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eléctricos</a:t>
            </a:r>
            <a:r>
              <a:rPr dirty="0" sz="1050" spc="2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ello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emplear </a:t>
            </a:r>
            <a:r>
              <a:rPr dirty="0" sz="1050" spc="-45">
                <a:latin typeface="Arial"/>
                <a:cs typeface="Arial"/>
              </a:rPr>
              <a:t>interruptores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motores,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decir,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3.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352029" y="1572937"/>
            <a:ext cx="423799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150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Termomagnéticos</a:t>
            </a:r>
            <a:r>
              <a:rPr dirty="0" sz="150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Automáticos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35138" y="2379358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889" y="3885194"/>
            <a:ext cx="161099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25">
                <a:latin typeface="Arial"/>
                <a:cs typeface="Arial"/>
              </a:rPr>
              <a:t>Interruptores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650" spc="105">
                <a:latin typeface="Arial"/>
                <a:cs typeface="Arial"/>
              </a:rPr>
              <a:t>termomagneticos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6674" y="5280156"/>
            <a:ext cx="104330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3.1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u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85">
                <a:latin typeface="Arial"/>
                <a:cs typeface="Arial"/>
              </a:rPr>
              <a:t>i</a:t>
            </a:r>
            <a:r>
              <a:rPr dirty="0" sz="750" spc="-75">
                <a:latin typeface="Arial"/>
                <a:cs typeface="Arial"/>
              </a:rPr>
              <a:t>p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75">
                <a:latin typeface="Arial"/>
                <a:cs typeface="Arial"/>
              </a:rPr>
              <a:t>r</a:t>
            </a:r>
            <a:r>
              <a:rPr dirty="0" sz="750" spc="-6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5sx1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27611" y="5280156"/>
            <a:ext cx="97853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3.2</a:t>
            </a:r>
            <a:r>
              <a:rPr dirty="0" sz="650" spc="10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b</a:t>
            </a:r>
            <a:r>
              <a:rPr dirty="0" sz="750" spc="80">
                <a:latin typeface="Arial"/>
                <a:cs typeface="Arial"/>
              </a:rPr>
              <a:t>i</a:t>
            </a:r>
            <a:r>
              <a:rPr dirty="0" sz="750" spc="-75">
                <a:latin typeface="Arial"/>
                <a:cs typeface="Arial"/>
              </a:rPr>
              <a:t>p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70">
                <a:latin typeface="Arial"/>
                <a:cs typeface="Arial"/>
              </a:rPr>
              <a:t>r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5sx1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1875" y="3220288"/>
            <a:ext cx="1932431" cy="14784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41719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0987" y="2890457"/>
            <a:ext cx="2721610" cy="1132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Principio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funcionamiento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800"/>
              </a:lnSpc>
              <a:spcBef>
                <a:spcPts val="3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interruptores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termomagnéticos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disponen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un </a:t>
            </a:r>
            <a:r>
              <a:rPr dirty="0" sz="1050">
                <a:latin typeface="Arial Narrow"/>
                <a:cs typeface="Arial Narrow"/>
              </a:rPr>
              <a:t>disparador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térmico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retardado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(bimetal</a:t>
            </a:r>
            <a:r>
              <a:rPr dirty="0" sz="1050" spc="25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,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dependien </a:t>
            </a:r>
            <a:r>
              <a:rPr dirty="0" sz="1050" spc="60">
                <a:latin typeface="Arial Narrow"/>
                <a:cs typeface="Arial Narrow"/>
              </a:rPr>
              <a:t>te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característica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intensidad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/tiempo,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reac </a:t>
            </a:r>
            <a:r>
              <a:rPr dirty="0" sz="1050">
                <a:latin typeface="Arial Narrow"/>
                <a:cs typeface="Arial Narrow"/>
              </a:rPr>
              <a:t>ciona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ante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moderadas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disparador </a:t>
            </a:r>
            <a:r>
              <a:rPr dirty="0" sz="1050">
                <a:latin typeface="Arial Narrow"/>
                <a:cs typeface="Arial Narrow"/>
              </a:rPr>
              <a:t>electromagnético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reacciona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sin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retardo</a:t>
            </a:r>
            <a:r>
              <a:rPr dirty="0" sz="1050" spc="25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ante </a:t>
            </a:r>
            <a:r>
              <a:rPr dirty="0" sz="1050">
                <a:latin typeface="Arial Narrow"/>
                <a:cs typeface="Arial Narrow"/>
              </a:rPr>
              <a:t>elevadas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cortocircuitos.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0168" y="4153417"/>
            <a:ext cx="275653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materiales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especiales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empleados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construc </a:t>
            </a:r>
            <a:r>
              <a:rPr dirty="0" sz="1050">
                <a:latin typeface="Arial Narrow"/>
                <a:cs typeface="Arial Narrow"/>
              </a:rPr>
              <a:t>ción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garantizan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950">
                <a:latin typeface="Arial"/>
                <a:cs typeface="Arial"/>
              </a:rPr>
              <a:t>larga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vida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80">
                <a:latin typeface="Arial"/>
                <a:cs typeface="Arial"/>
              </a:rPr>
              <a:t>útil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de,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prome </a:t>
            </a:r>
            <a:r>
              <a:rPr dirty="0" sz="950">
                <a:latin typeface="Arial"/>
                <a:cs typeface="Arial"/>
              </a:rPr>
              <a:t>dio,</a:t>
            </a:r>
            <a:r>
              <a:rPr dirty="0" sz="950" spc="2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20.000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maniobras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elevada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seguridad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soldaduras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contactos.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0982" y="4953859"/>
            <a:ext cx="274891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Gracias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alta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velocidad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actuación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 spc="-25">
                <a:latin typeface="Arial Narrow"/>
                <a:cs typeface="Arial Narrow"/>
              </a:rPr>
              <a:t>los </a:t>
            </a:r>
            <a:r>
              <a:rPr dirty="0" sz="1050">
                <a:latin typeface="Arial Narrow"/>
                <a:cs typeface="Arial Narrow"/>
              </a:rPr>
              <a:t>contactos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ante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falla,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rápida </a:t>
            </a:r>
            <a:r>
              <a:rPr dirty="0" sz="1050" spc="50">
                <a:latin typeface="Arial Narrow"/>
                <a:cs typeface="Arial Narrow"/>
              </a:rPr>
              <a:t>extinción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>
                <a:latin typeface="Arial Narrow"/>
                <a:cs typeface="Arial Narrow"/>
              </a:rPr>
              <a:t> arco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>
                <a:latin typeface="Arial Narrow"/>
                <a:cs typeface="Arial Narrow"/>
              </a:rPr>
              <a:t> la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cámara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apagachispas,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intensidad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cortocircuito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ve </a:t>
            </a:r>
            <a:r>
              <a:rPr dirty="0" sz="1050" spc="50">
                <a:latin typeface="Arial Narrow"/>
                <a:cs typeface="Arial Narrow"/>
              </a:rPr>
              <a:t>limitada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-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interruptores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termomagnéticos </a:t>
            </a:r>
            <a:r>
              <a:rPr dirty="0" sz="1050">
                <a:latin typeface="Arial Narrow"/>
                <a:cs typeface="Arial Narrow"/>
              </a:rPr>
              <a:t>automáticos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Siemens.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esta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formase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superan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en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50</a:t>
            </a:r>
            <a:r>
              <a:rPr dirty="0" sz="1050" spc="28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valores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limitación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de</a:t>
            </a:r>
            <a:r>
              <a:rPr dirty="0" sz="1050" spc="-20">
                <a:latin typeface="Arial Narrow"/>
                <a:cs typeface="Arial Narrow"/>
              </a:rPr>
              <a:t> ener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gía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paso,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determinados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3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según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 spc="55">
                <a:latin typeface="Arial Narrow"/>
                <a:cs typeface="Arial Narrow"/>
              </a:rPr>
              <a:t>Norma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DINVDE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0641, </a:t>
            </a:r>
            <a:r>
              <a:rPr dirty="0" sz="1050">
                <a:latin typeface="Arial Narrow"/>
                <a:cs typeface="Arial Narrow"/>
              </a:rPr>
              <a:t>parte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11.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Así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30">
                <a:latin typeface="Arial Narrow"/>
                <a:cs typeface="Arial Narrow"/>
              </a:rPr>
              <a:t>se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garantiza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825" y="2892578"/>
            <a:ext cx="2760980" cy="3533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Características</a:t>
            </a:r>
            <a:endParaRPr sz="950">
              <a:latin typeface="Arial"/>
              <a:cs typeface="Arial"/>
            </a:endParaRPr>
          </a:p>
          <a:p>
            <a:pPr marL="90170" marR="45085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latin typeface="Arial Narrow"/>
                <a:cs typeface="Arial Narrow"/>
              </a:rPr>
              <a:t>Distintas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curvas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actuación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según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carga</a:t>
            </a:r>
            <a:r>
              <a:rPr dirty="0" sz="1050" spc="155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A,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B, </a:t>
            </a:r>
            <a:r>
              <a:rPr dirty="0" sz="1050" spc="-70">
                <a:latin typeface="Arial Narrow"/>
                <a:cs typeface="Arial Narrow"/>
              </a:rPr>
              <a:t>C</a:t>
            </a:r>
            <a:r>
              <a:rPr dirty="0" sz="1050" spc="-9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ó</a:t>
            </a:r>
            <a:r>
              <a:rPr dirty="0" sz="1050" spc="-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</a:t>
            </a:r>
            <a:r>
              <a:rPr dirty="0" sz="1050" spc="-9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  <a:p>
            <a:pPr marL="90170" marR="265430">
              <a:lnSpc>
                <a:spcPts val="1260"/>
              </a:lnSpc>
              <a:spcBef>
                <a:spcPts val="35"/>
              </a:spcBef>
            </a:pPr>
            <a:r>
              <a:rPr dirty="0" sz="1050">
                <a:latin typeface="Arial Narrow"/>
                <a:cs typeface="Arial Narrow"/>
              </a:rPr>
              <a:t>Elevada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capacidad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ruptura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15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25">
                <a:latin typeface="Arial Narrow"/>
                <a:cs typeface="Arial Narrow"/>
              </a:rPr>
              <a:t>kA, </a:t>
            </a:r>
            <a:r>
              <a:rPr dirty="0" sz="1050" spc="50">
                <a:latin typeface="Arial Narrow"/>
                <a:cs typeface="Arial Narrow"/>
              </a:rPr>
              <a:t>según</a:t>
            </a:r>
            <a:r>
              <a:rPr dirty="0" sz="1050" spc="-9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modelo,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acorde</a:t>
            </a:r>
            <a:r>
              <a:rPr dirty="0" sz="1050" spc="-6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-75">
                <a:latin typeface="Arial Narrow"/>
                <a:cs typeface="Arial Narrow"/>
              </a:rPr>
              <a:t>IEC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60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898.</a:t>
            </a:r>
            <a:endParaRPr sz="1050">
              <a:latin typeface="Arial Narrow"/>
              <a:cs typeface="Arial Narrow"/>
            </a:endParaRPr>
          </a:p>
          <a:p>
            <a:pPr marL="90170" marR="141605">
              <a:lnSpc>
                <a:spcPts val="126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Excelente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selectividad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elevada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limitación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cortocircuito.</a:t>
            </a:r>
            <a:endParaRPr sz="1050">
              <a:latin typeface="Arial Narrow"/>
              <a:cs typeface="Arial Narrow"/>
            </a:endParaRPr>
          </a:p>
          <a:p>
            <a:pPr marL="90805">
              <a:lnSpc>
                <a:spcPts val="1210"/>
              </a:lnSpc>
            </a:pPr>
            <a:r>
              <a:rPr dirty="0" sz="1050">
                <a:latin typeface="Arial Narrow"/>
                <a:cs typeface="Arial Narrow"/>
              </a:rPr>
              <a:t>Fácil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montaje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riel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montaje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rápido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según</a:t>
            </a:r>
            <a:endParaRPr sz="1050">
              <a:latin typeface="Arial Narrow"/>
              <a:cs typeface="Arial Narrow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DINEN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50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022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35</a:t>
            </a:r>
            <a:r>
              <a:rPr dirty="0" sz="1050" spc="55">
                <a:latin typeface="Arial Narrow"/>
                <a:cs typeface="Arial Narrow"/>
              </a:rPr>
              <a:t> mm.</a:t>
            </a:r>
            <a:endParaRPr sz="1050">
              <a:latin typeface="Arial Narrow"/>
              <a:cs typeface="Arial Narrow"/>
            </a:endParaRPr>
          </a:p>
          <a:p>
            <a:pPr marL="90170" marR="152400">
              <a:lnSpc>
                <a:spcPct val="99600"/>
              </a:lnSpc>
              <a:spcBef>
                <a:spcPts val="10"/>
              </a:spcBef>
            </a:pPr>
            <a:r>
              <a:rPr dirty="0" sz="1050">
                <a:latin typeface="Arial Narrow"/>
                <a:cs typeface="Arial Narrow"/>
              </a:rPr>
              <a:t>Bornes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seguridad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impiden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contacto </a:t>
            </a:r>
            <a:r>
              <a:rPr dirty="0" sz="1050">
                <a:latin typeface="Arial Narrow"/>
                <a:cs typeface="Arial Narrow"/>
              </a:rPr>
              <a:t>casual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con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dedos,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palma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dorso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mano</a:t>
            </a:r>
            <a:r>
              <a:rPr dirty="0" sz="1050" spc="32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acuerdo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VDE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0106,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parte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100.</a:t>
            </a:r>
            <a:endParaRPr sz="1050">
              <a:latin typeface="Arial Narrow"/>
              <a:cs typeface="Arial Narrow"/>
            </a:endParaRPr>
          </a:p>
          <a:p>
            <a:pPr marL="89535" marR="130175" indent="63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Agil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cableado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gracias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aberturas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bornes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cóni </a:t>
            </a:r>
            <a:r>
              <a:rPr dirty="0" sz="1050">
                <a:latin typeface="Arial Narrow"/>
                <a:cs typeface="Arial Narrow"/>
              </a:rPr>
              <a:t>cas,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fácil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introducción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cables.</a:t>
            </a:r>
            <a:endParaRPr sz="1050">
              <a:latin typeface="Arial Narrow"/>
              <a:cs typeface="Arial Narrow"/>
            </a:endParaRPr>
          </a:p>
          <a:p>
            <a:pPr marL="90170" marR="5080" indent="-635">
              <a:lnSpc>
                <a:spcPts val="1250"/>
              </a:lnSpc>
              <a:spcBef>
                <a:spcPts val="55"/>
              </a:spcBef>
            </a:pPr>
            <a:r>
              <a:rPr dirty="0" sz="1050">
                <a:latin typeface="Arial Narrow"/>
                <a:cs typeface="Arial Narrow"/>
              </a:rPr>
              <a:t>Bornes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combinados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 </a:t>
            </a:r>
            <a:r>
              <a:rPr dirty="0" sz="1050" spc="55">
                <a:latin typeface="Arial Narrow"/>
                <a:cs typeface="Arial Narrow"/>
              </a:rPr>
              <a:t>permiten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conectar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10">
                <a:latin typeface="Arial Narrow"/>
                <a:cs typeface="Arial Narrow"/>
              </a:rPr>
              <a:t>o </a:t>
            </a:r>
            <a:r>
              <a:rPr dirty="0" sz="1050">
                <a:latin typeface="Arial Narrow"/>
                <a:cs typeface="Arial Narrow"/>
              </a:rPr>
              <a:t>barras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colectoras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alimentación.</a:t>
            </a:r>
            <a:endParaRPr sz="1050">
              <a:latin typeface="Arial Narrow"/>
              <a:cs typeface="Arial Narrow"/>
            </a:endParaRPr>
          </a:p>
          <a:p>
            <a:pPr algn="just" marL="90170" marR="83820">
              <a:lnSpc>
                <a:spcPts val="126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Características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seccionador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interruptor </a:t>
            </a:r>
            <a:r>
              <a:rPr dirty="0" sz="1050">
                <a:latin typeface="Arial Narrow"/>
                <a:cs typeface="Arial Narrow"/>
              </a:rPr>
              <a:t>5SP4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según</a:t>
            </a:r>
            <a:r>
              <a:rPr dirty="0" sz="1050" spc="-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DIN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-30">
                <a:latin typeface="Arial Narrow"/>
                <a:cs typeface="Arial Narrow"/>
              </a:rPr>
              <a:t>VDE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0660,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con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indicador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esta </a:t>
            </a:r>
            <a:r>
              <a:rPr dirty="0" sz="1050" spc="70">
                <a:latin typeface="Arial Narrow"/>
                <a:cs typeface="Arial Narrow"/>
              </a:rPr>
              <a:t>do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contactos.</a:t>
            </a:r>
            <a:endParaRPr sz="1050">
              <a:latin typeface="Arial Narrow"/>
              <a:cs typeface="Arial Narrow"/>
            </a:endParaRPr>
          </a:p>
          <a:p>
            <a:pPr algn="just" marL="90170">
              <a:lnSpc>
                <a:spcPts val="1215"/>
              </a:lnSpc>
            </a:pPr>
            <a:r>
              <a:rPr dirty="0" sz="1050">
                <a:latin typeface="Arial Narrow"/>
                <a:cs typeface="Arial Narrow"/>
              </a:rPr>
              <a:t>Características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interruptor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principal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el</a:t>
            </a:r>
            <a:endParaRPr sz="1050">
              <a:latin typeface="Arial Narrow"/>
              <a:cs typeface="Arial Narrow"/>
            </a:endParaRPr>
          </a:p>
          <a:p>
            <a:pPr algn="just" marL="90170">
              <a:lnSpc>
                <a:spcPct val="100000"/>
              </a:lnSpc>
            </a:pPr>
            <a:r>
              <a:rPr dirty="0" sz="1050" spc="55">
                <a:latin typeface="Arial Narrow"/>
                <a:cs typeface="Arial Narrow"/>
              </a:rPr>
              <a:t>interruptor</a:t>
            </a:r>
            <a:r>
              <a:rPr dirty="0" sz="1050" spc="-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5SP4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según</a:t>
            </a:r>
            <a:r>
              <a:rPr dirty="0" sz="1050" spc="-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60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204.</a:t>
            </a:r>
            <a:endParaRPr sz="1050">
              <a:latin typeface="Arial Narrow"/>
              <a:cs typeface="Arial Narrow"/>
            </a:endParaRPr>
          </a:p>
          <a:p>
            <a:pPr algn="just" marL="9017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Accesorios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señalización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(modelos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5SX2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y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4497" y="1321973"/>
            <a:ext cx="37877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/>
              <a:t> </a:t>
            </a:r>
            <a:r>
              <a:rPr dirty="0" spc="-125"/>
              <a:t>Termomagnéticos</a:t>
            </a:r>
            <a:r>
              <a:rPr dirty="0" spc="-20"/>
              <a:t> </a:t>
            </a:r>
            <a:r>
              <a:rPr dirty="0" spc="-80"/>
              <a:t>Automáticos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2626" y="1971751"/>
            <a:ext cx="2725420" cy="1294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Curvas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características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99"/>
              </a:lnSpc>
              <a:spcBef>
                <a:spcPts val="25"/>
              </a:spcBef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termomagnéticos </a:t>
            </a:r>
            <a:r>
              <a:rPr dirty="0" sz="1050" spc="-60">
                <a:latin typeface="Arial"/>
                <a:cs typeface="Arial"/>
              </a:rPr>
              <a:t>automáticos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1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aislación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85">
                <a:latin typeface="Arial"/>
                <a:cs typeface="Arial"/>
              </a:rPr>
              <a:t>cables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térmicas </a:t>
            </a:r>
            <a:r>
              <a:rPr dirty="0" sz="1050" spc="-65">
                <a:latin typeface="Arial"/>
                <a:cs typeface="Arial"/>
              </a:rPr>
              <a:t>producidas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 </a:t>
            </a:r>
            <a:r>
              <a:rPr dirty="0" sz="1050" spc="-70">
                <a:latin typeface="Arial"/>
                <a:cs typeface="Arial"/>
              </a:rPr>
              <a:t>sobreintensidades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cortocircuitos. </a:t>
            </a:r>
            <a:r>
              <a:rPr dirty="0" sz="1050" spc="-145">
                <a:latin typeface="Arial"/>
                <a:cs typeface="Arial"/>
              </a:rPr>
              <a:t>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curvas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 spc="-65">
                <a:latin typeface="Arial"/>
                <a:cs typeface="Arial"/>
              </a:rPr>
              <a:t>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 </a:t>
            </a:r>
            <a:r>
              <a:rPr dirty="0" sz="1050" spc="-75">
                <a:latin typeface="Arial"/>
                <a:cs typeface="Arial"/>
              </a:rPr>
              <a:t>adaptan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curvas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cables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10">
                <a:latin typeface="Arial"/>
                <a:cs typeface="Arial"/>
              </a:rPr>
              <a:t>conductores.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72060" y="1963301"/>
            <a:ext cx="2663190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3302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representación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Figura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3.1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coordi </a:t>
            </a:r>
            <a:r>
              <a:rPr dirty="0" sz="1050" spc="-70">
                <a:latin typeface="Arial"/>
                <a:cs typeface="Arial"/>
              </a:rPr>
              <a:t>nan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referencia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cables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600"/>
              </a:lnSpc>
              <a:spcBef>
                <a:spcPts val="10"/>
              </a:spcBef>
            </a:pP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automáticos.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5">
                <a:latin typeface="Arial"/>
                <a:cs typeface="Arial"/>
              </a:rPr>
              <a:t>Norma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898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denen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nuevas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característi </a:t>
            </a:r>
            <a:r>
              <a:rPr dirty="0" sz="1050" spc="-75">
                <a:latin typeface="Arial"/>
                <a:cs typeface="Arial"/>
              </a:rPr>
              <a:t>cas,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curvas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B,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-110">
                <a:latin typeface="Arial"/>
                <a:cs typeface="Arial"/>
              </a:rPr>
              <a:t>C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35">
                <a:latin typeface="Arial"/>
                <a:cs typeface="Arial"/>
              </a:rPr>
              <a:t>D</a:t>
            </a:r>
            <a:r>
              <a:rPr dirty="0" sz="1050" spc="-35">
                <a:latin typeface="Arial"/>
                <a:cs typeface="Arial"/>
              </a:rPr>
              <a:t>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curva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característica</a:t>
            </a:r>
            <a:endParaRPr sz="950">
              <a:latin typeface="Arial"/>
              <a:cs typeface="Arial"/>
            </a:endParaRPr>
          </a:p>
          <a:p>
            <a:pPr marL="13335" marR="140970">
              <a:lnSpc>
                <a:spcPts val="1250"/>
              </a:lnSpc>
              <a:spcBef>
                <a:spcPts val="55"/>
              </a:spcBef>
            </a:pPr>
            <a:r>
              <a:rPr dirty="0" sz="950" spc="-75">
                <a:latin typeface="Arial"/>
                <a:cs typeface="Arial"/>
              </a:rPr>
              <a:t>B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reemplaza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laantigua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curva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L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lacurva</a:t>
            </a:r>
            <a:r>
              <a:rPr dirty="0" sz="950" spc="-16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C </a:t>
            </a:r>
            <a:r>
              <a:rPr dirty="0" sz="950">
                <a:latin typeface="Arial"/>
                <a:cs typeface="Arial"/>
              </a:rPr>
              <a:t>reemplaza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la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G.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 marL="12700" marR="47625">
              <a:lnSpc>
                <a:spcPct val="100000"/>
              </a:lnSpc>
            </a:pP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cumplir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buena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selección,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siguiente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fórmula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12965" y="3686672"/>
            <a:ext cx="177038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3675" algn="l"/>
                <a:tab pos="1245870" algn="l"/>
                <a:tab pos="1717039" algn="l"/>
              </a:tabLst>
            </a:pPr>
            <a:r>
              <a:rPr dirty="0" sz="550" spc="-50">
                <a:latin typeface="Arial"/>
                <a:cs typeface="Arial"/>
              </a:rPr>
              <a:t>B</a:t>
            </a:r>
            <a:r>
              <a:rPr dirty="0" sz="550">
                <a:latin typeface="Arial"/>
                <a:cs typeface="Arial"/>
              </a:rPr>
              <a:t>	n</a:t>
            </a:r>
            <a:r>
              <a:rPr dirty="0" sz="550" spc="310">
                <a:latin typeface="Arial"/>
                <a:cs typeface="Arial"/>
              </a:rPr>
              <a:t>  </a:t>
            </a:r>
            <a:r>
              <a:rPr dirty="0" sz="550" spc="-50">
                <a:latin typeface="Arial"/>
                <a:cs typeface="Arial"/>
              </a:rPr>
              <a:t>Z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2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Z</a:t>
            </a:r>
            <a:endParaRPr sz="5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2779" y="3564187"/>
            <a:ext cx="1847214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94945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I</a:t>
            </a:r>
            <a:r>
              <a:rPr dirty="0" sz="950" spc="25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180">
                <a:latin typeface="Arial"/>
                <a:cs typeface="Arial"/>
              </a:rPr>
              <a:t> 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229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1,45xI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2616" y="3883084"/>
            <a:ext cx="36893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Donde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395337" y="4142856"/>
            <a:ext cx="6731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-40">
                <a:latin typeface="Arial"/>
                <a:cs typeface="Arial"/>
              </a:rPr>
              <a:t>B</a:t>
            </a:r>
            <a:endParaRPr sz="5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58515" y="4020358"/>
            <a:ext cx="2588895" cy="2428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97790">
              <a:lnSpc>
                <a:spcPct val="99600"/>
              </a:lnSpc>
              <a:spcBef>
                <a:spcPts val="135"/>
              </a:spcBef>
            </a:pPr>
            <a:r>
              <a:rPr dirty="0" sz="950">
                <a:latin typeface="Arial"/>
                <a:cs typeface="Arial"/>
              </a:rPr>
              <a:t>I</a:t>
            </a:r>
            <a:r>
              <a:rPr dirty="0" sz="950" spc="305">
                <a:latin typeface="Arial"/>
                <a:cs typeface="Arial"/>
              </a:rPr>
              <a:t>  </a:t>
            </a:r>
            <a:r>
              <a:rPr dirty="0" sz="1050" spc="-75">
                <a:latin typeface="Arial"/>
                <a:cs typeface="Arial"/>
              </a:rPr>
              <a:t>Corriente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servicio</a:t>
            </a:r>
            <a:r>
              <a:rPr dirty="0" sz="1050" spc="300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es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determinada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la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carga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funciona 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normal.</a:t>
            </a:r>
            <a:endParaRPr sz="1050">
              <a:latin typeface="Arial"/>
              <a:cs typeface="Arial"/>
            </a:endParaRPr>
          </a:p>
          <a:p>
            <a:pPr algn="just" marL="13335">
              <a:lnSpc>
                <a:spcPts val="1095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I</a:t>
            </a:r>
            <a:r>
              <a:rPr dirty="0" sz="950" spc="430">
                <a:latin typeface="Arial"/>
                <a:cs typeface="Arial"/>
              </a:rPr>
              <a:t>  </a:t>
            </a:r>
            <a:r>
              <a:rPr dirty="0" sz="1050" spc="-65">
                <a:latin typeface="Arial"/>
                <a:cs typeface="Arial"/>
              </a:rPr>
              <a:t>Corriente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asignada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  <a:p>
            <a:pPr marL="49530">
              <a:lnSpc>
                <a:spcPts val="330"/>
              </a:lnSpc>
            </a:pPr>
            <a:r>
              <a:rPr dirty="0" sz="550" spc="3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  <a:p>
            <a:pPr marL="13335">
              <a:lnSpc>
                <a:spcPts val="1090"/>
              </a:lnSpc>
            </a:pP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diseñó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</a:t>
            </a:r>
            <a:endParaRPr sz="1050">
              <a:latin typeface="Arial"/>
              <a:cs typeface="Arial"/>
            </a:endParaRPr>
          </a:p>
          <a:p>
            <a:pPr marL="12700" marR="19685">
              <a:lnSpc>
                <a:spcPts val="1260"/>
              </a:lnSpc>
              <a:spcBef>
                <a:spcPts val="35"/>
              </a:spcBef>
            </a:pP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reeren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otras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mag </a:t>
            </a:r>
            <a:r>
              <a:rPr dirty="0" sz="1050" spc="-50">
                <a:latin typeface="Arial"/>
                <a:cs typeface="Arial"/>
              </a:rPr>
              <a:t>nitudes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asignadas.</a:t>
            </a:r>
            <a:endParaRPr sz="1050">
              <a:latin typeface="Arial"/>
              <a:cs typeface="Arial"/>
            </a:endParaRPr>
          </a:p>
          <a:p>
            <a:pPr marL="13335">
              <a:lnSpc>
                <a:spcPts val="1060"/>
              </a:lnSpc>
              <a:tabLst>
                <a:tab pos="216535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65">
                <a:latin typeface="Arial"/>
                <a:cs typeface="Arial"/>
              </a:rPr>
              <a:t>Corriente</a:t>
            </a:r>
            <a:r>
              <a:rPr dirty="0" sz="1050" spc="-40">
                <a:latin typeface="Arial"/>
                <a:cs typeface="Arial"/>
              </a:rPr>
              <a:t> admisible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  <a:p>
            <a:pPr marL="49530">
              <a:lnSpc>
                <a:spcPts val="330"/>
              </a:lnSpc>
            </a:pPr>
            <a:r>
              <a:rPr dirty="0" sz="550" spc="-20">
                <a:latin typeface="Arial"/>
                <a:cs typeface="Arial"/>
              </a:rPr>
              <a:t>Z</a:t>
            </a:r>
            <a:endParaRPr sz="550">
              <a:latin typeface="Arial"/>
              <a:cs typeface="Arial"/>
            </a:endParaRPr>
          </a:p>
          <a:p>
            <a:pPr marL="13335">
              <a:lnSpc>
                <a:spcPts val="1090"/>
              </a:lnSpc>
            </a:pP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permanente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conduc</a:t>
            </a:r>
            <a:endParaRPr sz="1050">
              <a:latin typeface="Arial"/>
              <a:cs typeface="Arial"/>
            </a:endParaRPr>
          </a:p>
          <a:p>
            <a:pPr marL="12700" marR="129539" indent="635">
              <a:lnSpc>
                <a:spcPts val="1260"/>
              </a:lnSpc>
              <a:spcBef>
                <a:spcPts val="35"/>
              </a:spcBef>
            </a:pPr>
            <a:r>
              <a:rPr dirty="0" sz="1050" spc="-30">
                <a:latin typeface="Arial"/>
                <a:cs typeface="Arial"/>
              </a:rPr>
              <a:t>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sin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exceda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límite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10">
                <a:latin typeface="Arial"/>
                <a:cs typeface="Arial"/>
              </a:rPr>
              <a:t>aislamiento.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060"/>
              </a:lnSpc>
              <a:tabLst>
                <a:tab pos="537845" algn="l"/>
              </a:tabLst>
            </a:pPr>
            <a:r>
              <a:rPr dirty="0" sz="950" spc="-10">
                <a:latin typeface="Arial"/>
                <a:cs typeface="Arial"/>
              </a:rPr>
              <a:t>1,45xI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65">
                <a:latin typeface="Arial"/>
                <a:cs typeface="Arial"/>
              </a:rPr>
              <a:t>Corriente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máxima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</a:t>
            </a:r>
            <a:endParaRPr sz="1050">
              <a:latin typeface="Arial"/>
              <a:cs typeface="Arial"/>
            </a:endParaRPr>
          </a:p>
          <a:p>
            <a:pPr marL="368300">
              <a:lnSpc>
                <a:spcPts val="330"/>
              </a:lnSpc>
            </a:pPr>
            <a:r>
              <a:rPr dirty="0" sz="550" spc="-20">
                <a:latin typeface="Arial"/>
                <a:cs typeface="Arial"/>
              </a:rPr>
              <a:t>Z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dirty="0" sz="1050" spc="-30">
                <a:latin typeface="Arial"/>
                <a:cs typeface="Arial"/>
              </a:rPr>
              <a:t>limitación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tiempo,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cual,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sobrepasar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50"/>
              </a:lnSpc>
              <a:spcBef>
                <a:spcPts val="55"/>
              </a:spcBef>
            </a:pPr>
            <a:r>
              <a:rPr dirty="0" sz="1050" spc="-60">
                <a:latin typeface="Arial"/>
                <a:cs typeface="Arial"/>
              </a:rPr>
              <a:t>momentáneamente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límite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perma </a:t>
            </a:r>
            <a:r>
              <a:rPr dirty="0" sz="1050" spc="-50">
                <a:latin typeface="Arial"/>
                <a:cs typeface="Arial"/>
              </a:rPr>
              <a:t>nente,</a:t>
            </a:r>
            <a:r>
              <a:rPr dirty="0" sz="1050" spc="-40">
                <a:latin typeface="Arial"/>
                <a:cs typeface="Arial"/>
              </a:rPr>
              <a:t> 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origine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reducción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2301583"/>
            <a:ext cx="2692742" cy="46464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785587" y="4201994"/>
            <a:ext cx="2799715" cy="1052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Debido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todos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0">
                <a:latin typeface="Arial"/>
                <a:cs typeface="Arial"/>
              </a:rPr>
              <a:t> termomag </a:t>
            </a:r>
            <a:r>
              <a:rPr dirty="0" sz="1050" spc="-55">
                <a:latin typeface="Arial"/>
                <a:cs typeface="Arial"/>
              </a:rPr>
              <a:t>néticos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característica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térmico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sobrecargas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igual,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ajustada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baseline="-21367" sz="975">
                <a:latin typeface="Arial"/>
                <a:cs typeface="Arial"/>
              </a:rPr>
              <a:t>2</a:t>
            </a:r>
            <a:r>
              <a:rPr dirty="0" baseline="-21367" sz="975" spc="622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1,45xI</a:t>
            </a:r>
            <a:r>
              <a:rPr dirty="0" baseline="-21367" sz="975" spc="-7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75">
                <a:latin typeface="Arial"/>
                <a:cs typeface="Arial"/>
              </a:rPr>
              <a:t>simplica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protección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sobrecargas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cable,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debe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veri</a:t>
            </a:r>
            <a:endParaRPr sz="1050">
              <a:latin typeface="Arial"/>
              <a:cs typeface="Arial"/>
            </a:endParaRPr>
          </a:p>
          <a:p>
            <a:pPr marL="38100">
              <a:lnSpc>
                <a:spcPts val="114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carse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condición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50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algn="ctr" marR="224790">
              <a:lnSpc>
                <a:spcPts val="600"/>
              </a:lnSpc>
            </a:pPr>
            <a:r>
              <a:rPr dirty="0" sz="600">
                <a:latin typeface="Arial"/>
                <a:cs typeface="Arial"/>
              </a:rPr>
              <a:t>n</a:t>
            </a:r>
            <a:r>
              <a:rPr dirty="0" sz="600" spc="210">
                <a:latin typeface="Arial"/>
                <a:cs typeface="Arial"/>
              </a:rPr>
              <a:t>  </a:t>
            </a:r>
            <a:r>
              <a:rPr dirty="0" sz="600" spc="-50">
                <a:latin typeface="Arial"/>
                <a:cs typeface="Arial"/>
              </a:rPr>
              <a:t>z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92948" y="2625760"/>
            <a:ext cx="34607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10">
                <a:latin typeface="Kartika"/>
                <a:cs typeface="Kartika"/>
              </a:rPr>
              <a:t>I2_06663c</a:t>
            </a:r>
            <a:endParaRPr sz="500">
              <a:latin typeface="Kartika"/>
              <a:cs typeface="Kartik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209560" y="3192822"/>
            <a:ext cx="66040" cy="4737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695"/>
              </a:lnSpc>
              <a:spcBef>
                <a:spcPts val="95"/>
              </a:spcBef>
            </a:pPr>
            <a:r>
              <a:rPr dirty="0" sz="600">
                <a:latin typeface="Verdana Pro Cond"/>
                <a:cs typeface="Verdana Pro Cond"/>
              </a:rPr>
              <a:t>6</a:t>
            </a:r>
            <a:endParaRPr sz="600">
              <a:latin typeface="Verdana Pro Cond"/>
              <a:cs typeface="Verdana Pro Cond"/>
            </a:endParaRPr>
          </a:p>
          <a:p>
            <a:pPr marL="12700">
              <a:lnSpc>
                <a:spcPts val="695"/>
              </a:lnSpc>
            </a:pPr>
            <a:r>
              <a:rPr dirty="0" sz="60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60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600">
                <a:latin typeface="Verdana Pro Cond"/>
                <a:cs typeface="Verdana Pro Cond"/>
              </a:rPr>
              <a:t>1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186116" y="2462089"/>
            <a:ext cx="3479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>
                <a:latin typeface="Verdana Pro Cond"/>
                <a:cs typeface="Verdana Pro Cond"/>
              </a:rPr>
              <a:t>1,13</a:t>
            </a:r>
            <a:r>
              <a:rPr dirty="0" sz="600" spc="105">
                <a:latin typeface="Verdana Pro Cond"/>
                <a:cs typeface="Verdana Pro Cond"/>
              </a:rPr>
              <a:t> </a:t>
            </a:r>
            <a:r>
              <a:rPr dirty="0" sz="600" spc="-20">
                <a:latin typeface="Verdana Pro Cond"/>
                <a:cs typeface="Verdana Pro Cond"/>
              </a:rPr>
              <a:t>1,45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067576" y="4418468"/>
            <a:ext cx="1679575" cy="108585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51435" marR="1474470" indent="-1270">
              <a:lnSpc>
                <a:spcPct val="85700"/>
              </a:lnSpc>
              <a:spcBef>
                <a:spcPts val="209"/>
              </a:spcBef>
            </a:pPr>
            <a:r>
              <a:rPr dirty="0" sz="550" spc="25">
                <a:latin typeface="Verdana"/>
                <a:cs typeface="Verdana"/>
              </a:rPr>
              <a:t>e </a:t>
            </a:r>
            <a:r>
              <a:rPr dirty="0" baseline="10101" sz="825" spc="-37">
                <a:latin typeface="Verdana"/>
                <a:cs typeface="Verdana"/>
              </a:rPr>
              <a:t>S</a:t>
            </a:r>
            <a:r>
              <a:rPr dirty="0" sz="600" spc="-25">
                <a:latin typeface="Verdana Pro Cond"/>
                <a:cs typeface="Verdana Pro Cond"/>
              </a:rPr>
              <a:t>0,6</a:t>
            </a:r>
            <a:r>
              <a:rPr dirty="0" sz="600" spc="200">
                <a:latin typeface="Verdana Pro Cond"/>
                <a:cs typeface="Verdana Pro Cond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0,4</a:t>
            </a:r>
            <a:endParaRPr sz="600">
              <a:latin typeface="Verdana Pro Cond"/>
              <a:cs typeface="Verdana Pro Cond"/>
            </a:endParaRPr>
          </a:p>
          <a:p>
            <a:pPr marL="95250">
              <a:lnSpc>
                <a:spcPct val="100000"/>
              </a:lnSpc>
              <a:spcBef>
                <a:spcPts val="360"/>
              </a:spcBef>
            </a:pPr>
            <a:r>
              <a:rPr dirty="0" sz="600" spc="-25">
                <a:latin typeface="Verdana Pro Cond"/>
                <a:cs typeface="Verdana Pro Cond"/>
              </a:rPr>
              <a:t>0,2</a:t>
            </a:r>
            <a:endParaRPr sz="600">
              <a:latin typeface="Verdana Pro Cond"/>
              <a:cs typeface="Verdana Pro Cond"/>
            </a:endParaRPr>
          </a:p>
          <a:p>
            <a:pPr marL="95250">
              <a:lnSpc>
                <a:spcPct val="100000"/>
              </a:lnSpc>
              <a:spcBef>
                <a:spcPts val="395"/>
              </a:spcBef>
            </a:pPr>
            <a:r>
              <a:rPr dirty="0" sz="600" spc="-25">
                <a:latin typeface="Verdana Pro Cond"/>
                <a:cs typeface="Verdana Pro Cond"/>
              </a:rPr>
              <a:t>0,1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ts val="675"/>
              </a:lnSpc>
              <a:spcBef>
                <a:spcPts val="125"/>
              </a:spcBef>
            </a:pPr>
            <a:r>
              <a:rPr dirty="0" sz="600" spc="-20">
                <a:latin typeface="Verdana Pro Cond"/>
                <a:cs typeface="Verdana Pro Cond"/>
              </a:rPr>
              <a:t>0,06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ts val="675"/>
              </a:lnSpc>
            </a:pPr>
            <a:r>
              <a:rPr dirty="0" sz="600" spc="-20">
                <a:latin typeface="Verdana Pro Cond"/>
                <a:cs typeface="Verdana Pro Cond"/>
              </a:rPr>
              <a:t>0,04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ct val="100000"/>
              </a:lnSpc>
              <a:spcBef>
                <a:spcPts val="409"/>
              </a:spcBef>
            </a:pPr>
            <a:r>
              <a:rPr dirty="0" sz="600" spc="-20">
                <a:latin typeface="Verdana Pro Cond"/>
                <a:cs typeface="Verdana Pro Cond"/>
              </a:rPr>
              <a:t>0,02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ts val="650"/>
              </a:lnSpc>
              <a:spcBef>
                <a:spcPts val="330"/>
              </a:spcBef>
            </a:pPr>
            <a:r>
              <a:rPr dirty="0" sz="600" spc="-20">
                <a:latin typeface="Verdana Pro Cond"/>
                <a:cs typeface="Verdana Pro Cond"/>
              </a:rPr>
              <a:t>0,01</a:t>
            </a:r>
            <a:endParaRPr sz="600">
              <a:latin typeface="Verdana Pro Cond"/>
              <a:cs typeface="Verdana Pro Cond"/>
            </a:endParaRPr>
          </a:p>
          <a:p>
            <a:pPr marL="192405">
              <a:lnSpc>
                <a:spcPts val="650"/>
              </a:lnSpc>
              <a:tabLst>
                <a:tab pos="643890" algn="l"/>
              </a:tabLst>
            </a:pPr>
            <a:r>
              <a:rPr dirty="0" sz="600">
                <a:latin typeface="Verdana Pro Cond"/>
                <a:cs typeface="Verdana Pro Cond"/>
              </a:rPr>
              <a:t>1</a:t>
            </a:r>
            <a:r>
              <a:rPr dirty="0" sz="600" spc="46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1,5</a:t>
            </a:r>
            <a:r>
              <a:rPr dirty="0" sz="600" spc="225">
                <a:latin typeface="Verdana Pro Cond"/>
                <a:cs typeface="Verdana Pro Cond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2</a:t>
            </a:r>
            <a:r>
              <a:rPr dirty="0" sz="600">
                <a:latin typeface="Verdana Pro Cond"/>
                <a:cs typeface="Verdana Pro Cond"/>
              </a:rPr>
              <a:t>	3</a:t>
            </a:r>
            <a:r>
              <a:rPr dirty="0" sz="600" spc="43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4</a:t>
            </a:r>
            <a:r>
              <a:rPr dirty="0" sz="600" spc="24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5</a:t>
            </a:r>
            <a:r>
              <a:rPr dirty="0" sz="600" spc="12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6</a:t>
            </a:r>
            <a:r>
              <a:rPr dirty="0" sz="600" spc="28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8</a:t>
            </a:r>
            <a:r>
              <a:rPr dirty="0" sz="600" spc="13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10</a:t>
            </a:r>
            <a:r>
              <a:rPr dirty="0" sz="600" spc="43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15</a:t>
            </a:r>
            <a:r>
              <a:rPr dirty="0" sz="600" spc="114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20</a:t>
            </a:r>
            <a:r>
              <a:rPr dirty="0" sz="600" spc="155">
                <a:latin typeface="Verdana Pro Cond"/>
                <a:cs typeface="Verdana Pro Cond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30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080276" y="4361450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550" spc="70">
                <a:latin typeface="Verdana"/>
                <a:cs typeface="Verdana"/>
              </a:rPr>
              <a:t>g</a:t>
            </a:r>
            <a:r>
              <a:rPr dirty="0" sz="550" spc="204">
                <a:latin typeface="Verdana"/>
                <a:cs typeface="Verdana"/>
              </a:rPr>
              <a:t> </a:t>
            </a:r>
            <a:r>
              <a:rPr dirty="0" baseline="-9259" sz="900" spc="-75">
                <a:latin typeface="Verdana Pro Cond"/>
                <a:cs typeface="Verdana Pro Cond"/>
              </a:rPr>
              <a:t>1</a:t>
            </a:r>
            <a:endParaRPr baseline="-9259" sz="900">
              <a:latin typeface="Verdana Pro Cond"/>
              <a:cs typeface="Verdana Pro Con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05676" y="4314988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05676" y="4262182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n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81193" y="4207272"/>
            <a:ext cx="21971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550" spc="70">
                <a:latin typeface="Verdana"/>
                <a:cs typeface="Verdana"/>
              </a:rPr>
              <a:t>d</a:t>
            </a:r>
            <a:r>
              <a:rPr dirty="0" sz="550" spc="195">
                <a:latin typeface="Verdana"/>
                <a:cs typeface="Verdana"/>
              </a:rPr>
              <a:t> </a:t>
            </a:r>
            <a:r>
              <a:rPr dirty="0" baseline="-23148" sz="900" spc="-89">
                <a:latin typeface="Verdana Pro Cond"/>
                <a:cs typeface="Verdana Pro Cond"/>
              </a:rPr>
              <a:t>2</a:t>
            </a:r>
            <a:endParaRPr baseline="-23148" sz="900">
              <a:latin typeface="Verdana Pro Cond"/>
              <a:cs typeface="Verdana Pro Con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05676" y="4158702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05692" y="4103792"/>
            <a:ext cx="1701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85">
                <a:latin typeface="Verdana"/>
                <a:cs typeface="Verdana"/>
              </a:rPr>
              <a:t>s</a:t>
            </a:r>
            <a:r>
              <a:rPr dirty="0" sz="550" spc="245">
                <a:latin typeface="Verdana"/>
                <a:cs typeface="Verdana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106648" y="3153408"/>
            <a:ext cx="10477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155">
                <a:latin typeface="Verdana"/>
                <a:cs typeface="Verdana"/>
              </a:rPr>
              <a:t>M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80276" y="3089342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0303" sz="825" spc="-277">
                <a:latin typeface="Verdana"/>
                <a:cs typeface="Verdana"/>
              </a:rPr>
              <a:t>n</a:t>
            </a:r>
            <a:r>
              <a:rPr dirty="0" baseline="15151" sz="825" spc="-277">
                <a:latin typeface="Verdana"/>
                <a:cs typeface="Verdana"/>
              </a:rPr>
              <a:t>i</a:t>
            </a:r>
            <a:r>
              <a:rPr dirty="0" baseline="15151" sz="825" spc="202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105676" y="3003447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080276" y="2952055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25252" sz="825" spc="-270">
                <a:latin typeface="Verdana"/>
                <a:cs typeface="Verdana"/>
              </a:rPr>
              <a:t>o</a:t>
            </a:r>
            <a:r>
              <a:rPr dirty="0" baseline="5050" sz="825" spc="-270">
                <a:latin typeface="Verdana"/>
                <a:cs typeface="Verdana"/>
              </a:rPr>
              <a:t>t</a:t>
            </a:r>
            <a:r>
              <a:rPr dirty="0" baseline="5050" sz="825" spc="157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080292" y="2561772"/>
            <a:ext cx="223520" cy="37846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409"/>
              </a:spcBef>
            </a:pPr>
            <a:r>
              <a:rPr dirty="0" sz="600" spc="-25">
                <a:latin typeface="Verdana Pro Cond"/>
                <a:cs typeface="Verdana Pro Cond"/>
              </a:rPr>
              <a:t>120</a:t>
            </a:r>
            <a:endParaRPr sz="600">
              <a:latin typeface="Verdana Pro Cond"/>
              <a:cs typeface="Verdana Pro Cond"/>
            </a:endParaRPr>
          </a:p>
          <a:p>
            <a:pPr marL="101600">
              <a:lnSpc>
                <a:spcPts val="720"/>
              </a:lnSpc>
              <a:spcBef>
                <a:spcPts val="310"/>
              </a:spcBef>
            </a:pPr>
            <a:r>
              <a:rPr dirty="0" sz="600" spc="-25">
                <a:latin typeface="Verdana Pro Cond"/>
                <a:cs typeface="Verdana Pro Cond"/>
              </a:rPr>
              <a:t>60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720"/>
              </a:lnSpc>
            </a:pPr>
            <a:r>
              <a:rPr dirty="0" baseline="-35353" sz="825" spc="127">
                <a:latin typeface="Verdana"/>
                <a:cs typeface="Verdana"/>
              </a:rPr>
              <a:t>s</a:t>
            </a:r>
            <a:r>
              <a:rPr dirty="0" baseline="-35353" sz="825" spc="-97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983159" y="3818672"/>
            <a:ext cx="130175" cy="31877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 indent="-635">
              <a:lnSpc>
                <a:spcPts val="64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  <a:p>
            <a:pPr marL="25400" marR="17780">
              <a:lnSpc>
                <a:spcPct val="60500"/>
              </a:lnSpc>
              <a:spcBef>
                <a:spcPts val="235"/>
              </a:spcBef>
            </a:pPr>
            <a:r>
              <a:rPr dirty="0" sz="550" spc="35">
                <a:latin typeface="Verdana"/>
                <a:cs typeface="Verdana"/>
              </a:rPr>
              <a:t>m </a:t>
            </a:r>
            <a:r>
              <a:rPr dirty="0" sz="550" spc="-25">
                <a:latin typeface="Verdana"/>
                <a:cs typeface="Verdana"/>
              </a:rPr>
              <a:t>e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endParaRPr baseline="-15151" sz="825">
              <a:latin typeface="Verdana"/>
              <a:cs typeface="Verdana"/>
            </a:endParaRPr>
          </a:p>
          <a:p>
            <a:pPr marL="26034">
              <a:lnSpc>
                <a:spcPts val="615"/>
              </a:lnSpc>
            </a:pPr>
            <a:r>
              <a:rPr dirty="0" sz="550" spc="114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957759" y="3487101"/>
            <a:ext cx="356235" cy="65278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51435" marR="243840" indent="-1270">
              <a:lnSpc>
                <a:spcPts val="570"/>
              </a:lnSpc>
              <a:spcBef>
                <a:spcPts val="209"/>
              </a:spcBef>
            </a:pPr>
            <a:r>
              <a:rPr dirty="0" sz="550" spc="-25">
                <a:latin typeface="Verdana"/>
                <a:cs typeface="Verdana"/>
              </a:rPr>
              <a:t>s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r>
              <a:rPr dirty="0" baseline="-15151" sz="825" spc="15">
                <a:latin typeface="Verdana"/>
                <a:cs typeface="Verdana"/>
              </a:rPr>
              <a:t> </a:t>
            </a:r>
            <a:r>
              <a:rPr dirty="0" sz="550" spc="1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  <a:p>
            <a:pPr marL="50800">
              <a:lnSpc>
                <a:spcPts val="495"/>
              </a:lnSpc>
            </a:pPr>
            <a:r>
              <a:rPr dirty="0" baseline="5050" sz="825" spc="127">
                <a:latin typeface="Verdana"/>
                <a:cs typeface="Verdana"/>
              </a:rPr>
              <a:t>e</a:t>
            </a:r>
            <a:r>
              <a:rPr dirty="0" baseline="5050" sz="825" spc="419">
                <a:latin typeface="Verdana"/>
                <a:cs typeface="Verdana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  <a:p>
            <a:pPr marL="51435">
              <a:lnSpc>
                <a:spcPts val="500"/>
              </a:lnSpc>
            </a:pPr>
            <a:r>
              <a:rPr dirty="0" sz="550" spc="7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  <a:p>
            <a:pPr marL="50800">
              <a:lnSpc>
                <a:spcPts val="710"/>
              </a:lnSpc>
            </a:pPr>
            <a:r>
              <a:rPr dirty="0" baseline="10101" sz="825" spc="120">
                <a:latin typeface="Verdana"/>
                <a:cs typeface="Verdana"/>
              </a:rPr>
              <a:t>o</a:t>
            </a:r>
            <a:r>
              <a:rPr dirty="0" baseline="10101" sz="825" spc="419">
                <a:latin typeface="Verdana"/>
                <a:cs typeface="Verdana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  <a:p>
            <a:pPr marL="224154">
              <a:lnSpc>
                <a:spcPct val="100000"/>
              </a:lnSpc>
              <a:spcBef>
                <a:spcPts val="390"/>
              </a:spcBef>
            </a:pP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264160">
              <a:lnSpc>
                <a:spcPct val="100000"/>
              </a:lnSpc>
              <a:spcBef>
                <a:spcPts val="145"/>
              </a:spcBef>
            </a:pPr>
            <a:r>
              <a:rPr dirty="0" sz="600">
                <a:latin typeface="Verdana Pro Cond"/>
                <a:cs typeface="Verdana Pro Cond"/>
              </a:rPr>
              <a:t>6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995859" y="3440631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970454" y="3335031"/>
            <a:ext cx="128905" cy="16446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38100" marR="30480">
              <a:lnSpc>
                <a:spcPct val="63000"/>
              </a:lnSpc>
              <a:spcBef>
                <a:spcPts val="359"/>
              </a:spcBef>
            </a:pP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baseline="25252" sz="825" spc="-225">
                <a:latin typeface="Verdana"/>
                <a:cs typeface="Verdana"/>
              </a:rPr>
              <a:t>o</a:t>
            </a: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sz="550" spc="30">
                <a:latin typeface="Verdana"/>
                <a:cs typeface="Verdana"/>
              </a:rPr>
              <a:t> 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742051" y="5517758"/>
            <a:ext cx="2759075" cy="8045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37210" marR="1219200">
              <a:lnSpc>
                <a:spcPct val="100000"/>
              </a:lnSpc>
              <a:spcBef>
                <a:spcPts val="114"/>
              </a:spcBef>
            </a:pPr>
            <a:r>
              <a:rPr dirty="0" sz="700">
                <a:latin typeface="Kartika"/>
                <a:cs typeface="Kartika"/>
              </a:rPr>
              <a:t>Múltiplo</a:t>
            </a:r>
            <a:r>
              <a:rPr dirty="0" sz="700" spc="-355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55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la</a:t>
            </a:r>
            <a:r>
              <a:rPr dirty="0" sz="700" spc="-355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intensidad </a:t>
            </a:r>
            <a:r>
              <a:rPr dirty="0" sz="700">
                <a:latin typeface="Kartika"/>
                <a:cs typeface="Kartika"/>
              </a:rPr>
              <a:t>asignada</a:t>
            </a:r>
            <a:r>
              <a:rPr dirty="0" sz="700" spc="-35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45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corriente</a:t>
            </a:r>
            <a:endParaRPr sz="700">
              <a:latin typeface="Kartika"/>
              <a:cs typeface="Kartik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Kartika"/>
              <a:cs typeface="Kartika"/>
            </a:endParaRPr>
          </a:p>
          <a:p>
            <a:pPr marL="13335" marR="599440" indent="-1270">
              <a:lnSpc>
                <a:spcPts val="830"/>
              </a:lnSpc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3.2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 spc="75">
                <a:latin typeface="Arial"/>
                <a:cs typeface="Arial"/>
              </a:rPr>
              <a:t>-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curva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650" spc="100">
                <a:latin typeface="Arial"/>
                <a:cs typeface="Arial"/>
              </a:rPr>
              <a:t>a</a:t>
            </a:r>
            <a:r>
              <a:rPr dirty="0" sz="650" spc="16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(según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din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vde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35">
                <a:latin typeface="Arial"/>
                <a:cs typeface="Arial"/>
              </a:rPr>
              <a:t>0100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parte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55">
                <a:latin typeface="Arial"/>
                <a:cs typeface="Arial"/>
              </a:rPr>
              <a:t>410)</a:t>
            </a:r>
            <a:r>
              <a:rPr dirty="0" sz="750" spc="50">
                <a:latin typeface="Arial"/>
                <a:cs typeface="Arial"/>
              </a:rPr>
              <a:t> protección</a:t>
            </a:r>
            <a:r>
              <a:rPr dirty="0" sz="750" spc="-80">
                <a:latin typeface="Arial"/>
                <a:cs typeface="Arial"/>
              </a:rPr>
              <a:t> 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75">
                <a:latin typeface="Arial"/>
                <a:cs typeface="Arial"/>
              </a:rPr>
              <a:t>i</a:t>
            </a:r>
            <a:r>
              <a:rPr dirty="0" sz="750" spc="-114">
                <a:latin typeface="Arial"/>
                <a:cs typeface="Arial"/>
              </a:rPr>
              <a:t>m</a:t>
            </a:r>
            <a:r>
              <a:rPr dirty="0" sz="750" spc="75">
                <a:latin typeface="Arial"/>
                <a:cs typeface="Arial"/>
              </a:rPr>
              <a:t>i</a:t>
            </a:r>
            <a:r>
              <a:rPr dirty="0" sz="750" spc="165">
                <a:latin typeface="Arial"/>
                <a:cs typeface="Arial"/>
              </a:rPr>
              <a:t>t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5">
                <a:latin typeface="Arial"/>
                <a:cs typeface="Arial"/>
              </a:rPr>
              <a:t>d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-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semiconductores.</a:t>
            </a:r>
            <a:endParaRPr sz="750">
              <a:latin typeface="Arial"/>
              <a:cs typeface="Arial"/>
            </a:endParaRPr>
          </a:p>
          <a:p>
            <a:pPr marL="13335" marR="5080">
              <a:lnSpc>
                <a:spcPts val="810"/>
              </a:lnSpc>
              <a:spcBef>
                <a:spcPts val="5"/>
              </a:spcBef>
            </a:pPr>
            <a:r>
              <a:rPr dirty="0" sz="750" spc="50">
                <a:latin typeface="Arial"/>
                <a:cs typeface="Arial"/>
              </a:rPr>
              <a:t>protección</a:t>
            </a:r>
            <a:r>
              <a:rPr dirty="0" sz="750">
                <a:latin typeface="Arial"/>
                <a:cs typeface="Arial"/>
              </a:rPr>
              <a:t> de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circuitos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medición </a:t>
            </a:r>
            <a:r>
              <a:rPr dirty="0" sz="750" spc="60">
                <a:latin typeface="Arial"/>
                <a:cs typeface="Arial"/>
              </a:rPr>
              <a:t>con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transformadores. protección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circuitos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con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conductores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30">
                <a:latin typeface="Arial"/>
                <a:cs typeface="Arial"/>
              </a:rPr>
              <a:t>g</a:t>
            </a:r>
            <a:r>
              <a:rPr dirty="0" sz="750" spc="25">
                <a:latin typeface="Arial"/>
                <a:cs typeface="Arial"/>
              </a:rPr>
              <a:t>o</a:t>
            </a:r>
            <a:r>
              <a:rPr dirty="0" sz="750" spc="-40">
                <a:latin typeface="Arial"/>
                <a:cs typeface="Arial"/>
              </a:rPr>
              <a:t>s</a:t>
            </a:r>
            <a:r>
              <a:rPr dirty="0" sz="750" spc="55">
                <a:latin typeface="Arial"/>
                <a:cs typeface="Arial"/>
              </a:rPr>
              <a:t>.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931757" y="2081570"/>
            <a:ext cx="6794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895769" y="1959085"/>
            <a:ext cx="255778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7804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60">
                <a:latin typeface="Arial"/>
                <a:cs typeface="Arial"/>
              </a:rPr>
              <a:t>Corriente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prueba2</a:t>
            </a:r>
            <a:r>
              <a:rPr dirty="0" sz="1050" spc="2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895606" y="2117480"/>
            <a:ext cx="260985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bajo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condiciones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denidas,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produce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desconexión</a:t>
            </a:r>
            <a:r>
              <a:rPr dirty="0" sz="1050" spc="-70">
                <a:latin typeface="Arial"/>
                <a:cs typeface="Arial"/>
              </a:rPr>
              <a:t> antes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hora.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895769" y="2438497"/>
            <a:ext cx="258572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7804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80">
                <a:latin typeface="Arial"/>
                <a:cs typeface="Arial"/>
              </a:rPr>
              <a:t>Tolerancias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retardo</a:t>
            </a:r>
            <a:r>
              <a:rPr dirty="0" sz="1050" spc="-10">
                <a:latin typeface="Arial"/>
                <a:cs typeface="Arial"/>
              </a:rPr>
              <a:t> (térmi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895620" y="2560995"/>
            <a:ext cx="1089660" cy="22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260">
              <a:lnSpc>
                <a:spcPts val="495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3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1095"/>
              </a:lnSpc>
            </a:pPr>
            <a:r>
              <a:rPr dirty="0" sz="1050">
                <a:latin typeface="Arial"/>
                <a:cs typeface="Arial"/>
              </a:rPr>
              <a:t>co</a:t>
            </a:r>
            <a:r>
              <a:rPr dirty="0" sz="1050" spc="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931757" y="2882013"/>
            <a:ext cx="6794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4</a:t>
            </a:r>
            <a:endParaRPr sz="5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895769" y="2757407"/>
            <a:ext cx="249110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7804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45">
                <a:latin typeface="Arial"/>
                <a:cs typeface="Arial"/>
              </a:rPr>
              <a:t>Intensidadde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lacorrientepara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nose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895472" y="2917910"/>
            <a:ext cx="266128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produce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disparador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instantáneo </a:t>
            </a:r>
            <a:r>
              <a:rPr dirty="0" sz="1050" spc="-35">
                <a:latin typeface="Arial"/>
                <a:cs typeface="Arial"/>
              </a:rPr>
              <a:t>(magnético</a:t>
            </a:r>
            <a:r>
              <a:rPr dirty="0" sz="1050" spc="2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cortocircuitos.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Tiempo</a:t>
            </a:r>
            <a:r>
              <a:rPr dirty="0" sz="1050" spc="-65">
                <a:latin typeface="Arial"/>
                <a:cs typeface="Arial"/>
              </a:rPr>
              <a:t> de </a:t>
            </a:r>
            <a:r>
              <a:rPr dirty="0" sz="1050" spc="-45">
                <a:latin typeface="Arial"/>
                <a:cs typeface="Arial"/>
              </a:rPr>
              <a:t>disparo </a:t>
            </a:r>
            <a:r>
              <a:rPr dirty="0" sz="1050" spc="-75">
                <a:latin typeface="Arial"/>
                <a:cs typeface="Arial"/>
              </a:rPr>
              <a:t>mayor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931757" y="3521941"/>
            <a:ext cx="6794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5</a:t>
            </a:r>
            <a:endParaRPr sz="5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895769" y="3397335"/>
            <a:ext cx="233299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7804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60">
                <a:latin typeface="Arial"/>
                <a:cs typeface="Arial"/>
              </a:rPr>
              <a:t>Intensidad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895472" y="3557850"/>
            <a:ext cx="266128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produce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disparador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instantáneo </a:t>
            </a:r>
            <a:r>
              <a:rPr dirty="0" sz="1050" spc="-35">
                <a:latin typeface="Arial"/>
                <a:cs typeface="Arial"/>
              </a:rPr>
              <a:t>(magnético</a:t>
            </a:r>
            <a:r>
              <a:rPr dirty="0" sz="1050" spc="2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cortocircuitos.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Tiempo</a:t>
            </a:r>
            <a:r>
              <a:rPr dirty="0" sz="1050" spc="-65">
                <a:latin typeface="Arial"/>
                <a:cs typeface="Arial"/>
              </a:rPr>
              <a:t> de </a:t>
            </a:r>
            <a:r>
              <a:rPr dirty="0" sz="1050" spc="-45">
                <a:latin typeface="Arial"/>
                <a:cs typeface="Arial"/>
              </a:rPr>
              <a:t>disparo </a:t>
            </a:r>
            <a:r>
              <a:rPr dirty="0" sz="1050" spc="-50">
                <a:latin typeface="Arial"/>
                <a:cs typeface="Arial"/>
              </a:rPr>
              <a:t>menor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742547" y="1929860"/>
            <a:ext cx="2013585" cy="407034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1050" spc="-75">
                <a:latin typeface="Arial"/>
                <a:cs typeface="Arial"/>
              </a:rPr>
              <a:t>Curva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985"/>
              </a:lnSpc>
              <a:spcBef>
                <a:spcPts val="100"/>
              </a:spcBef>
              <a:tabLst>
                <a:tab pos="222250" algn="l"/>
                <a:tab pos="589280" algn="l"/>
                <a:tab pos="798830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2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3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 </a:t>
            </a:r>
            <a:r>
              <a:rPr dirty="0" sz="950" spc="-5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  <a:p>
            <a:pPr marL="48260">
              <a:lnSpc>
                <a:spcPts val="505"/>
              </a:lnSpc>
              <a:tabLst>
                <a:tab pos="455930" algn="l"/>
                <a:tab pos="1035050" algn="l"/>
              </a:tabLst>
            </a:pPr>
            <a:r>
              <a:rPr dirty="0" sz="550" spc="-50">
                <a:latin typeface="Arial"/>
                <a:cs typeface="Arial"/>
              </a:rPr>
              <a:t>4</a:t>
            </a:r>
            <a:r>
              <a:rPr dirty="0" sz="550">
                <a:latin typeface="Arial"/>
                <a:cs typeface="Arial"/>
              </a:rPr>
              <a:t>	n</a:t>
            </a:r>
            <a:r>
              <a:rPr dirty="0" sz="550" spc="350">
                <a:latin typeface="Arial"/>
                <a:cs typeface="Arial"/>
              </a:rPr>
              <a:t>  </a:t>
            </a:r>
            <a:r>
              <a:rPr dirty="0" sz="550" spc="-50">
                <a:latin typeface="Arial"/>
                <a:cs typeface="Arial"/>
              </a:rPr>
              <a:t>5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21973"/>
            <a:ext cx="378967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10"/>
              <a:t> </a:t>
            </a:r>
            <a:r>
              <a:rPr dirty="0" spc="-125"/>
              <a:t>Termomagnéticos</a:t>
            </a:r>
            <a:r>
              <a:rPr dirty="0" spc="-30"/>
              <a:t> </a:t>
            </a:r>
            <a:r>
              <a:rPr dirty="0" spc="-80"/>
              <a:t>Automáticos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3305" y="1956964"/>
            <a:ext cx="199834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Curva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9462" y="2239978"/>
            <a:ext cx="6794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4</a:t>
            </a:r>
            <a:endParaRPr sz="5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474" y="2132254"/>
            <a:ext cx="637540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345" algn="l"/>
                <a:tab pos="588645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3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-5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30115" y="2132254"/>
            <a:ext cx="25844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87080" y="2239978"/>
            <a:ext cx="64516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8645" algn="l"/>
              </a:tabLst>
            </a:pPr>
            <a:r>
              <a:rPr dirty="0" sz="550">
                <a:latin typeface="Arial"/>
                <a:cs typeface="Arial"/>
              </a:rPr>
              <a:t>n</a:t>
            </a:r>
            <a:r>
              <a:rPr dirty="0" sz="550" spc="350">
                <a:latin typeface="Arial"/>
                <a:cs typeface="Arial"/>
              </a:rPr>
              <a:t>  </a:t>
            </a:r>
            <a:r>
              <a:rPr dirty="0" sz="550" spc="-50">
                <a:latin typeface="Arial"/>
                <a:cs typeface="Arial"/>
              </a:rPr>
              <a:t>5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42348" y="2591965"/>
            <a:ext cx="34988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10">
                <a:latin typeface="Kartika"/>
                <a:cs typeface="Kartika"/>
              </a:rPr>
              <a:t>I2_06352d</a:t>
            </a:r>
            <a:endParaRPr sz="500">
              <a:latin typeface="Kartika"/>
              <a:cs typeface="Kartik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14327" y="2426173"/>
            <a:ext cx="36258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>
                <a:latin typeface="Verdana Pro Cond"/>
                <a:cs typeface="Verdana Pro Cond"/>
              </a:rPr>
              <a:t>1,13</a:t>
            </a:r>
            <a:r>
              <a:rPr dirty="0" sz="600" spc="175">
                <a:latin typeface="Verdana Pro Cond"/>
                <a:cs typeface="Verdana Pro Cond"/>
              </a:rPr>
              <a:t> </a:t>
            </a:r>
            <a:r>
              <a:rPr dirty="0" sz="600" spc="-20">
                <a:latin typeface="Verdana Pro Cond"/>
                <a:cs typeface="Verdana Pro Cond"/>
              </a:rPr>
              <a:t>1,45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06359" y="4403685"/>
            <a:ext cx="1683385" cy="109601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51435" marR="1478280" indent="-1270">
              <a:lnSpc>
                <a:spcPct val="85700"/>
              </a:lnSpc>
              <a:spcBef>
                <a:spcPts val="209"/>
              </a:spcBef>
            </a:pPr>
            <a:r>
              <a:rPr dirty="0" sz="550" spc="25">
                <a:latin typeface="Verdana"/>
                <a:cs typeface="Verdana"/>
              </a:rPr>
              <a:t>e </a:t>
            </a:r>
            <a:r>
              <a:rPr dirty="0" baseline="10101" sz="825" spc="-37">
                <a:latin typeface="Verdana"/>
                <a:cs typeface="Verdana"/>
              </a:rPr>
              <a:t>S</a:t>
            </a:r>
            <a:r>
              <a:rPr dirty="0" sz="600" spc="-25">
                <a:latin typeface="Verdana Pro Cond"/>
                <a:cs typeface="Verdana Pro Cond"/>
              </a:rPr>
              <a:t>0,6</a:t>
            </a:r>
            <a:r>
              <a:rPr dirty="0" sz="600" spc="200">
                <a:latin typeface="Verdana Pro Cond"/>
                <a:cs typeface="Verdana Pro Cond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0,4</a:t>
            </a:r>
            <a:endParaRPr sz="600">
              <a:latin typeface="Verdana Pro Cond"/>
              <a:cs typeface="Verdana Pro Cond"/>
            </a:endParaRPr>
          </a:p>
          <a:p>
            <a:pPr marL="95250">
              <a:lnSpc>
                <a:spcPct val="100000"/>
              </a:lnSpc>
              <a:spcBef>
                <a:spcPts val="375"/>
              </a:spcBef>
            </a:pPr>
            <a:r>
              <a:rPr dirty="0" sz="600" spc="-25">
                <a:latin typeface="Verdana Pro Cond"/>
                <a:cs typeface="Verdana Pro Cond"/>
              </a:rPr>
              <a:t>0,2</a:t>
            </a:r>
            <a:endParaRPr sz="600">
              <a:latin typeface="Verdana Pro Cond"/>
              <a:cs typeface="Verdana Pro Cond"/>
            </a:endParaRPr>
          </a:p>
          <a:p>
            <a:pPr marL="95250">
              <a:lnSpc>
                <a:spcPct val="100000"/>
              </a:lnSpc>
              <a:spcBef>
                <a:spcPts val="409"/>
              </a:spcBef>
            </a:pPr>
            <a:r>
              <a:rPr dirty="0" sz="600" spc="-25">
                <a:latin typeface="Verdana Pro Cond"/>
                <a:cs typeface="Verdana Pro Cond"/>
              </a:rPr>
              <a:t>0,1</a:t>
            </a:r>
            <a:endParaRPr sz="600">
              <a:latin typeface="Verdana Pro Cond"/>
              <a:cs typeface="Verdana Pro Cond"/>
            </a:endParaRPr>
          </a:p>
          <a:p>
            <a:pPr marL="55244">
              <a:lnSpc>
                <a:spcPts val="685"/>
              </a:lnSpc>
              <a:spcBef>
                <a:spcPts val="130"/>
              </a:spcBef>
            </a:pPr>
            <a:r>
              <a:rPr dirty="0" sz="600" spc="-20">
                <a:latin typeface="Verdana Pro Cond"/>
                <a:cs typeface="Verdana Pro Cond"/>
              </a:rPr>
              <a:t>0,06</a:t>
            </a:r>
            <a:endParaRPr sz="600">
              <a:latin typeface="Verdana Pro Cond"/>
              <a:cs typeface="Verdana Pro Cond"/>
            </a:endParaRPr>
          </a:p>
          <a:p>
            <a:pPr marL="55244">
              <a:lnSpc>
                <a:spcPts val="685"/>
              </a:lnSpc>
            </a:pPr>
            <a:r>
              <a:rPr dirty="0" sz="600" spc="-20">
                <a:latin typeface="Verdana Pro Cond"/>
                <a:cs typeface="Verdana Pro Cond"/>
              </a:rPr>
              <a:t>0,04</a:t>
            </a:r>
            <a:endParaRPr sz="600">
              <a:latin typeface="Verdana Pro Cond"/>
              <a:cs typeface="Verdana Pro Cond"/>
            </a:endParaRPr>
          </a:p>
          <a:p>
            <a:pPr marL="55244">
              <a:lnSpc>
                <a:spcPct val="100000"/>
              </a:lnSpc>
              <a:spcBef>
                <a:spcPts val="425"/>
              </a:spcBef>
            </a:pPr>
            <a:r>
              <a:rPr dirty="0" sz="600" spc="-20">
                <a:latin typeface="Verdana Pro Cond"/>
                <a:cs typeface="Verdana Pro Cond"/>
              </a:rPr>
              <a:t>0,02</a:t>
            </a:r>
            <a:endParaRPr sz="600">
              <a:latin typeface="Verdana Pro Cond"/>
              <a:cs typeface="Verdana Pro Cond"/>
            </a:endParaRPr>
          </a:p>
          <a:p>
            <a:pPr marL="55244">
              <a:lnSpc>
                <a:spcPts val="660"/>
              </a:lnSpc>
              <a:spcBef>
                <a:spcPts val="330"/>
              </a:spcBef>
            </a:pPr>
            <a:r>
              <a:rPr dirty="0" sz="600" spc="-20">
                <a:latin typeface="Verdana Pro Cond"/>
                <a:cs typeface="Verdana Pro Cond"/>
              </a:rPr>
              <a:t>0,01</a:t>
            </a:r>
            <a:endParaRPr sz="600">
              <a:latin typeface="Verdana Pro Cond"/>
              <a:cs typeface="Verdana Pro Cond"/>
            </a:endParaRPr>
          </a:p>
          <a:p>
            <a:pPr marL="192405">
              <a:lnSpc>
                <a:spcPts val="660"/>
              </a:lnSpc>
              <a:tabLst>
                <a:tab pos="650240" algn="l"/>
              </a:tabLst>
            </a:pPr>
            <a:r>
              <a:rPr dirty="0" sz="600">
                <a:latin typeface="Verdana Pro Cond"/>
                <a:cs typeface="Verdana Pro Cond"/>
              </a:rPr>
              <a:t>1</a:t>
            </a:r>
            <a:r>
              <a:rPr dirty="0" sz="600" spc="155">
                <a:latin typeface="Verdana Pro Cond"/>
                <a:cs typeface="Verdana Pro Cond"/>
              </a:rPr>
              <a:t>  </a:t>
            </a:r>
            <a:r>
              <a:rPr dirty="0" sz="600">
                <a:latin typeface="Verdana Pro Cond"/>
                <a:cs typeface="Verdana Pro Cond"/>
              </a:rPr>
              <a:t>1,5</a:t>
            </a:r>
            <a:r>
              <a:rPr dirty="0" sz="600" spc="235">
                <a:latin typeface="Verdana Pro Cond"/>
                <a:cs typeface="Verdana Pro Cond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2</a:t>
            </a:r>
            <a:r>
              <a:rPr dirty="0" sz="600">
                <a:latin typeface="Verdana Pro Cond"/>
                <a:cs typeface="Verdana Pro Cond"/>
              </a:rPr>
              <a:t>	3</a:t>
            </a:r>
            <a:r>
              <a:rPr dirty="0" sz="600" spc="4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4</a:t>
            </a:r>
            <a:r>
              <a:rPr dirty="0" sz="600" spc="24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5</a:t>
            </a:r>
            <a:r>
              <a:rPr dirty="0" sz="600" spc="1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6</a:t>
            </a:r>
            <a:r>
              <a:rPr dirty="0" sz="600" spc="30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8</a:t>
            </a:r>
            <a:r>
              <a:rPr dirty="0" sz="600" spc="1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10</a:t>
            </a:r>
            <a:r>
              <a:rPr dirty="0" sz="600" spc="434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15</a:t>
            </a:r>
            <a:r>
              <a:rPr dirty="0" sz="600" spc="114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20</a:t>
            </a:r>
            <a:r>
              <a:rPr dirty="0" sz="600" spc="425">
                <a:latin typeface="Verdana Pro Cond"/>
                <a:cs typeface="Verdana Pro Cond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30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19059" y="4358631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10101" sz="825" spc="104">
                <a:latin typeface="Verdana"/>
                <a:cs typeface="Verdana"/>
              </a:rPr>
              <a:t>g</a:t>
            </a:r>
            <a:r>
              <a:rPr dirty="0" baseline="10101" sz="825" spc="307">
                <a:latin typeface="Verdana"/>
                <a:cs typeface="Verdana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1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744459" y="4298084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44459" y="4245291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n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719965" y="4190381"/>
            <a:ext cx="21971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550" spc="70">
                <a:latin typeface="Verdana"/>
                <a:cs typeface="Verdana"/>
              </a:rPr>
              <a:t>d</a:t>
            </a:r>
            <a:r>
              <a:rPr dirty="0" sz="550" spc="195">
                <a:latin typeface="Verdana"/>
                <a:cs typeface="Verdana"/>
              </a:rPr>
              <a:t> </a:t>
            </a:r>
            <a:r>
              <a:rPr dirty="0" baseline="-23148" sz="900" spc="-89">
                <a:latin typeface="Verdana Pro Cond"/>
                <a:cs typeface="Verdana Pro Cond"/>
              </a:rPr>
              <a:t>2</a:t>
            </a:r>
            <a:endParaRPr baseline="-23148" sz="900">
              <a:latin typeface="Verdana Pro Cond"/>
              <a:cs typeface="Verdana Pro Cond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744459" y="4141798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744475" y="4086190"/>
            <a:ext cx="1701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85">
                <a:latin typeface="Verdana"/>
                <a:cs typeface="Verdana"/>
              </a:rPr>
              <a:t>s</a:t>
            </a:r>
            <a:r>
              <a:rPr dirty="0" sz="550" spc="245">
                <a:latin typeface="Verdana"/>
                <a:cs typeface="Verdana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719059" y="2925309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20202" sz="825" spc="-270">
                <a:latin typeface="Verdana"/>
                <a:cs typeface="Verdana"/>
              </a:rPr>
              <a:t>o</a:t>
            </a:r>
            <a:r>
              <a:rPr dirty="0" sz="550" spc="-180">
                <a:latin typeface="Verdana"/>
                <a:cs typeface="Verdana"/>
              </a:rPr>
              <a:t>t</a:t>
            </a:r>
            <a:r>
              <a:rPr dirty="0" sz="550" spc="105">
                <a:latin typeface="Verdana"/>
                <a:cs typeface="Verdana"/>
              </a:rPr>
              <a:t> </a:t>
            </a:r>
            <a:r>
              <a:rPr dirty="0" baseline="4629" sz="900" spc="-37">
                <a:latin typeface="Verdana Pro Cond"/>
                <a:cs typeface="Verdana Pro Cond"/>
              </a:rPr>
              <a:t>20</a:t>
            </a:r>
            <a:endParaRPr baseline="4629" sz="900">
              <a:latin typeface="Verdana Pro Cond"/>
              <a:cs typeface="Verdana Pro Cond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719075" y="2525856"/>
            <a:ext cx="221615" cy="38290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425"/>
              </a:spcBef>
            </a:pPr>
            <a:r>
              <a:rPr dirty="0" sz="600" spc="-25">
                <a:latin typeface="Verdana Pro Cond"/>
                <a:cs typeface="Verdana Pro Cond"/>
              </a:rPr>
              <a:t>120</a:t>
            </a:r>
            <a:endParaRPr sz="600">
              <a:latin typeface="Verdana Pro Cond"/>
              <a:cs typeface="Verdana Pro Cond"/>
            </a:endParaRPr>
          </a:p>
          <a:p>
            <a:pPr marL="101600">
              <a:lnSpc>
                <a:spcPts val="720"/>
              </a:lnSpc>
              <a:spcBef>
                <a:spcPts val="330"/>
              </a:spcBef>
            </a:pPr>
            <a:r>
              <a:rPr dirty="0" sz="600" spc="-25">
                <a:latin typeface="Verdana Pro Cond"/>
                <a:cs typeface="Verdana Pro Cond"/>
              </a:rPr>
              <a:t>60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720"/>
              </a:lnSpc>
            </a:pPr>
            <a:r>
              <a:rPr dirty="0" baseline="-45454" sz="825" spc="127">
                <a:latin typeface="Verdana"/>
                <a:cs typeface="Verdana"/>
              </a:rPr>
              <a:t>s</a:t>
            </a:r>
            <a:r>
              <a:rPr dirty="0" baseline="-45454" sz="825" spc="-97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619822" y="3799660"/>
            <a:ext cx="130175" cy="3206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 indent="-635">
              <a:lnSpc>
                <a:spcPts val="64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  <a:p>
            <a:pPr marL="25400" marR="17780">
              <a:lnSpc>
                <a:spcPct val="63000"/>
              </a:lnSpc>
              <a:spcBef>
                <a:spcPts val="220"/>
              </a:spcBef>
            </a:pPr>
            <a:r>
              <a:rPr dirty="0" sz="550" spc="35">
                <a:latin typeface="Verdana"/>
                <a:cs typeface="Verdana"/>
              </a:rPr>
              <a:t>m </a:t>
            </a:r>
            <a:r>
              <a:rPr dirty="0" sz="550" spc="-25">
                <a:latin typeface="Verdana"/>
                <a:cs typeface="Verdana"/>
              </a:rPr>
              <a:t>e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endParaRPr baseline="-15151" sz="825">
              <a:latin typeface="Verdana"/>
              <a:cs typeface="Verdana"/>
            </a:endParaRPr>
          </a:p>
          <a:p>
            <a:pPr marL="26034">
              <a:lnSpc>
                <a:spcPts val="615"/>
              </a:lnSpc>
            </a:pPr>
            <a:r>
              <a:rPr dirty="0" sz="550" spc="114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645222" y="3746867"/>
            <a:ext cx="527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607122" y="2982327"/>
            <a:ext cx="346075" cy="11385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49860">
              <a:lnSpc>
                <a:spcPts val="635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  <a:p>
            <a:pPr marL="149860">
              <a:lnSpc>
                <a:spcPts val="605"/>
              </a:lnSpc>
            </a:pPr>
            <a:r>
              <a:rPr dirty="0" baseline="25252" sz="825" spc="-277">
                <a:latin typeface="Verdana"/>
                <a:cs typeface="Verdana"/>
              </a:rPr>
              <a:t>n</a:t>
            </a:r>
            <a:r>
              <a:rPr dirty="0" baseline="10101" sz="825" spc="-277">
                <a:latin typeface="Verdana"/>
                <a:cs typeface="Verdana"/>
              </a:rPr>
              <a:t>i</a:t>
            </a:r>
            <a:r>
              <a:rPr dirty="0" baseline="10101" sz="825" spc="202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150495">
              <a:lnSpc>
                <a:spcPts val="630"/>
              </a:lnSpc>
            </a:pPr>
            <a:r>
              <a:rPr dirty="0" sz="550" spc="155">
                <a:latin typeface="Verdana"/>
                <a:cs typeface="Verdana"/>
              </a:rPr>
              <a:t>M</a:t>
            </a:r>
            <a:r>
              <a:rPr dirty="0" sz="550" spc="-5">
                <a:latin typeface="Verdana"/>
                <a:cs typeface="Verdana"/>
              </a:rPr>
              <a:t> </a:t>
            </a:r>
            <a:r>
              <a:rPr dirty="0" baseline="-27777" sz="900" spc="-75">
                <a:latin typeface="Verdana Pro Cond"/>
                <a:cs typeface="Verdana Pro Cond"/>
              </a:rPr>
              <a:t>6</a:t>
            </a:r>
            <a:endParaRPr baseline="-27777" sz="900">
              <a:latin typeface="Verdana Pro Cond"/>
              <a:cs typeface="Verdana Pro Cond"/>
            </a:endParaRPr>
          </a:p>
          <a:p>
            <a:pPr marL="253365">
              <a:lnSpc>
                <a:spcPct val="100000"/>
              </a:lnSpc>
              <a:spcBef>
                <a:spcPts val="240"/>
              </a:spcBef>
            </a:pPr>
            <a:r>
              <a:rPr dirty="0" sz="60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  <a:p>
            <a:pPr algn="r" marR="43180">
              <a:lnSpc>
                <a:spcPts val="655"/>
              </a:lnSpc>
              <a:spcBef>
                <a:spcPts val="375"/>
              </a:spcBef>
            </a:pPr>
            <a:r>
              <a:rPr dirty="0" sz="60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530"/>
              </a:lnSpc>
            </a:pPr>
            <a:r>
              <a:rPr dirty="0" sz="550" spc="-25">
                <a:latin typeface="Verdana"/>
                <a:cs typeface="Verdana"/>
              </a:rPr>
              <a:t>s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endParaRPr baseline="-15151" sz="825">
              <a:latin typeface="Verdana"/>
              <a:cs typeface="Verdana"/>
            </a:endParaRPr>
          </a:p>
          <a:p>
            <a:pPr marL="253365" indent="-215265">
              <a:lnSpc>
                <a:spcPts val="610"/>
              </a:lnSpc>
              <a:buSzPct val="91666"/>
              <a:buFont typeface="Verdana"/>
              <a:buAutoNum type="alphaLcPeriod" startAt="4"/>
              <a:tabLst>
                <a:tab pos="253365" algn="l"/>
                <a:tab pos="254000" algn="l"/>
              </a:tabLst>
            </a:pPr>
            <a:r>
              <a:rPr dirty="0" baseline="4629" sz="900">
                <a:latin typeface="Verdana Pro Cond"/>
                <a:cs typeface="Verdana Pro Cond"/>
              </a:rPr>
              <a:t>1</a:t>
            </a:r>
            <a:endParaRPr baseline="4629" sz="900">
              <a:latin typeface="Verdana Pro Cond"/>
              <a:cs typeface="Verdana Pro Cond"/>
            </a:endParaRPr>
          </a:p>
          <a:p>
            <a:pPr algn="r" marL="175260" marR="43180" indent="-175895">
              <a:lnSpc>
                <a:spcPts val="540"/>
              </a:lnSpc>
              <a:buSzPct val="91666"/>
              <a:buFont typeface="Verdana"/>
              <a:buAutoNum type="alphaLcPeriod" startAt="4"/>
              <a:tabLst>
                <a:tab pos="175895" algn="l"/>
              </a:tabLst>
            </a:pP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  <a:p>
            <a:pPr marL="38735">
              <a:lnSpc>
                <a:spcPts val="509"/>
              </a:lnSpc>
            </a:pPr>
            <a:r>
              <a:rPr dirty="0" sz="550" spc="7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  <a:p>
            <a:pPr marL="213360">
              <a:lnSpc>
                <a:spcPts val="705"/>
              </a:lnSpc>
            </a:pP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  <a:p>
            <a:pPr marL="213360">
              <a:lnSpc>
                <a:spcPct val="100000"/>
              </a:lnSpc>
              <a:spcBef>
                <a:spcPts val="395"/>
              </a:spcBef>
            </a:pP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253365">
              <a:lnSpc>
                <a:spcPct val="100000"/>
              </a:lnSpc>
              <a:spcBef>
                <a:spcPts val="160"/>
              </a:spcBef>
            </a:pPr>
            <a:r>
              <a:rPr dirty="0" sz="600">
                <a:latin typeface="Verdana Pro Cond"/>
                <a:cs typeface="Verdana Pro Cond"/>
              </a:rPr>
              <a:t>6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632522" y="3417403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607116" y="3311802"/>
            <a:ext cx="128905" cy="16446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38100" marR="30480">
              <a:lnSpc>
                <a:spcPct val="63000"/>
              </a:lnSpc>
              <a:spcBef>
                <a:spcPts val="359"/>
              </a:spcBef>
            </a:pP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baseline="25252" sz="825" spc="-225">
                <a:latin typeface="Verdana"/>
                <a:cs typeface="Verdana"/>
              </a:rPr>
              <a:t>o</a:t>
            </a: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sz="550" spc="30">
                <a:latin typeface="Verdana"/>
                <a:cs typeface="Verdana"/>
              </a:rPr>
              <a:t> 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894801" y="5513530"/>
            <a:ext cx="1026160" cy="2444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700">
                <a:latin typeface="Kartika"/>
                <a:cs typeface="Kartika"/>
              </a:rPr>
              <a:t>Múltiplo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la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intensidad </a:t>
            </a:r>
            <a:r>
              <a:rPr dirty="0" sz="700">
                <a:latin typeface="Kartika"/>
                <a:cs typeface="Kartika"/>
              </a:rPr>
              <a:t>asignada</a:t>
            </a:r>
            <a:r>
              <a:rPr dirty="0" sz="700" spc="-32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15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corriente</a:t>
            </a:r>
            <a:endParaRPr sz="700">
              <a:latin typeface="Kartika"/>
              <a:cs typeface="Kartik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342884" y="5853560"/>
            <a:ext cx="2164715" cy="4451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760"/>
              </a:lnSpc>
              <a:spcBef>
                <a:spcPts val="130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3.3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–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curva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b</a:t>
            </a:r>
            <a:endParaRPr sz="650">
              <a:latin typeface="Arial"/>
              <a:cs typeface="Arial"/>
            </a:endParaRPr>
          </a:p>
          <a:p>
            <a:pPr marL="12700" marR="5080">
              <a:lnSpc>
                <a:spcPts val="810"/>
              </a:lnSpc>
              <a:spcBef>
                <a:spcPts val="80"/>
              </a:spcBef>
            </a:pPr>
            <a:r>
              <a:rPr dirty="0" sz="750" spc="-120">
                <a:latin typeface="Arial"/>
                <a:cs typeface="Arial"/>
              </a:rPr>
              <a:t>P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65">
                <a:latin typeface="Arial"/>
                <a:cs typeface="Arial"/>
              </a:rPr>
              <a:t>o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-55">
                <a:latin typeface="Arial"/>
                <a:cs typeface="Arial"/>
              </a:rPr>
              <a:t>e</a:t>
            </a:r>
            <a:r>
              <a:rPr dirty="0" sz="750" spc="30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c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65">
                <a:latin typeface="Arial"/>
                <a:cs typeface="Arial"/>
              </a:rPr>
              <a:t>ó</a:t>
            </a:r>
            <a:r>
              <a:rPr dirty="0" sz="750" spc="65">
                <a:latin typeface="Arial"/>
                <a:cs typeface="Arial"/>
              </a:rPr>
              <a:t>n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gran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80">
                <a:latin typeface="Arial"/>
                <a:cs typeface="Arial"/>
              </a:rPr>
              <a:t>longitud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pero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que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no </a:t>
            </a:r>
            <a:r>
              <a:rPr dirty="0" sz="750">
                <a:latin typeface="Arial"/>
                <a:cs typeface="Arial"/>
              </a:rPr>
              <a:t>permite </a:t>
            </a:r>
            <a:r>
              <a:rPr dirty="0" sz="750" spc="85">
                <a:latin typeface="Arial"/>
                <a:cs typeface="Arial"/>
              </a:rPr>
              <a:t>la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inserción</a:t>
            </a:r>
            <a:r>
              <a:rPr dirty="0" sz="750">
                <a:latin typeface="Arial"/>
                <a:cs typeface="Arial"/>
              </a:rPr>
              <a:t> de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corrientes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10">
                <a:latin typeface="Arial"/>
                <a:cs typeface="Arial"/>
              </a:rPr>
              <a:t>v</a:t>
            </a:r>
            <a:r>
              <a:rPr dirty="0" sz="750">
                <a:latin typeface="Arial"/>
                <a:cs typeface="Arial"/>
              </a:rPr>
              <a:t>a</a:t>
            </a:r>
            <a:r>
              <a:rPr dirty="0" sz="750" spc="40">
                <a:latin typeface="Arial"/>
                <a:cs typeface="Arial"/>
              </a:rPr>
              <a:t>d</a:t>
            </a:r>
            <a:r>
              <a:rPr dirty="0" sz="750">
                <a:latin typeface="Arial"/>
                <a:cs typeface="Arial"/>
              </a:rPr>
              <a:t>a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 spc="65">
                <a:latin typeface="Arial"/>
                <a:cs typeface="Arial"/>
              </a:rPr>
              <a:t> corta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duración.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118433" y="1956964"/>
            <a:ext cx="200723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Curva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118601" y="2132254"/>
            <a:ext cx="60960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15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154590" y="2239978"/>
            <a:ext cx="6794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25">
                <a:latin typeface="Arial"/>
                <a:cs typeface="Arial"/>
              </a:rPr>
              <a:t>4</a:t>
            </a:r>
            <a:endParaRPr sz="5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738596" y="2579303"/>
            <a:ext cx="34988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10">
                <a:latin typeface="Kartika"/>
                <a:cs typeface="Kartika"/>
              </a:rPr>
              <a:t>I2_06353d</a:t>
            </a:r>
            <a:endParaRPr sz="500">
              <a:latin typeface="Kartika"/>
              <a:cs typeface="Kartik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604441" y="3862747"/>
            <a:ext cx="106680" cy="2451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50165">
              <a:lnSpc>
                <a:spcPct val="100000"/>
              </a:lnSpc>
              <a:spcBef>
                <a:spcPts val="145"/>
              </a:spcBef>
            </a:pPr>
            <a:r>
              <a:rPr dirty="0" sz="600">
                <a:latin typeface="Verdana Pro Cond"/>
                <a:cs typeface="Verdana Pro Cond"/>
              </a:rPr>
              <a:t>6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328676" y="2132254"/>
            <a:ext cx="952500" cy="398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994"/>
              </a:lnSpc>
              <a:spcBef>
                <a:spcPts val="95"/>
              </a:spcBef>
              <a:tabLst>
                <a:tab pos="381000" algn="l"/>
                <a:tab pos="588645" algn="l"/>
              </a:tabLst>
            </a:pPr>
            <a:r>
              <a:rPr dirty="0" sz="950">
                <a:latin typeface="Arial"/>
                <a:cs typeface="Arial"/>
              </a:rPr>
              <a:t>5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 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10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  <a:p>
            <a:pPr marL="248285">
              <a:lnSpc>
                <a:spcPts val="515"/>
              </a:lnSpc>
              <a:tabLst>
                <a:tab pos="896619" algn="l"/>
              </a:tabLst>
            </a:pPr>
            <a:r>
              <a:rPr dirty="0" sz="550">
                <a:latin typeface="Arial"/>
                <a:cs typeface="Arial"/>
              </a:rPr>
              <a:t>n</a:t>
            </a:r>
            <a:r>
              <a:rPr dirty="0" sz="550" spc="345">
                <a:latin typeface="Arial"/>
                <a:cs typeface="Arial"/>
              </a:rPr>
              <a:t>  </a:t>
            </a:r>
            <a:r>
              <a:rPr dirty="0" sz="550" spc="-50">
                <a:latin typeface="Arial"/>
                <a:cs typeface="Arial"/>
              </a:rPr>
              <a:t>5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00">
              <a:latin typeface="Arial"/>
              <a:cs typeface="Arial"/>
            </a:endParaRPr>
          </a:p>
          <a:p>
            <a:pPr marL="292100">
              <a:lnSpc>
                <a:spcPct val="100000"/>
              </a:lnSpc>
              <a:spcBef>
                <a:spcPts val="5"/>
              </a:spcBef>
            </a:pPr>
            <a:r>
              <a:rPr dirty="0" sz="600">
                <a:latin typeface="Verdana Pro Cond"/>
                <a:cs typeface="Verdana Pro Cond"/>
              </a:rPr>
              <a:t>1,13</a:t>
            </a:r>
            <a:r>
              <a:rPr dirty="0" sz="600" spc="175">
                <a:latin typeface="Verdana Pro Cond"/>
                <a:cs typeface="Verdana Pro Cond"/>
              </a:rPr>
              <a:t> </a:t>
            </a:r>
            <a:r>
              <a:rPr dirty="0" sz="600" spc="-20">
                <a:latin typeface="Verdana Pro Cond"/>
                <a:cs typeface="Verdana Pro Cond"/>
              </a:rPr>
              <a:t>1,45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489237" y="4384686"/>
            <a:ext cx="1705610" cy="110236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50800" marR="1487170" indent="635">
              <a:lnSpc>
                <a:spcPts val="630"/>
              </a:lnSpc>
              <a:spcBef>
                <a:spcPts val="160"/>
              </a:spcBef>
            </a:pPr>
            <a:r>
              <a:rPr dirty="0" sz="550" spc="25">
                <a:latin typeface="Verdana"/>
                <a:cs typeface="Verdana"/>
              </a:rPr>
              <a:t>e </a:t>
            </a:r>
            <a:r>
              <a:rPr dirty="0" baseline="15151" sz="825" spc="-30">
                <a:latin typeface="Verdana"/>
                <a:cs typeface="Verdana"/>
              </a:rPr>
              <a:t>S</a:t>
            </a:r>
            <a:r>
              <a:rPr dirty="0" sz="600" spc="-20">
                <a:latin typeface="Verdana Pro Cond"/>
                <a:cs typeface="Verdana Pro Cond"/>
              </a:rPr>
              <a:t>0,6</a:t>
            </a:r>
            <a:endParaRPr sz="600">
              <a:latin typeface="Verdana Pro Cond"/>
              <a:cs typeface="Verdana Pro Cond"/>
            </a:endParaRPr>
          </a:p>
          <a:p>
            <a:pPr marL="108585">
              <a:lnSpc>
                <a:spcPts val="640"/>
              </a:lnSpc>
            </a:pPr>
            <a:r>
              <a:rPr dirty="0" sz="600" spc="-25">
                <a:latin typeface="Verdana Pro Cond"/>
                <a:cs typeface="Verdana Pro Cond"/>
              </a:rPr>
              <a:t>0,4</a:t>
            </a:r>
            <a:endParaRPr sz="600">
              <a:latin typeface="Verdana Pro Cond"/>
              <a:cs typeface="Verdana Pro Cond"/>
            </a:endParaRPr>
          </a:p>
          <a:p>
            <a:pPr marL="108585">
              <a:lnSpc>
                <a:spcPct val="100000"/>
              </a:lnSpc>
              <a:spcBef>
                <a:spcPts val="380"/>
              </a:spcBef>
            </a:pPr>
            <a:r>
              <a:rPr dirty="0" sz="600" spc="-25">
                <a:latin typeface="Verdana Pro Cond"/>
                <a:cs typeface="Verdana Pro Cond"/>
              </a:rPr>
              <a:t>0,2</a:t>
            </a:r>
            <a:endParaRPr sz="600">
              <a:latin typeface="Verdana Pro Cond"/>
              <a:cs typeface="Verdana Pro Cond"/>
            </a:endParaRPr>
          </a:p>
          <a:p>
            <a:pPr marL="108585">
              <a:lnSpc>
                <a:spcPct val="100000"/>
              </a:lnSpc>
              <a:spcBef>
                <a:spcPts val="409"/>
              </a:spcBef>
            </a:pPr>
            <a:r>
              <a:rPr dirty="0" sz="600" spc="-25">
                <a:latin typeface="Verdana Pro Cond"/>
                <a:cs typeface="Verdana Pro Cond"/>
              </a:rPr>
              <a:t>0,1</a:t>
            </a:r>
            <a:endParaRPr sz="600">
              <a:latin typeface="Verdana Pro Cond"/>
              <a:cs typeface="Verdana Pro Cond"/>
            </a:endParaRPr>
          </a:p>
          <a:p>
            <a:pPr marL="68580">
              <a:lnSpc>
                <a:spcPts val="685"/>
              </a:lnSpc>
              <a:spcBef>
                <a:spcPts val="125"/>
              </a:spcBef>
            </a:pPr>
            <a:r>
              <a:rPr dirty="0" sz="600" spc="-20">
                <a:latin typeface="Verdana Pro Cond"/>
                <a:cs typeface="Verdana Pro Cond"/>
              </a:rPr>
              <a:t>0,06</a:t>
            </a:r>
            <a:endParaRPr sz="600">
              <a:latin typeface="Verdana Pro Cond"/>
              <a:cs typeface="Verdana Pro Cond"/>
            </a:endParaRPr>
          </a:p>
          <a:p>
            <a:pPr marL="68580">
              <a:lnSpc>
                <a:spcPts val="685"/>
              </a:lnSpc>
            </a:pPr>
            <a:r>
              <a:rPr dirty="0" sz="600" spc="-20">
                <a:latin typeface="Verdana Pro Cond"/>
                <a:cs typeface="Verdana Pro Cond"/>
              </a:rPr>
              <a:t>0,04</a:t>
            </a:r>
            <a:endParaRPr sz="600">
              <a:latin typeface="Verdana Pro Cond"/>
              <a:cs typeface="Verdana Pro Cond"/>
            </a:endParaRPr>
          </a:p>
          <a:p>
            <a:pPr marL="68580">
              <a:lnSpc>
                <a:spcPct val="100000"/>
              </a:lnSpc>
              <a:spcBef>
                <a:spcPts val="430"/>
              </a:spcBef>
            </a:pPr>
            <a:r>
              <a:rPr dirty="0" sz="600" spc="-20">
                <a:latin typeface="Verdana Pro Cond"/>
                <a:cs typeface="Verdana Pro Cond"/>
              </a:rPr>
              <a:t>0,02</a:t>
            </a:r>
            <a:endParaRPr sz="600">
              <a:latin typeface="Verdana Pro Cond"/>
              <a:cs typeface="Verdana Pro Cond"/>
            </a:endParaRPr>
          </a:p>
          <a:p>
            <a:pPr marL="68580">
              <a:lnSpc>
                <a:spcPts val="660"/>
              </a:lnSpc>
              <a:spcBef>
                <a:spcPts val="325"/>
              </a:spcBef>
            </a:pPr>
            <a:r>
              <a:rPr dirty="0" sz="600" spc="-20">
                <a:latin typeface="Verdana Pro Cond"/>
                <a:cs typeface="Verdana Pro Cond"/>
              </a:rPr>
              <a:t>0,01</a:t>
            </a:r>
            <a:endParaRPr sz="600">
              <a:latin typeface="Verdana Pro Cond"/>
              <a:cs typeface="Verdana Pro Cond"/>
            </a:endParaRPr>
          </a:p>
          <a:p>
            <a:pPr marL="205740">
              <a:lnSpc>
                <a:spcPts val="660"/>
              </a:lnSpc>
              <a:tabLst>
                <a:tab pos="661035" algn="l"/>
              </a:tabLst>
            </a:pPr>
            <a:r>
              <a:rPr dirty="0" sz="600">
                <a:latin typeface="Verdana Pro Cond"/>
                <a:cs typeface="Verdana Pro Cond"/>
              </a:rPr>
              <a:t>1</a:t>
            </a:r>
            <a:r>
              <a:rPr dirty="0" sz="600" spc="47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1,5</a:t>
            </a:r>
            <a:r>
              <a:rPr dirty="0" sz="600" spc="229">
                <a:latin typeface="Verdana Pro Cond"/>
                <a:cs typeface="Verdana Pro Cond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2</a:t>
            </a:r>
            <a:r>
              <a:rPr dirty="0" sz="600">
                <a:latin typeface="Verdana Pro Cond"/>
                <a:cs typeface="Verdana Pro Cond"/>
              </a:rPr>
              <a:t>	3</a:t>
            </a:r>
            <a:r>
              <a:rPr dirty="0" sz="600" spc="43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4</a:t>
            </a:r>
            <a:r>
              <a:rPr dirty="0" sz="600" spc="26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5</a:t>
            </a:r>
            <a:r>
              <a:rPr dirty="0" sz="600" spc="12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6</a:t>
            </a:r>
            <a:r>
              <a:rPr dirty="0" sz="600" spc="30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8</a:t>
            </a:r>
            <a:r>
              <a:rPr dirty="0" sz="600" spc="15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10</a:t>
            </a:r>
            <a:r>
              <a:rPr dirty="0" sz="600" spc="45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15</a:t>
            </a:r>
            <a:r>
              <a:rPr dirty="0" sz="600" spc="114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20</a:t>
            </a:r>
            <a:r>
              <a:rPr dirty="0" sz="600" spc="165">
                <a:latin typeface="Verdana Pro Cond"/>
                <a:cs typeface="Verdana Pro Cond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30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502952" y="4327655"/>
            <a:ext cx="23114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550" spc="70">
                <a:latin typeface="Verdana"/>
                <a:cs typeface="Verdana"/>
              </a:rPr>
              <a:t>g</a:t>
            </a:r>
            <a:r>
              <a:rPr dirty="0" sz="550" spc="285">
                <a:latin typeface="Verdana"/>
                <a:cs typeface="Verdana"/>
              </a:rPr>
              <a:t> </a:t>
            </a:r>
            <a:r>
              <a:rPr dirty="0" baseline="-13888" sz="900" spc="-75">
                <a:latin typeface="Verdana Pro Cond"/>
                <a:cs typeface="Verdana Pro Cond"/>
              </a:rPr>
              <a:t>1</a:t>
            </a:r>
            <a:endParaRPr baseline="-13888" sz="900">
              <a:latin typeface="Verdana Pro Cond"/>
              <a:cs typeface="Verdana Pro Cond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528352" y="4279085"/>
            <a:ext cx="78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528352" y="4228400"/>
            <a:ext cx="78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n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527300" y="4175593"/>
            <a:ext cx="181610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45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  <a:p>
            <a:pPr algn="r" marR="5080">
              <a:lnSpc>
                <a:spcPts val="509"/>
              </a:lnSpc>
            </a:pPr>
            <a:r>
              <a:rPr dirty="0" sz="60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528352" y="4122799"/>
            <a:ext cx="78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503048" y="4073516"/>
            <a:ext cx="23114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5050" sz="825" spc="127">
                <a:latin typeface="Verdana"/>
                <a:cs typeface="Verdana"/>
              </a:rPr>
              <a:t>s</a:t>
            </a:r>
            <a:r>
              <a:rPr dirty="0" baseline="5050" sz="825" spc="487">
                <a:latin typeface="Verdana"/>
                <a:cs typeface="Verdana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503961" y="2980218"/>
            <a:ext cx="232410" cy="87439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735">
              <a:lnSpc>
                <a:spcPts val="595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  <a:p>
            <a:pPr marL="38100">
              <a:lnSpc>
                <a:spcPts val="605"/>
              </a:lnSpc>
            </a:pPr>
            <a:r>
              <a:rPr dirty="0" sz="550" spc="-40">
                <a:latin typeface="Verdana"/>
                <a:cs typeface="Verdana"/>
              </a:rPr>
              <a:t>i</a:t>
            </a:r>
            <a:r>
              <a:rPr dirty="0" baseline="15151" sz="825" spc="-60">
                <a:latin typeface="Verdana"/>
                <a:cs typeface="Verdana"/>
              </a:rPr>
              <a:t>n</a:t>
            </a:r>
            <a:r>
              <a:rPr dirty="0" baseline="15151" sz="825" spc="-44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670"/>
              </a:lnSpc>
            </a:pPr>
            <a:r>
              <a:rPr dirty="0" sz="550" spc="155">
                <a:latin typeface="Verdana"/>
                <a:cs typeface="Verdana"/>
              </a:rPr>
              <a:t>M</a:t>
            </a:r>
            <a:r>
              <a:rPr dirty="0" sz="550" spc="70">
                <a:latin typeface="Verdana"/>
                <a:cs typeface="Verdana"/>
              </a:rPr>
              <a:t> </a:t>
            </a:r>
            <a:r>
              <a:rPr dirty="0" baseline="-18518" sz="900" spc="-75">
                <a:latin typeface="Verdana Pro Cond"/>
                <a:cs typeface="Verdana Pro Cond"/>
              </a:rPr>
              <a:t>6</a:t>
            </a:r>
            <a:endParaRPr baseline="-18518" sz="900">
              <a:latin typeface="Verdana Pro Cond"/>
              <a:cs typeface="Verdana Pro Cond"/>
            </a:endParaRPr>
          </a:p>
          <a:p>
            <a:pPr marL="151130">
              <a:lnSpc>
                <a:spcPct val="100000"/>
              </a:lnSpc>
              <a:spcBef>
                <a:spcPts val="155"/>
              </a:spcBef>
            </a:pPr>
            <a:r>
              <a:rPr dirty="0" sz="60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  <a:p>
            <a:pPr marL="151130">
              <a:lnSpc>
                <a:spcPct val="100000"/>
              </a:lnSpc>
              <a:spcBef>
                <a:spcPts val="375"/>
              </a:spcBef>
            </a:pPr>
            <a:r>
              <a:rPr dirty="0" sz="60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  <a:p>
            <a:pPr marL="151130">
              <a:lnSpc>
                <a:spcPts val="700"/>
              </a:lnSpc>
              <a:spcBef>
                <a:spcPts val="345"/>
              </a:spcBef>
            </a:pPr>
            <a:r>
              <a:rPr dirty="0" sz="600">
                <a:latin typeface="Verdana Pro Cond"/>
                <a:cs typeface="Verdana Pro Cond"/>
              </a:rPr>
              <a:t>1</a:t>
            </a:r>
            <a:endParaRPr sz="600">
              <a:latin typeface="Verdana Pro Cond"/>
              <a:cs typeface="Verdana Pro Cond"/>
            </a:endParaRPr>
          </a:p>
          <a:p>
            <a:pPr marL="113030">
              <a:lnSpc>
                <a:spcPts val="700"/>
              </a:lnSpc>
            </a:pP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  <a:p>
            <a:pPr marL="113030">
              <a:lnSpc>
                <a:spcPct val="100000"/>
              </a:lnSpc>
              <a:spcBef>
                <a:spcPts val="365"/>
              </a:spcBef>
            </a:pP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529408" y="2929533"/>
            <a:ext cx="78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505060" y="2907707"/>
            <a:ext cx="23177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0303" sz="825" spc="120">
                <a:latin typeface="Verdana"/>
                <a:cs typeface="Verdana"/>
              </a:rPr>
              <a:t>o</a:t>
            </a:r>
            <a:r>
              <a:rPr dirty="0" baseline="30303" sz="825" spc="-44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505156" y="2517423"/>
            <a:ext cx="231775" cy="37846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71755">
              <a:lnSpc>
                <a:spcPct val="100000"/>
              </a:lnSpc>
              <a:spcBef>
                <a:spcPts val="409"/>
              </a:spcBef>
            </a:pPr>
            <a:r>
              <a:rPr dirty="0" sz="600" spc="-25">
                <a:latin typeface="Verdana Pro Cond"/>
                <a:cs typeface="Verdana Pro Cond"/>
              </a:rPr>
              <a:t>120</a:t>
            </a:r>
            <a:endParaRPr sz="600">
              <a:latin typeface="Verdana Pro Cond"/>
              <a:cs typeface="Verdana Pro Cond"/>
            </a:endParaRPr>
          </a:p>
          <a:p>
            <a:pPr marL="111760">
              <a:lnSpc>
                <a:spcPts val="720"/>
              </a:lnSpc>
              <a:spcBef>
                <a:spcPts val="310"/>
              </a:spcBef>
            </a:pPr>
            <a:r>
              <a:rPr dirty="0" sz="600" spc="-25">
                <a:latin typeface="Verdana Pro Cond"/>
                <a:cs typeface="Verdana Pro Cond"/>
              </a:rPr>
              <a:t>60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720"/>
              </a:lnSpc>
            </a:pPr>
            <a:r>
              <a:rPr dirty="0" baseline="-30303" sz="825" spc="127">
                <a:latin typeface="Verdana"/>
                <a:cs typeface="Verdana"/>
              </a:rPr>
              <a:t>s</a:t>
            </a:r>
            <a:r>
              <a:rPr dirty="0" baseline="-30303" sz="825" spc="15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411060" y="3780661"/>
            <a:ext cx="131445" cy="3206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6034">
              <a:lnSpc>
                <a:spcPts val="64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  <a:p>
            <a:pPr marL="25400" marR="17780" indent="635">
              <a:lnSpc>
                <a:spcPct val="63000"/>
              </a:lnSpc>
              <a:spcBef>
                <a:spcPts val="220"/>
              </a:spcBef>
            </a:pPr>
            <a:r>
              <a:rPr dirty="0" sz="550" spc="35">
                <a:latin typeface="Verdana"/>
                <a:cs typeface="Verdana"/>
              </a:rPr>
              <a:t>m 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r>
              <a:rPr dirty="0" sz="550" spc="-25">
                <a:latin typeface="Verdana"/>
                <a:cs typeface="Verdana"/>
              </a:rPr>
              <a:t>e</a:t>
            </a:r>
            <a:endParaRPr sz="550">
              <a:latin typeface="Verdana"/>
              <a:cs typeface="Verdana"/>
            </a:endParaRPr>
          </a:p>
          <a:p>
            <a:pPr marL="25400">
              <a:lnSpc>
                <a:spcPts val="615"/>
              </a:lnSpc>
            </a:pPr>
            <a:r>
              <a:rPr dirty="0" sz="550" spc="114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437560" y="3727855"/>
            <a:ext cx="533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411060" y="3444848"/>
            <a:ext cx="105410" cy="31686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25400" marR="18415" indent="-635">
              <a:lnSpc>
                <a:spcPts val="580"/>
              </a:lnSpc>
              <a:spcBef>
                <a:spcPts val="200"/>
              </a:spcBef>
            </a:pPr>
            <a:r>
              <a:rPr dirty="0" baseline="-15151" sz="825" spc="-37">
                <a:latin typeface="Verdana"/>
                <a:cs typeface="Verdana"/>
              </a:rPr>
              <a:t>i</a:t>
            </a:r>
            <a:r>
              <a:rPr dirty="0" sz="550" spc="-25">
                <a:latin typeface="Verdana"/>
                <a:cs typeface="Verdana"/>
              </a:rPr>
              <a:t>s</a:t>
            </a:r>
            <a:r>
              <a:rPr dirty="0" sz="550" spc="20">
                <a:latin typeface="Verdana"/>
                <a:cs typeface="Verdana"/>
              </a:rPr>
              <a:t> d</a:t>
            </a:r>
            <a:endParaRPr sz="550">
              <a:latin typeface="Verdana"/>
              <a:cs typeface="Verdana"/>
            </a:endParaRPr>
          </a:p>
          <a:p>
            <a:pPr marL="25400" marR="17780" indent="635">
              <a:lnSpc>
                <a:spcPct val="63000"/>
              </a:lnSpc>
              <a:spcBef>
                <a:spcPts val="195"/>
              </a:spcBef>
            </a:pPr>
            <a:r>
              <a:rPr dirty="0" sz="550" spc="25">
                <a:latin typeface="Verdana"/>
                <a:cs typeface="Verdana"/>
              </a:rPr>
              <a:t>e </a:t>
            </a:r>
            <a:r>
              <a:rPr dirty="0" sz="550" spc="2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424860" y="3398391"/>
            <a:ext cx="78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399453" y="3292790"/>
            <a:ext cx="129539" cy="16446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38100" marR="30480" indent="-635">
              <a:lnSpc>
                <a:spcPct val="63000"/>
              </a:lnSpc>
              <a:spcBef>
                <a:spcPts val="359"/>
              </a:spcBef>
            </a:pPr>
            <a:r>
              <a:rPr dirty="0" sz="550" spc="-145">
                <a:latin typeface="Verdana"/>
                <a:cs typeface="Verdana"/>
              </a:rPr>
              <a:t>r</a:t>
            </a:r>
            <a:r>
              <a:rPr dirty="0" baseline="25252" sz="825" spc="-217">
                <a:latin typeface="Verdana"/>
                <a:cs typeface="Verdana"/>
              </a:rPr>
              <a:t>o</a:t>
            </a:r>
            <a:r>
              <a:rPr dirty="0" sz="550" spc="-145">
                <a:latin typeface="Verdana"/>
                <a:cs typeface="Verdana"/>
              </a:rPr>
              <a:t>r</a:t>
            </a:r>
            <a:r>
              <a:rPr dirty="0" sz="550" spc="25">
                <a:latin typeface="Verdana"/>
                <a:cs typeface="Verdana"/>
              </a:rPr>
              <a:t> 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699508" y="5500855"/>
            <a:ext cx="1026160" cy="2444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700">
                <a:latin typeface="Kartika"/>
                <a:cs typeface="Kartika"/>
              </a:rPr>
              <a:t>Múltiplo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la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intensidad </a:t>
            </a:r>
            <a:r>
              <a:rPr dirty="0" sz="700">
                <a:latin typeface="Kartika"/>
                <a:cs typeface="Kartika"/>
              </a:rPr>
              <a:t>asignada</a:t>
            </a:r>
            <a:r>
              <a:rPr dirty="0" sz="700" spc="-32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15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corriente</a:t>
            </a:r>
            <a:endParaRPr sz="700">
              <a:latin typeface="Kartika"/>
              <a:cs typeface="Kartika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103229" y="5853560"/>
            <a:ext cx="2184400" cy="4476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760"/>
              </a:lnSpc>
              <a:spcBef>
                <a:spcPts val="130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3.4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–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curva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45">
                <a:latin typeface="Arial"/>
                <a:cs typeface="Arial"/>
              </a:rPr>
              <a:t>c</a:t>
            </a:r>
            <a:endParaRPr sz="650">
              <a:latin typeface="Arial"/>
              <a:cs typeface="Arial"/>
            </a:endParaRPr>
          </a:p>
          <a:p>
            <a:pPr marL="13335" marR="5080">
              <a:lnSpc>
                <a:spcPct val="91500"/>
              </a:lnSpc>
              <a:spcBef>
                <a:spcPts val="55"/>
              </a:spcBef>
            </a:pPr>
            <a:r>
              <a:rPr dirty="0" sz="750" spc="-130">
                <a:latin typeface="Arial"/>
                <a:cs typeface="Arial"/>
              </a:rPr>
              <a:t>P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20">
                <a:latin typeface="Arial"/>
                <a:cs typeface="Arial"/>
              </a:rPr>
              <a:t>c</a:t>
            </a:r>
            <a:r>
              <a:rPr dirty="0" sz="750" spc="3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55">
                <a:latin typeface="Arial"/>
                <a:cs typeface="Arial"/>
              </a:rPr>
              <a:t>ó</a:t>
            </a:r>
            <a:r>
              <a:rPr dirty="0" sz="750" spc="55">
                <a:latin typeface="Arial"/>
                <a:cs typeface="Arial"/>
              </a:rPr>
              <a:t>n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conductores,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14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30">
                <a:latin typeface="Arial"/>
                <a:cs typeface="Arial"/>
              </a:rPr>
              <a:t>c</a:t>
            </a:r>
            <a:r>
              <a:rPr dirty="0" sz="750" spc="-55">
                <a:latin typeface="Arial"/>
                <a:cs typeface="Arial"/>
              </a:rPr>
              <a:t>i</a:t>
            </a:r>
            <a:r>
              <a:rPr dirty="0" sz="750" spc="45">
                <a:latin typeface="Arial"/>
                <a:cs typeface="Arial"/>
              </a:rPr>
              <a:t>o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donde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se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produzcan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corrientes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9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arranque 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180">
                <a:latin typeface="Arial"/>
                <a:cs typeface="Arial"/>
              </a:rPr>
              <a:t>l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-5">
                <a:latin typeface="Arial"/>
                <a:cs typeface="Arial"/>
              </a:rPr>
              <a:t>v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40">
                <a:latin typeface="Arial"/>
                <a:cs typeface="Arial"/>
              </a:rPr>
              <a:t>,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14">
                <a:latin typeface="Arial"/>
                <a:cs typeface="Arial"/>
              </a:rPr>
              <a:t>j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85">
                <a:latin typeface="Arial"/>
                <a:cs typeface="Arial"/>
              </a:rPr>
              <a:t>m</a:t>
            </a:r>
            <a:r>
              <a:rPr dirty="0" sz="750" spc="-70">
                <a:latin typeface="Arial"/>
                <a:cs typeface="Arial"/>
              </a:rPr>
              <a:t>p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50">
                <a:latin typeface="Arial"/>
                <a:cs typeface="Arial"/>
              </a:rPr>
              <a:t>: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motores,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á</a:t>
            </a:r>
            <a:r>
              <a:rPr dirty="0" sz="750" spc="-80">
                <a:latin typeface="Arial"/>
                <a:cs typeface="Arial"/>
              </a:rPr>
              <a:t>m</a:t>
            </a:r>
            <a:r>
              <a:rPr dirty="0" sz="750" spc="-70">
                <a:latin typeface="Arial"/>
                <a:cs typeface="Arial"/>
              </a:rPr>
              <a:t>p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50">
                <a:latin typeface="Arial"/>
                <a:cs typeface="Arial"/>
              </a:rPr>
              <a:t>,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etc.</a:t>
            </a:r>
            <a:endParaRPr sz="7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011836" y="1956964"/>
            <a:ext cx="2015489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Curva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característica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</a:t>
            </a:r>
            <a:endParaRPr sz="10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7047992" y="2239978"/>
            <a:ext cx="71882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4030" algn="l"/>
              </a:tabLst>
            </a:pPr>
            <a:r>
              <a:rPr dirty="0" sz="550" spc="-50">
                <a:latin typeface="Arial"/>
                <a:cs typeface="Arial"/>
              </a:rPr>
              <a:t>4</a:t>
            </a:r>
            <a:r>
              <a:rPr dirty="0" sz="550">
                <a:latin typeface="Arial"/>
                <a:cs typeface="Arial"/>
              </a:rPr>
              <a:t>	n</a:t>
            </a:r>
            <a:r>
              <a:rPr dirty="0" sz="550" spc="350">
                <a:latin typeface="Arial"/>
                <a:cs typeface="Arial"/>
              </a:rPr>
              <a:t>  </a:t>
            </a:r>
            <a:r>
              <a:rPr dirty="0" sz="550" spc="-50">
                <a:latin typeface="Arial"/>
                <a:cs typeface="Arial"/>
              </a:rPr>
              <a:t>5</a:t>
            </a:r>
            <a:endParaRPr sz="55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7012004" y="2132254"/>
            <a:ext cx="1196340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  <a:tab pos="662940" algn="l"/>
                <a:tab pos="873125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10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20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x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8180031" y="2239978"/>
            <a:ext cx="6858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3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8558085" y="2591965"/>
            <a:ext cx="34988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10">
                <a:latin typeface="Kartika"/>
                <a:cs typeface="Kartika"/>
              </a:rPr>
              <a:t>I2_06354d</a:t>
            </a:r>
            <a:endParaRPr sz="500">
              <a:latin typeface="Kartika"/>
              <a:cs typeface="Kartika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7959793" y="5382936"/>
            <a:ext cx="103124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>
                <a:latin typeface="Verdana Pro Cond"/>
                <a:cs typeface="Verdana Pro Cond"/>
              </a:rPr>
              <a:t>3</a:t>
            </a:r>
            <a:r>
              <a:rPr dirty="0" sz="600" spc="4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4</a:t>
            </a:r>
            <a:r>
              <a:rPr dirty="0" sz="600" spc="24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5</a:t>
            </a:r>
            <a:r>
              <a:rPr dirty="0" sz="600" spc="1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6</a:t>
            </a:r>
            <a:r>
              <a:rPr dirty="0" sz="600" spc="30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8</a:t>
            </a:r>
            <a:r>
              <a:rPr dirty="0" sz="600" spc="13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10</a:t>
            </a:r>
            <a:r>
              <a:rPr dirty="0" sz="600" spc="440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15</a:t>
            </a:r>
            <a:r>
              <a:rPr dirty="0" sz="600" spc="114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20</a:t>
            </a:r>
            <a:r>
              <a:rPr dirty="0" sz="600" spc="160">
                <a:latin typeface="Verdana Pro Cond"/>
                <a:cs typeface="Verdana Pro Cond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30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7434293" y="2426173"/>
            <a:ext cx="35623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>
                <a:latin typeface="Verdana Pro Cond"/>
                <a:cs typeface="Verdana Pro Cond"/>
              </a:rPr>
              <a:t>1,13</a:t>
            </a:r>
            <a:r>
              <a:rPr dirty="0" sz="600" spc="125">
                <a:latin typeface="Verdana Pro Cond"/>
                <a:cs typeface="Verdana Pro Cond"/>
              </a:rPr>
              <a:t> </a:t>
            </a:r>
            <a:r>
              <a:rPr dirty="0" sz="600" spc="-20">
                <a:latin typeface="Verdana Pro Cond"/>
                <a:cs typeface="Verdana Pro Cond"/>
              </a:rPr>
              <a:t>1,45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7360194" y="4407914"/>
            <a:ext cx="487680" cy="10922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 marR="320675" indent="-1270">
              <a:lnSpc>
                <a:spcPct val="83300"/>
              </a:lnSpc>
              <a:spcBef>
                <a:spcPts val="225"/>
              </a:spcBef>
            </a:pPr>
            <a:r>
              <a:rPr dirty="0" sz="550" spc="25">
                <a:latin typeface="Verdana"/>
                <a:cs typeface="Verdana"/>
              </a:rPr>
              <a:t>e </a:t>
            </a:r>
            <a:r>
              <a:rPr dirty="0" baseline="5050" sz="825" spc="-37">
                <a:latin typeface="Verdana"/>
                <a:cs typeface="Verdana"/>
              </a:rPr>
              <a:t>S</a:t>
            </a:r>
            <a:r>
              <a:rPr dirty="0" sz="600" spc="-25">
                <a:latin typeface="Verdana Pro Cond"/>
                <a:cs typeface="Verdana Pro Cond"/>
              </a:rPr>
              <a:t>0,6</a:t>
            </a:r>
            <a:r>
              <a:rPr dirty="0" sz="600" spc="200">
                <a:latin typeface="Verdana Pro Cond"/>
                <a:cs typeface="Verdana Pro Cond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0,4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ct val="100000"/>
              </a:lnSpc>
              <a:spcBef>
                <a:spcPts val="375"/>
              </a:spcBef>
            </a:pPr>
            <a:r>
              <a:rPr dirty="0" sz="600" spc="-25">
                <a:latin typeface="Verdana Pro Cond"/>
                <a:cs typeface="Verdana Pro Cond"/>
              </a:rPr>
              <a:t>0,2</a:t>
            </a:r>
            <a:endParaRPr sz="600">
              <a:latin typeface="Verdana Pro Cond"/>
              <a:cs typeface="Verdana Pro Cond"/>
            </a:endParaRPr>
          </a:p>
          <a:p>
            <a:pPr marL="57150">
              <a:lnSpc>
                <a:spcPct val="100000"/>
              </a:lnSpc>
              <a:spcBef>
                <a:spcPts val="414"/>
              </a:spcBef>
            </a:pPr>
            <a:r>
              <a:rPr dirty="0" sz="600" spc="-25">
                <a:latin typeface="Verdana Pro Cond"/>
                <a:cs typeface="Verdana Pro Cond"/>
              </a:rPr>
              <a:t>0,1</a:t>
            </a:r>
            <a:endParaRPr sz="600">
              <a:latin typeface="Verdana Pro Cond"/>
              <a:cs typeface="Verdana Pro Cond"/>
            </a:endParaRPr>
          </a:p>
          <a:p>
            <a:pPr marL="17145">
              <a:lnSpc>
                <a:spcPts val="685"/>
              </a:lnSpc>
              <a:spcBef>
                <a:spcPts val="125"/>
              </a:spcBef>
            </a:pPr>
            <a:r>
              <a:rPr dirty="0" sz="600" spc="-20">
                <a:latin typeface="Verdana Pro Cond"/>
                <a:cs typeface="Verdana Pro Cond"/>
              </a:rPr>
              <a:t>0,06</a:t>
            </a:r>
            <a:endParaRPr sz="600">
              <a:latin typeface="Verdana Pro Cond"/>
              <a:cs typeface="Verdana Pro Cond"/>
            </a:endParaRPr>
          </a:p>
          <a:p>
            <a:pPr marL="17145">
              <a:lnSpc>
                <a:spcPts val="685"/>
              </a:lnSpc>
            </a:pPr>
            <a:r>
              <a:rPr dirty="0" sz="600" spc="-20">
                <a:latin typeface="Verdana Pro Cond"/>
                <a:cs typeface="Verdana Pro Cond"/>
              </a:rPr>
              <a:t>0,04</a:t>
            </a:r>
            <a:endParaRPr sz="600">
              <a:latin typeface="Verdana Pro Cond"/>
              <a:cs typeface="Verdana Pro Cond"/>
            </a:endParaRPr>
          </a:p>
          <a:p>
            <a:pPr marL="17145">
              <a:lnSpc>
                <a:spcPct val="100000"/>
              </a:lnSpc>
              <a:spcBef>
                <a:spcPts val="430"/>
              </a:spcBef>
            </a:pPr>
            <a:r>
              <a:rPr dirty="0" sz="600" spc="-20">
                <a:latin typeface="Verdana Pro Cond"/>
                <a:cs typeface="Verdana Pro Cond"/>
              </a:rPr>
              <a:t>0,02</a:t>
            </a:r>
            <a:endParaRPr sz="600">
              <a:latin typeface="Verdana Pro Cond"/>
              <a:cs typeface="Verdana Pro Cond"/>
            </a:endParaRPr>
          </a:p>
          <a:p>
            <a:pPr marL="17145">
              <a:lnSpc>
                <a:spcPts val="660"/>
              </a:lnSpc>
              <a:spcBef>
                <a:spcPts val="325"/>
              </a:spcBef>
            </a:pPr>
            <a:r>
              <a:rPr dirty="0" sz="600" spc="-20">
                <a:latin typeface="Verdana Pro Cond"/>
                <a:cs typeface="Verdana Pro Cond"/>
              </a:rPr>
              <a:t>0,01</a:t>
            </a:r>
            <a:endParaRPr sz="600">
              <a:latin typeface="Verdana Pro Cond"/>
              <a:cs typeface="Verdana Pro Cond"/>
            </a:endParaRPr>
          </a:p>
          <a:p>
            <a:pPr marL="154305">
              <a:lnSpc>
                <a:spcPts val="660"/>
              </a:lnSpc>
            </a:pPr>
            <a:r>
              <a:rPr dirty="0" sz="600">
                <a:latin typeface="Verdana Pro Cond"/>
                <a:cs typeface="Verdana Pro Cond"/>
              </a:rPr>
              <a:t>1</a:t>
            </a:r>
            <a:r>
              <a:rPr dirty="0" sz="600" spc="475">
                <a:latin typeface="Verdana Pro Cond"/>
                <a:cs typeface="Verdana Pro Cond"/>
              </a:rPr>
              <a:t> </a:t>
            </a:r>
            <a:r>
              <a:rPr dirty="0" sz="600">
                <a:latin typeface="Verdana Pro Cond"/>
                <a:cs typeface="Verdana Pro Cond"/>
              </a:rPr>
              <a:t>1,5</a:t>
            </a:r>
            <a:r>
              <a:rPr dirty="0" sz="600" spc="229">
                <a:latin typeface="Verdana Pro Cond"/>
                <a:cs typeface="Verdana Pro Cond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7360194" y="4358631"/>
            <a:ext cx="1701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5050" sz="825" spc="104">
                <a:latin typeface="Verdana"/>
                <a:cs typeface="Verdana"/>
              </a:rPr>
              <a:t>g</a:t>
            </a:r>
            <a:r>
              <a:rPr dirty="0" baseline="5050" sz="825" spc="307">
                <a:latin typeface="Verdana"/>
                <a:cs typeface="Verdana"/>
              </a:rPr>
              <a:t> </a:t>
            </a:r>
            <a:r>
              <a:rPr dirty="0" sz="600" spc="-50">
                <a:latin typeface="Verdana Pro Cond"/>
                <a:cs typeface="Verdana Pro Cond"/>
              </a:rPr>
              <a:t>1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7360194" y="4304434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360194" y="4251628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n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7335699" y="4194610"/>
            <a:ext cx="21971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550" spc="70">
                <a:latin typeface="Verdana"/>
                <a:cs typeface="Verdana"/>
              </a:rPr>
              <a:t>d</a:t>
            </a:r>
            <a:r>
              <a:rPr dirty="0" sz="550" spc="195">
                <a:latin typeface="Verdana"/>
                <a:cs typeface="Verdana"/>
              </a:rPr>
              <a:t> </a:t>
            </a:r>
            <a:r>
              <a:rPr dirty="0" baseline="-18518" sz="900" spc="-89">
                <a:latin typeface="Verdana Pro Cond"/>
                <a:cs typeface="Verdana Pro Cond"/>
              </a:rPr>
              <a:t>2</a:t>
            </a:r>
            <a:endParaRPr baseline="-18518" sz="900">
              <a:latin typeface="Verdana Pro Cond"/>
              <a:cs typeface="Verdana Pro Cond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7360194" y="4146027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80">
                <a:latin typeface="Verdana"/>
                <a:cs typeface="Verdana"/>
              </a:rPr>
              <a:t>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360211" y="4091118"/>
            <a:ext cx="1701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85">
                <a:latin typeface="Verdana"/>
                <a:cs typeface="Verdana"/>
              </a:rPr>
              <a:t>s</a:t>
            </a:r>
            <a:r>
              <a:rPr dirty="0" sz="550" spc="245">
                <a:latin typeface="Verdana"/>
                <a:cs typeface="Verdana"/>
              </a:rPr>
              <a:t> </a:t>
            </a:r>
            <a:r>
              <a:rPr dirty="0" baseline="4629" sz="900" spc="-75">
                <a:latin typeface="Verdana Pro Cond"/>
                <a:cs typeface="Verdana Pro Cond"/>
              </a:rPr>
              <a:t>4</a:t>
            </a:r>
            <a:endParaRPr baseline="4629" sz="900">
              <a:latin typeface="Verdana Pro Cond"/>
              <a:cs typeface="Verdana Pro Cond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334794" y="2929538"/>
            <a:ext cx="220979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20202" sz="825" spc="-270">
                <a:latin typeface="Verdana"/>
                <a:cs typeface="Verdana"/>
              </a:rPr>
              <a:t>o</a:t>
            </a:r>
            <a:r>
              <a:rPr dirty="0" sz="550" spc="-180">
                <a:latin typeface="Verdana"/>
                <a:cs typeface="Verdana"/>
              </a:rPr>
              <a:t>t</a:t>
            </a:r>
            <a:r>
              <a:rPr dirty="0" sz="550" spc="105">
                <a:latin typeface="Verdana"/>
                <a:cs typeface="Verdana"/>
              </a:rPr>
              <a:t> </a:t>
            </a:r>
            <a:r>
              <a:rPr dirty="0" baseline="4629" sz="900" spc="-37">
                <a:latin typeface="Verdana Pro Cond"/>
                <a:cs typeface="Verdana Pro Cond"/>
              </a:rPr>
              <a:t>20</a:t>
            </a:r>
            <a:endParaRPr baseline="4629" sz="900">
              <a:latin typeface="Verdana Pro Cond"/>
              <a:cs typeface="Verdana Pro Cond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334811" y="2525856"/>
            <a:ext cx="221615" cy="38290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425"/>
              </a:spcBef>
            </a:pPr>
            <a:r>
              <a:rPr dirty="0" sz="600" spc="-25">
                <a:latin typeface="Verdana Pro Cond"/>
                <a:cs typeface="Verdana Pro Cond"/>
              </a:rPr>
              <a:t>120</a:t>
            </a:r>
            <a:endParaRPr sz="600">
              <a:latin typeface="Verdana Pro Cond"/>
              <a:cs typeface="Verdana Pro Cond"/>
            </a:endParaRPr>
          </a:p>
          <a:p>
            <a:pPr marL="101600">
              <a:lnSpc>
                <a:spcPts val="720"/>
              </a:lnSpc>
              <a:spcBef>
                <a:spcPts val="330"/>
              </a:spcBef>
            </a:pPr>
            <a:r>
              <a:rPr dirty="0" sz="600" spc="-25">
                <a:latin typeface="Verdana Pro Cond"/>
                <a:cs typeface="Verdana Pro Cond"/>
              </a:rPr>
              <a:t>60</a:t>
            </a:r>
            <a:endParaRPr sz="600">
              <a:latin typeface="Verdana Pro Cond"/>
              <a:cs typeface="Verdana Pro Cond"/>
            </a:endParaRPr>
          </a:p>
          <a:p>
            <a:pPr marL="38100">
              <a:lnSpc>
                <a:spcPts val="720"/>
              </a:lnSpc>
            </a:pPr>
            <a:r>
              <a:rPr dirty="0" baseline="-45454" sz="825" spc="127">
                <a:latin typeface="Verdana"/>
                <a:cs typeface="Verdana"/>
              </a:rPr>
              <a:t>s</a:t>
            </a:r>
            <a:r>
              <a:rPr dirty="0" baseline="-45454" sz="825" spc="-97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40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235556" y="3805998"/>
            <a:ext cx="130175" cy="3206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400" indent="-635">
              <a:lnSpc>
                <a:spcPts val="64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  <a:p>
            <a:pPr marL="25400" marR="17780">
              <a:lnSpc>
                <a:spcPct val="63000"/>
              </a:lnSpc>
              <a:spcBef>
                <a:spcPts val="220"/>
              </a:spcBef>
            </a:pPr>
            <a:r>
              <a:rPr dirty="0" sz="550" spc="35">
                <a:latin typeface="Verdana"/>
                <a:cs typeface="Verdana"/>
              </a:rPr>
              <a:t>m </a:t>
            </a:r>
            <a:r>
              <a:rPr dirty="0" sz="550" spc="-25">
                <a:latin typeface="Verdana"/>
                <a:cs typeface="Verdana"/>
              </a:rPr>
              <a:t>e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endParaRPr baseline="-15151" sz="825">
              <a:latin typeface="Verdana"/>
              <a:cs typeface="Verdana"/>
            </a:endParaRPr>
          </a:p>
          <a:p>
            <a:pPr marL="26034">
              <a:lnSpc>
                <a:spcPts val="615"/>
              </a:lnSpc>
            </a:pPr>
            <a:r>
              <a:rPr dirty="0" sz="550" spc="114">
                <a:latin typeface="Verdana"/>
                <a:cs typeface="Verdana"/>
              </a:rPr>
              <a:t>T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7210156" y="2986556"/>
            <a:ext cx="371475" cy="113411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L="6985">
              <a:lnSpc>
                <a:spcPts val="620"/>
              </a:lnSpc>
              <a:spcBef>
                <a:spcPts val="114"/>
              </a:spcBef>
            </a:pPr>
            <a:r>
              <a:rPr dirty="0" sz="550" spc="65">
                <a:latin typeface="Verdana"/>
                <a:cs typeface="Verdana"/>
              </a:rPr>
              <a:t>u</a:t>
            </a:r>
            <a:endParaRPr sz="550">
              <a:latin typeface="Verdana"/>
              <a:cs typeface="Verdana"/>
            </a:endParaRPr>
          </a:p>
          <a:p>
            <a:pPr marL="162560">
              <a:lnSpc>
                <a:spcPts val="605"/>
              </a:lnSpc>
            </a:pPr>
            <a:r>
              <a:rPr dirty="0" baseline="20202" sz="825" spc="-277">
                <a:latin typeface="Verdana"/>
                <a:cs typeface="Verdana"/>
              </a:rPr>
              <a:t>n</a:t>
            </a:r>
            <a:r>
              <a:rPr dirty="0" baseline="5050" sz="825" spc="-277">
                <a:latin typeface="Verdana"/>
                <a:cs typeface="Verdana"/>
              </a:rPr>
              <a:t>i</a:t>
            </a:r>
            <a:r>
              <a:rPr dirty="0" baseline="5050" sz="825" spc="202">
                <a:latin typeface="Verdana"/>
                <a:cs typeface="Verdana"/>
              </a:rPr>
              <a:t> </a:t>
            </a: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163195">
              <a:lnSpc>
                <a:spcPts val="645"/>
              </a:lnSpc>
            </a:pPr>
            <a:r>
              <a:rPr dirty="0" sz="550" spc="155">
                <a:latin typeface="Verdana"/>
                <a:cs typeface="Verdana"/>
              </a:rPr>
              <a:t>M</a:t>
            </a:r>
            <a:r>
              <a:rPr dirty="0" sz="550" spc="-5">
                <a:latin typeface="Verdana"/>
                <a:cs typeface="Verdana"/>
              </a:rPr>
              <a:t> </a:t>
            </a:r>
            <a:r>
              <a:rPr dirty="0" baseline="-23148" sz="900" spc="-75">
                <a:latin typeface="Verdana Pro Cond"/>
                <a:cs typeface="Verdana Pro Cond"/>
              </a:rPr>
              <a:t>6</a:t>
            </a:r>
            <a:endParaRPr baseline="-23148" sz="900">
              <a:latin typeface="Verdana Pro Cond"/>
              <a:cs typeface="Verdana Pro Cond"/>
            </a:endParaRPr>
          </a:p>
          <a:p>
            <a:pPr marL="266065">
              <a:lnSpc>
                <a:spcPct val="100000"/>
              </a:lnSpc>
              <a:spcBef>
                <a:spcPts val="204"/>
              </a:spcBef>
            </a:pPr>
            <a:r>
              <a:rPr dirty="0" sz="600">
                <a:latin typeface="Verdana Pro Cond"/>
                <a:cs typeface="Verdana Pro Cond"/>
              </a:rPr>
              <a:t>4</a:t>
            </a:r>
            <a:endParaRPr sz="600">
              <a:latin typeface="Verdana Pro Cond"/>
              <a:cs typeface="Verdana Pro Cond"/>
            </a:endParaRPr>
          </a:p>
          <a:p>
            <a:pPr algn="r" marR="55880">
              <a:lnSpc>
                <a:spcPts val="680"/>
              </a:lnSpc>
              <a:spcBef>
                <a:spcPts val="375"/>
              </a:spcBef>
            </a:pPr>
            <a:r>
              <a:rPr dirty="0" sz="600">
                <a:latin typeface="Verdana Pro Cond"/>
                <a:cs typeface="Verdana Pro Cond"/>
              </a:rPr>
              <a:t>2</a:t>
            </a:r>
            <a:endParaRPr sz="600">
              <a:latin typeface="Verdana Pro Cond"/>
              <a:cs typeface="Verdana Pro Cond"/>
            </a:endParaRPr>
          </a:p>
          <a:p>
            <a:pPr marL="50800">
              <a:lnSpc>
                <a:spcPts val="500"/>
              </a:lnSpc>
            </a:pPr>
            <a:r>
              <a:rPr dirty="0" sz="550" spc="-25">
                <a:latin typeface="Verdana"/>
                <a:cs typeface="Verdana"/>
              </a:rPr>
              <a:t>s</a:t>
            </a:r>
            <a:r>
              <a:rPr dirty="0" baseline="-15151" sz="825" spc="-37">
                <a:latin typeface="Verdana"/>
                <a:cs typeface="Verdana"/>
              </a:rPr>
              <a:t>i</a:t>
            </a:r>
            <a:endParaRPr baseline="-15151" sz="825">
              <a:latin typeface="Verdana"/>
              <a:cs typeface="Verdana"/>
            </a:endParaRPr>
          </a:p>
          <a:p>
            <a:pPr marL="214629" marR="4445" indent="-214629">
              <a:lnSpc>
                <a:spcPts val="605"/>
              </a:lnSpc>
              <a:buSzPct val="91666"/>
              <a:buFont typeface="Verdana"/>
              <a:buAutoNum type="alphaLcPeriod" startAt="4"/>
              <a:tabLst>
                <a:tab pos="214629" algn="l"/>
                <a:tab pos="266700" algn="l"/>
              </a:tabLst>
            </a:pPr>
            <a:r>
              <a:rPr dirty="0" sz="600">
                <a:latin typeface="Verdana Pro Cond"/>
                <a:cs typeface="Verdana Pro Cond"/>
              </a:rPr>
              <a:t>1</a:t>
            </a:r>
            <a:endParaRPr sz="600">
              <a:latin typeface="Verdana Pro Cond"/>
              <a:cs typeface="Verdana Pro Cond"/>
            </a:endParaRPr>
          </a:p>
          <a:p>
            <a:pPr algn="r" marL="175260" marR="55880" indent="-175895">
              <a:lnSpc>
                <a:spcPts val="595"/>
              </a:lnSpc>
              <a:spcBef>
                <a:spcPts val="5"/>
              </a:spcBef>
              <a:buSzPct val="91666"/>
              <a:buFont typeface="Verdana"/>
              <a:buAutoNum type="alphaLcPeriod" startAt="4"/>
              <a:tabLst>
                <a:tab pos="175895" algn="l"/>
              </a:tabLst>
            </a:pPr>
            <a:r>
              <a:rPr dirty="0" baseline="4629" sz="900" spc="-37">
                <a:latin typeface="Verdana Pro Cond"/>
                <a:cs typeface="Verdana Pro Cond"/>
              </a:rPr>
              <a:t>40</a:t>
            </a:r>
            <a:endParaRPr baseline="4629" sz="900">
              <a:latin typeface="Verdana Pro Cond"/>
              <a:cs typeface="Verdana Pro Cond"/>
            </a:endParaRPr>
          </a:p>
          <a:p>
            <a:pPr marL="51435">
              <a:lnSpc>
                <a:spcPts val="490"/>
              </a:lnSpc>
            </a:pPr>
            <a:r>
              <a:rPr dirty="0" sz="550" spc="70">
                <a:latin typeface="Verdana"/>
                <a:cs typeface="Verdana"/>
              </a:rPr>
              <a:t>d</a:t>
            </a:r>
            <a:endParaRPr sz="550">
              <a:latin typeface="Verdana"/>
              <a:cs typeface="Verdana"/>
            </a:endParaRPr>
          </a:p>
          <a:p>
            <a:pPr algn="r" marR="55880">
              <a:lnSpc>
                <a:spcPts val="680"/>
              </a:lnSpc>
            </a:pPr>
            <a:r>
              <a:rPr dirty="0" sz="550" spc="80">
                <a:latin typeface="Verdana"/>
                <a:cs typeface="Verdana"/>
              </a:rPr>
              <a:t>o</a:t>
            </a:r>
            <a:r>
              <a:rPr dirty="0" sz="550" spc="290">
                <a:latin typeface="Verdana"/>
                <a:cs typeface="Verdana"/>
              </a:rPr>
              <a:t>  </a:t>
            </a:r>
            <a:r>
              <a:rPr dirty="0" sz="600" spc="-25">
                <a:latin typeface="Verdana Pro Cond"/>
                <a:cs typeface="Verdana Pro Cond"/>
              </a:rPr>
              <a:t>20</a:t>
            </a:r>
            <a:endParaRPr sz="600">
              <a:latin typeface="Verdana Pro Cond"/>
              <a:cs typeface="Verdana Pro Cond"/>
            </a:endParaRPr>
          </a:p>
          <a:p>
            <a:pPr marL="226060">
              <a:lnSpc>
                <a:spcPct val="100000"/>
              </a:lnSpc>
              <a:spcBef>
                <a:spcPts val="390"/>
              </a:spcBef>
            </a:pPr>
            <a:r>
              <a:rPr dirty="0" sz="600" spc="-25">
                <a:latin typeface="Verdana Pro Cond"/>
                <a:cs typeface="Verdana Pro Cond"/>
              </a:rPr>
              <a:t>10</a:t>
            </a:r>
            <a:endParaRPr sz="600">
              <a:latin typeface="Verdana Pro Cond"/>
              <a:cs typeface="Verdana Pro Cond"/>
            </a:endParaRPr>
          </a:p>
          <a:p>
            <a:pPr marL="266065">
              <a:lnSpc>
                <a:spcPct val="100000"/>
              </a:lnSpc>
              <a:spcBef>
                <a:spcPts val="165"/>
              </a:spcBef>
            </a:pPr>
            <a:r>
              <a:rPr dirty="0" sz="600">
                <a:latin typeface="Verdana Pro Cond"/>
                <a:cs typeface="Verdana Pro Cond"/>
              </a:rPr>
              <a:t>6</a:t>
            </a:r>
            <a:endParaRPr sz="600">
              <a:latin typeface="Verdana Pro Cond"/>
              <a:cs typeface="Verdana Pro Cond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7248256" y="3423728"/>
            <a:ext cx="78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70">
                <a:latin typeface="Verdana"/>
                <a:cs typeface="Verdana"/>
              </a:rPr>
              <a:t>p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7222852" y="3318140"/>
            <a:ext cx="128905" cy="16446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38100" marR="30480">
              <a:lnSpc>
                <a:spcPct val="63000"/>
              </a:lnSpc>
              <a:spcBef>
                <a:spcPts val="359"/>
              </a:spcBef>
            </a:pP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baseline="25252" sz="825" spc="-225">
                <a:latin typeface="Verdana"/>
                <a:cs typeface="Verdana"/>
              </a:rPr>
              <a:t>o</a:t>
            </a:r>
            <a:r>
              <a:rPr dirty="0" sz="550" spc="-150">
                <a:latin typeface="Verdana"/>
                <a:cs typeface="Verdana"/>
              </a:rPr>
              <a:t>r</a:t>
            </a:r>
            <a:r>
              <a:rPr dirty="0" sz="550" spc="30">
                <a:latin typeface="Verdana"/>
                <a:cs typeface="Verdana"/>
              </a:rPr>
              <a:t> 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523213" y="5513530"/>
            <a:ext cx="1026160" cy="2444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700">
                <a:latin typeface="Kartika"/>
                <a:cs typeface="Kartika"/>
              </a:rPr>
              <a:t>Múltiplo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la</a:t>
            </a:r>
            <a:r>
              <a:rPr dirty="0" sz="700" spc="-340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intensidad </a:t>
            </a:r>
            <a:r>
              <a:rPr dirty="0" sz="700">
                <a:latin typeface="Kartika"/>
                <a:cs typeface="Kartika"/>
              </a:rPr>
              <a:t>asignada</a:t>
            </a:r>
            <a:r>
              <a:rPr dirty="0" sz="700" spc="-320">
                <a:latin typeface="Kartika"/>
                <a:cs typeface="Kartika"/>
              </a:rPr>
              <a:t> </a:t>
            </a:r>
            <a:r>
              <a:rPr dirty="0" sz="700">
                <a:latin typeface="Kartika"/>
                <a:cs typeface="Kartika"/>
              </a:rPr>
              <a:t>de</a:t>
            </a:r>
            <a:r>
              <a:rPr dirty="0" sz="700" spc="-315">
                <a:latin typeface="Kartika"/>
                <a:cs typeface="Kartika"/>
              </a:rPr>
              <a:t> </a:t>
            </a:r>
            <a:r>
              <a:rPr dirty="0" sz="700" spc="-10">
                <a:latin typeface="Kartika"/>
                <a:cs typeface="Kartika"/>
              </a:rPr>
              <a:t>corriente</a:t>
            </a:r>
            <a:endParaRPr sz="700">
              <a:latin typeface="Kartika"/>
              <a:cs typeface="Kartika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7011330" y="5853560"/>
            <a:ext cx="2038985" cy="4451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760"/>
              </a:lnSpc>
              <a:spcBef>
                <a:spcPts val="130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3.5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–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650" spc="130">
                <a:latin typeface="Arial"/>
                <a:cs typeface="Arial"/>
              </a:rPr>
              <a:t>curva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65">
                <a:latin typeface="Arial"/>
                <a:cs typeface="Arial"/>
              </a:rPr>
              <a:t>d</a:t>
            </a:r>
            <a:endParaRPr sz="650">
              <a:latin typeface="Arial"/>
              <a:cs typeface="Arial"/>
            </a:endParaRPr>
          </a:p>
          <a:p>
            <a:pPr marL="12700" marR="5080">
              <a:lnSpc>
                <a:spcPts val="810"/>
              </a:lnSpc>
              <a:spcBef>
                <a:spcPts val="80"/>
              </a:spcBef>
            </a:pPr>
            <a:r>
              <a:rPr dirty="0" sz="750" spc="-130">
                <a:latin typeface="Arial"/>
                <a:cs typeface="Arial"/>
              </a:rPr>
              <a:t>P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20">
                <a:latin typeface="Arial"/>
                <a:cs typeface="Arial"/>
              </a:rPr>
              <a:t>c</a:t>
            </a:r>
            <a:r>
              <a:rPr dirty="0" sz="750" spc="3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55">
                <a:latin typeface="Arial"/>
                <a:cs typeface="Arial"/>
              </a:rPr>
              <a:t>ó</a:t>
            </a:r>
            <a:r>
              <a:rPr dirty="0" sz="750" spc="55">
                <a:latin typeface="Arial"/>
                <a:cs typeface="Arial"/>
              </a:rPr>
              <a:t>n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conductores,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15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35">
                <a:latin typeface="Arial"/>
                <a:cs typeface="Arial"/>
              </a:rPr>
              <a:t>n</a:t>
            </a:r>
            <a:r>
              <a:rPr dirty="0" sz="750" spc="-45">
                <a:latin typeface="Arial"/>
                <a:cs typeface="Arial"/>
              </a:rPr>
              <a:t>s</a:t>
            </a:r>
            <a:r>
              <a:rPr dirty="0" sz="750" spc="150">
                <a:latin typeface="Arial"/>
                <a:cs typeface="Arial"/>
              </a:rPr>
              <a:t>t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-90">
                <a:latin typeface="Arial"/>
                <a:cs typeface="Arial"/>
              </a:rPr>
              <a:t>c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35">
                <a:latin typeface="Arial"/>
                <a:cs typeface="Arial"/>
              </a:rPr>
              <a:t>o</a:t>
            </a:r>
            <a:r>
              <a:rPr dirty="0" sz="750" spc="10">
                <a:latin typeface="Arial"/>
                <a:cs typeface="Arial"/>
              </a:rPr>
              <a:t>-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nes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donde</a:t>
            </a:r>
            <a:r>
              <a:rPr dirty="0" sz="750" spc="9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se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produzcan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fuertes</a:t>
            </a:r>
            <a:r>
              <a:rPr dirty="0" sz="750" spc="10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corrientes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impulso,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14">
                <a:latin typeface="Arial"/>
                <a:cs typeface="Arial"/>
              </a:rPr>
              <a:t>j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85">
                <a:latin typeface="Arial"/>
                <a:cs typeface="Arial"/>
              </a:rPr>
              <a:t>m</a:t>
            </a:r>
            <a:r>
              <a:rPr dirty="0" sz="750" spc="-70">
                <a:latin typeface="Arial"/>
                <a:cs typeface="Arial"/>
              </a:rPr>
              <a:t>p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50">
                <a:latin typeface="Arial"/>
                <a:cs typeface="Arial"/>
              </a:rPr>
              <a:t>: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transformadores,</a:t>
            </a:r>
            <a:endParaRPr sz="75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011816" y="6262225"/>
            <a:ext cx="7912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>
                <a:latin typeface="Arial"/>
                <a:cs typeface="Arial"/>
              </a:rPr>
              <a:t>capacitores,</a:t>
            </a:r>
            <a:r>
              <a:rPr dirty="0" sz="750" spc="33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etc.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94106" y="2349176"/>
            <a:ext cx="2584450" cy="986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5560">
              <a:lnSpc>
                <a:spcPct val="116700"/>
              </a:lnSpc>
              <a:spcBef>
                <a:spcPts val="95"/>
              </a:spcBef>
            </a:pPr>
            <a:r>
              <a:rPr dirty="0" sz="900" i="1">
                <a:latin typeface="Arial"/>
                <a:cs typeface="Arial"/>
              </a:rPr>
              <a:t>Nótese</a:t>
            </a:r>
            <a:r>
              <a:rPr dirty="0" sz="900" spc="2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que todas</a:t>
            </a:r>
            <a:r>
              <a:rPr dirty="0" sz="900" spc="8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las</a:t>
            </a:r>
            <a:r>
              <a:rPr dirty="0" sz="900" spc="2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 son</a:t>
            </a:r>
            <a:r>
              <a:rPr dirty="0" sz="900" spc="4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iguales</a:t>
            </a:r>
            <a:r>
              <a:rPr dirty="0" sz="900" spc="-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14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cuanto</a:t>
            </a:r>
            <a:r>
              <a:rPr dirty="0" sz="900" spc="-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10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protección</a:t>
            </a:r>
            <a:r>
              <a:rPr dirty="0" sz="900" spc="1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conductores,</a:t>
            </a:r>
            <a:r>
              <a:rPr dirty="0" sz="900" spc="1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-40" i="1">
                <a:latin typeface="Arial"/>
                <a:cs typeface="Arial"/>
              </a:rPr>
              <a:t> </a:t>
            </a:r>
            <a:r>
              <a:rPr dirty="0" sz="900" spc="-20" i="1">
                <a:latin typeface="Arial"/>
                <a:cs typeface="Arial"/>
              </a:rPr>
              <a:t>sólo </a:t>
            </a:r>
            <a:r>
              <a:rPr dirty="0" sz="900" spc="-10" i="1">
                <a:latin typeface="Arial"/>
                <a:cs typeface="Arial"/>
              </a:rPr>
              <a:t>dieren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el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valor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13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ajuste</a:t>
            </a:r>
            <a:r>
              <a:rPr dirty="0" sz="900" spc="10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disparador</a:t>
            </a:r>
            <a:r>
              <a:rPr dirty="0" sz="900" spc="55" i="1">
                <a:latin typeface="Arial"/>
                <a:cs typeface="Arial"/>
              </a:rPr>
              <a:t> </a:t>
            </a:r>
            <a:r>
              <a:rPr dirty="0" sz="900" spc="-25" i="1">
                <a:latin typeface="Arial"/>
                <a:cs typeface="Arial"/>
              </a:rPr>
              <a:t>por </a:t>
            </a:r>
            <a:r>
              <a:rPr dirty="0" sz="900" i="1">
                <a:latin typeface="Arial"/>
                <a:cs typeface="Arial"/>
              </a:rPr>
              <a:t>cortocircuitos.</a:t>
            </a:r>
            <a:r>
              <a:rPr dirty="0" sz="900" spc="170" i="1">
                <a:latin typeface="Arial"/>
                <a:cs typeface="Arial"/>
              </a:rPr>
              <a:t> </a:t>
            </a:r>
            <a:r>
              <a:rPr dirty="0" sz="900" spc="-45" i="1">
                <a:latin typeface="Arial"/>
                <a:cs typeface="Arial"/>
              </a:rPr>
              <a:t>Este</a:t>
            </a:r>
            <a:r>
              <a:rPr dirty="0" sz="900" spc="2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disparador</a:t>
            </a:r>
            <a:r>
              <a:rPr dirty="0" sz="900" spc="17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está</a:t>
            </a:r>
            <a:r>
              <a:rPr dirty="0" sz="900" spc="5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destinado</a:t>
            </a:r>
            <a:r>
              <a:rPr dirty="0" sz="900" spc="150" i="1">
                <a:latin typeface="Arial"/>
                <a:cs typeface="Arial"/>
              </a:rPr>
              <a:t> </a:t>
            </a:r>
            <a:r>
              <a:rPr dirty="0" sz="900" spc="-50" i="1">
                <a:latin typeface="Arial"/>
                <a:cs typeface="Arial"/>
              </a:rPr>
              <a:t>a</a:t>
            </a:r>
            <a:r>
              <a:rPr dirty="0" sz="900" i="1">
                <a:latin typeface="Arial"/>
                <a:cs typeface="Arial"/>
              </a:rPr>
              <a:t> proteger</a:t>
            </a:r>
            <a:r>
              <a:rPr dirty="0" sz="900" spc="11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al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bimetal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-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los</a:t>
            </a:r>
            <a:r>
              <a:rPr dirty="0" sz="900" spc="9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contactos</a:t>
            </a:r>
            <a:r>
              <a:rPr dirty="0" sz="900" spc="1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propio </a:t>
            </a:r>
            <a:r>
              <a:rPr dirty="0" sz="900" i="1">
                <a:latin typeface="Arial"/>
                <a:cs typeface="Arial"/>
              </a:rPr>
              <a:t>interruptor</a:t>
            </a:r>
            <a:r>
              <a:rPr dirty="0" sz="900" spc="140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termomagnético</a:t>
            </a:r>
            <a:r>
              <a:rPr dirty="0" sz="900" spc="409" i="1">
                <a:latin typeface="Arial"/>
                <a:cs typeface="Arial"/>
              </a:rPr>
              <a:t> </a:t>
            </a:r>
            <a:r>
              <a:rPr dirty="0" sz="900" spc="50" i="1">
                <a:latin typeface="Arial"/>
                <a:cs typeface="Arial"/>
              </a:rPr>
              <a:t>no</a:t>
            </a:r>
            <a:r>
              <a:rPr dirty="0" sz="900" spc="28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155" i="1">
                <a:latin typeface="Arial"/>
                <a:cs typeface="Arial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114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carga.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83647" y="3342778"/>
            <a:ext cx="197167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Conductor</a:t>
            </a:r>
            <a:r>
              <a:rPr dirty="0" sz="700" spc="204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tendido</a:t>
            </a:r>
            <a:r>
              <a:rPr dirty="0" sz="700" spc="2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65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00" spc="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cañerías</a:t>
            </a:r>
            <a:r>
              <a:rPr dirty="0" sz="700" spc="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embutidas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57645" y="3342778"/>
            <a:ext cx="134874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700" spc="3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termomagnético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68864" y="3579316"/>
            <a:ext cx="37782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Sección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90364" y="3530738"/>
            <a:ext cx="113474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Intensidad</a:t>
            </a:r>
            <a:r>
              <a:rPr dirty="0" sz="700" spc="1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1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carga,</a:t>
            </a:r>
            <a:r>
              <a:rPr dirty="0" sz="700" spc="1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dirty="0" baseline="-19841" sz="1050" spc="-37">
                <a:solidFill>
                  <a:srgbClr val="FFFFFF"/>
                </a:solidFill>
                <a:latin typeface="Lucida Sans"/>
                <a:cs typeface="Lucida Sans"/>
              </a:rPr>
              <a:t>z</a:t>
            </a:r>
            <a:endParaRPr baseline="-19841" sz="1050">
              <a:latin typeface="Lucida Sans"/>
              <a:cs typeface="Lucida Sans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3649814" y="3727772"/>
          <a:ext cx="4008120" cy="1390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4035"/>
                <a:gridCol w="868044"/>
                <a:gridCol w="890905"/>
                <a:gridCol w="889000"/>
                <a:gridCol w="825500"/>
              </a:tblGrid>
              <a:tr h="125095">
                <a:tc>
                  <a:txBody>
                    <a:bodyPr/>
                    <a:lstStyle/>
                    <a:p>
                      <a:pPr algn="ctr" marR="85090">
                        <a:lnSpc>
                          <a:spcPts val="700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nominal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75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6034">
                        <a:lnSpc>
                          <a:spcPts val="75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700" spc="1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</a:t>
                      </a:r>
                      <a:r>
                        <a:rPr dirty="0" sz="700" spc="-9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onductores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75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700" spc="2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57480">
                <a:tc>
                  <a:txBody>
                    <a:bodyPr/>
                    <a:lstStyle/>
                    <a:p>
                      <a:pPr algn="ctr" marR="6731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600" spc="45">
                          <a:latin typeface="Verdana"/>
                          <a:cs typeface="Verdana"/>
                        </a:rPr>
                        <a:t>mm</a:t>
                      </a:r>
                      <a:r>
                        <a:rPr dirty="0" baseline="27777" sz="750" spc="67">
                          <a:latin typeface="Verdana"/>
                          <a:cs typeface="Verdana"/>
                        </a:rPr>
                        <a:t>2</a:t>
                      </a:r>
                      <a:endParaRPr baseline="27777" sz="7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A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ctr" marR="158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A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ctr" marL="7556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A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ctr" marL="7556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A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</a:tr>
              <a:tr h="142240">
                <a:tc>
                  <a:txBody>
                    <a:bodyPr/>
                    <a:lstStyle/>
                    <a:p>
                      <a:pPr algn="ctr" marR="742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30">
                          <a:latin typeface="Verdana"/>
                          <a:cs typeface="Verdana"/>
                        </a:rPr>
                        <a:t>17,5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</a:tr>
              <a:tr h="143510">
                <a:tc>
                  <a:txBody>
                    <a:bodyPr/>
                    <a:lstStyle/>
                    <a:p>
                      <a:pPr algn="ctr" marR="742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24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</a:tr>
              <a:tr h="142240">
                <a:tc>
                  <a:txBody>
                    <a:bodyPr/>
                    <a:lstStyle/>
                    <a:p>
                      <a:pPr algn="ctr" marR="692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4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32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28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32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</a:tr>
              <a:tr h="142240">
                <a:tc>
                  <a:txBody>
                    <a:bodyPr/>
                    <a:lstStyle/>
                    <a:p>
                      <a:pPr algn="ctr" marR="692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41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40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32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</a:tr>
              <a:tr h="142240">
                <a:tc>
                  <a:txBody>
                    <a:bodyPr/>
                    <a:lstStyle/>
                    <a:p>
                      <a:pPr algn="ctr" marR="730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58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51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50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50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</a:tr>
              <a:tr h="142240">
                <a:tc>
                  <a:txBody>
                    <a:bodyPr/>
                    <a:lstStyle/>
                    <a:p>
                      <a:pPr algn="ctr" marR="730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76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68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63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63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</a:tr>
              <a:tr h="142240">
                <a:tc>
                  <a:txBody>
                    <a:bodyPr/>
                    <a:lstStyle/>
                    <a:p>
                      <a:pPr algn="ctr" marR="730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101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89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100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80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</a:tr>
              <a:tr h="110489">
                <a:tc>
                  <a:txBody>
                    <a:bodyPr/>
                    <a:lstStyle/>
                    <a:p>
                      <a:pPr algn="ctr" marR="73025">
                        <a:lnSpc>
                          <a:spcPts val="595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35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595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19050">
                        <a:lnSpc>
                          <a:spcPts val="595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110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595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L="68580">
                        <a:lnSpc>
                          <a:spcPts val="595"/>
                        </a:lnSpc>
                        <a:spcBef>
                          <a:spcPts val="180"/>
                        </a:spcBef>
                      </a:pPr>
                      <a:r>
                        <a:rPr dirty="0" sz="600" spc="25">
                          <a:latin typeface="Verdana"/>
                          <a:cs typeface="Verdana"/>
                        </a:rPr>
                        <a:t>100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6243307" y="3537075"/>
            <a:ext cx="116967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Intensidad</a:t>
            </a:r>
            <a:r>
              <a:rPr dirty="0" sz="700" spc="2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asignada,</a:t>
            </a:r>
            <a:r>
              <a:rPr dirty="0" sz="700" spc="2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dirty="0" sz="70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baseline="-23148" sz="900" spc="-75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endParaRPr baseline="-23148" sz="90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535097" y="5191459"/>
            <a:ext cx="4138929" cy="34671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3335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23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2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3.1</a:t>
            </a:r>
            <a:r>
              <a:rPr dirty="0" sz="650" spc="2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asignación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automáticos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55">
                <a:latin typeface="Arial"/>
                <a:cs typeface="Arial"/>
              </a:rPr>
              <a:t> conductores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cobre</a:t>
            </a:r>
            <a:r>
              <a:rPr dirty="0" sz="750" spc="24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con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-40">
                <a:latin typeface="Arial"/>
                <a:cs typeface="Arial"/>
              </a:rPr>
              <a:t>s</a:t>
            </a:r>
            <a:r>
              <a:rPr dirty="0" sz="750" spc="180">
                <a:latin typeface="Arial"/>
                <a:cs typeface="Arial"/>
              </a:rPr>
              <a:t>l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5">
                <a:latin typeface="Arial"/>
                <a:cs typeface="Arial"/>
              </a:rPr>
              <a:t>-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miento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-60">
                <a:latin typeface="Arial"/>
                <a:cs typeface="Arial"/>
              </a:rPr>
              <a:t>PVC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tendidos</a:t>
            </a:r>
            <a:r>
              <a:rPr dirty="0" sz="750" spc="2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cañerías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embutidas,</a:t>
            </a:r>
            <a:r>
              <a:rPr dirty="0" sz="750" spc="45">
                <a:latin typeface="Arial"/>
                <a:cs typeface="Arial"/>
              </a:rPr>
              <a:t> temperatura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ambiente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30°C.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790"/>
              </a:lnSpc>
            </a:pPr>
            <a:r>
              <a:rPr dirty="0" sz="700">
                <a:latin typeface="Arial"/>
                <a:cs typeface="Arial"/>
              </a:rPr>
              <a:t>Estos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-15">
                <a:latin typeface="Arial"/>
                <a:cs typeface="Arial"/>
              </a:rPr>
              <a:t>v</a:t>
            </a:r>
            <a:r>
              <a:rPr dirty="0" sz="700" spc="-25">
                <a:latin typeface="Arial"/>
                <a:cs typeface="Arial"/>
              </a:rPr>
              <a:t>a</a:t>
            </a:r>
            <a:r>
              <a:rPr dirty="0" sz="700" spc="180">
                <a:latin typeface="Arial"/>
                <a:cs typeface="Arial"/>
              </a:rPr>
              <a:t>l</a:t>
            </a:r>
            <a:r>
              <a:rPr dirty="0" sz="700" spc="40">
                <a:latin typeface="Arial"/>
                <a:cs typeface="Arial"/>
              </a:rPr>
              <a:t>o</a:t>
            </a:r>
            <a:r>
              <a:rPr dirty="0" sz="700" spc="140">
                <a:latin typeface="Arial"/>
                <a:cs typeface="Arial"/>
              </a:rPr>
              <a:t>r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-30">
                <a:latin typeface="Arial"/>
                <a:cs typeface="Arial"/>
              </a:rPr>
              <a:t>s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son</a:t>
            </a:r>
            <a:r>
              <a:rPr dirty="0" sz="700" spc="22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orientativos.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378967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10"/>
              <a:t> </a:t>
            </a:r>
            <a:r>
              <a:rPr dirty="0" spc="-125"/>
              <a:t>Termomagnéticos</a:t>
            </a:r>
            <a:r>
              <a:rPr dirty="0" spc="-30"/>
              <a:t> </a:t>
            </a:r>
            <a:r>
              <a:rPr dirty="0" spc="-80"/>
              <a:t>Automáticos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9509" y="1965410"/>
            <a:ext cx="273113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aplicaciones </a:t>
            </a:r>
            <a:r>
              <a:rPr dirty="0" sz="1050" spc="-65">
                <a:latin typeface="Arial"/>
                <a:cs typeface="Arial"/>
              </a:rPr>
              <a:t>donde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seguridad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cable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ejemplo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redes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esquema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IT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quirófanos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bombas</a:t>
            </a:r>
            <a:r>
              <a:rPr dirty="0" sz="1050" spc="-50">
                <a:latin typeface="Arial"/>
                <a:cs typeface="Arial"/>
              </a:rPr>
              <a:t> 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incendio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achique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inter </a:t>
            </a:r>
            <a:r>
              <a:rPr dirty="0" sz="1050" spc="-50">
                <a:latin typeface="Arial"/>
                <a:cs typeface="Arial"/>
              </a:rPr>
              <a:t>ruptores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magnéticos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fusibles.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9568" y="3583191"/>
            <a:ext cx="265366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0">
                <a:latin typeface="Arial"/>
                <a:cs typeface="Arial"/>
              </a:rPr>
              <a:t>Se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dene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como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ruptura</a:t>
            </a:r>
            <a:r>
              <a:rPr dirty="0" sz="950" spc="509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</a:t>
            </a:r>
            <a:r>
              <a:rPr dirty="0" sz="950" spc="5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”,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la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9677" y="3688781"/>
            <a:ext cx="2707640" cy="383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375285">
              <a:lnSpc>
                <a:spcPts val="545"/>
              </a:lnSpc>
              <a:spcBef>
                <a:spcPts val="95"/>
              </a:spcBef>
            </a:pPr>
            <a:r>
              <a:rPr dirty="0" sz="550" spc="-25">
                <a:latin typeface="Arial"/>
                <a:cs typeface="Arial"/>
              </a:rPr>
              <a:t>cn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1025"/>
              </a:lnSpc>
            </a:pPr>
            <a:r>
              <a:rPr dirty="0" sz="950">
                <a:latin typeface="Arial"/>
                <a:cs typeface="Arial"/>
              </a:rPr>
              <a:t>característica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tiene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aparato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protec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ción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dominar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corriente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cortocircuito.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8824" y="4206223"/>
            <a:ext cx="2767330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satisfacer </a:t>
            </a:r>
            <a:r>
              <a:rPr dirty="0" sz="1050" spc="-55">
                <a:latin typeface="Arial"/>
                <a:cs typeface="Arial"/>
              </a:rPr>
              <a:t>requerimientos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especiales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referido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capaci </a:t>
            </a:r>
            <a:r>
              <a:rPr dirty="0" sz="1050" spc="-60">
                <a:latin typeface="Arial"/>
                <a:cs typeface="Arial"/>
              </a:rPr>
              <a:t>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ruptura.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encuentran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norma </a:t>
            </a:r>
            <a:r>
              <a:rPr dirty="0" sz="1050" spc="-65">
                <a:latin typeface="Arial"/>
                <a:cs typeface="Arial"/>
              </a:rPr>
              <a:t>lizados 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determinan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acuerdo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condiciones</a:t>
            </a:r>
            <a:endParaRPr sz="1050">
              <a:latin typeface="Arial"/>
              <a:cs typeface="Arial"/>
            </a:endParaRPr>
          </a:p>
          <a:p>
            <a:pPr marL="12700" marR="20320" indent="635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prueba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estrictamente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especicadas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Norma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898.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Los </a:t>
            </a:r>
            <a:r>
              <a:rPr dirty="0" sz="1050" spc="-75">
                <a:latin typeface="Arial"/>
                <a:cs typeface="Arial"/>
              </a:rPr>
              <a:t>valores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especicados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3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4,5</a:t>
            </a:r>
            <a:r>
              <a:rPr dirty="0" sz="1050" spc="2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6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kA.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otras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tensiones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asignadas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condiciones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prueba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indicarse </a:t>
            </a:r>
            <a:r>
              <a:rPr dirty="0" sz="1050" spc="-10">
                <a:latin typeface="Arial"/>
                <a:cs typeface="Arial"/>
              </a:rPr>
              <a:t>valores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diferentes,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inclusive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superan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0">
                <a:latin typeface="Arial"/>
                <a:cs typeface="Arial"/>
              </a:rPr>
              <a:t>determinados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IEC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60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898,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caso </a:t>
            </a:r>
            <a:r>
              <a:rPr dirty="0" sz="1050" spc="-10">
                <a:latin typeface="Arial"/>
                <a:cs typeface="Arial"/>
              </a:rPr>
              <a:t>cuando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cita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Norma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947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55">
                <a:latin typeface="Arial"/>
                <a:cs typeface="Arial"/>
              </a:rPr>
              <a:t>automáticos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industriales,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menos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exigente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sus </a:t>
            </a:r>
            <a:r>
              <a:rPr dirty="0" sz="1050" spc="-30">
                <a:latin typeface="Arial"/>
                <a:cs typeface="Arial"/>
              </a:rPr>
              <a:t>especicaciones.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6277" y="5023549"/>
            <a:ext cx="2638425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Selectividad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5"/>
              </a:spcBef>
            </a:pPr>
            <a:r>
              <a:rPr dirty="0" sz="1050" spc="-110">
                <a:latin typeface="Arial"/>
                <a:cs typeface="Arial"/>
              </a:rPr>
              <a:t>En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general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redes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distribución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energía </a:t>
            </a:r>
            <a:r>
              <a:rPr dirty="0" sz="1050" spc="-30">
                <a:latin typeface="Arial"/>
                <a:cs typeface="Arial"/>
              </a:rPr>
              <a:t>tienen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disposición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radial.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En </a:t>
            </a:r>
            <a:r>
              <a:rPr dirty="0" sz="1050" spc="-90">
                <a:latin typeface="Arial"/>
                <a:cs typeface="Arial"/>
              </a:rPr>
              <a:t>cada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reducción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sección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instalarse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contra </a:t>
            </a:r>
            <a:r>
              <a:rPr dirty="0" sz="1050" spc="-65">
                <a:latin typeface="Arial"/>
                <a:cs typeface="Arial"/>
              </a:rPr>
              <a:t>sobreintensidades.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obtiene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70">
                <a:latin typeface="Arial"/>
                <a:cs typeface="Arial"/>
              </a:rPr>
              <a:t>escalonamiento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serie,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ordenado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intensi </a:t>
            </a:r>
            <a:r>
              <a:rPr dirty="0" sz="1050" spc="-85">
                <a:latin typeface="Arial"/>
                <a:cs typeface="Arial"/>
              </a:rPr>
              <a:t>dades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asignadas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corrientes 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tramo. </a:t>
            </a:r>
            <a:r>
              <a:rPr dirty="0" sz="1050" spc="-90">
                <a:latin typeface="Arial"/>
                <a:cs typeface="Arial"/>
              </a:rPr>
              <a:t>Este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escalonamiento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serie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ordenado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 </a:t>
            </a:r>
            <a:r>
              <a:rPr dirty="0" sz="1050" spc="-25">
                <a:latin typeface="Arial"/>
                <a:cs typeface="Arial"/>
              </a:rPr>
              <a:t>ser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316196" y="6286515"/>
            <a:ext cx="56324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selectivo”.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4610" y="3518767"/>
            <a:ext cx="33655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70">
                <a:latin typeface="Arial"/>
                <a:cs typeface="Arial"/>
              </a:rPr>
              <a:t>T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50">
                <a:latin typeface="Arial"/>
                <a:cs typeface="Arial"/>
              </a:rPr>
              <a:t>b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5">
                <a:latin typeface="Arial"/>
                <a:cs typeface="Arial"/>
              </a:rPr>
              <a:t>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75035" y="2100961"/>
            <a:ext cx="4192295" cy="24815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346803" y="2137189"/>
            <a:ext cx="756285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solidFill>
                  <a:srgbClr val="FFFFFF"/>
                </a:solidFill>
                <a:latin typeface="Tahoma"/>
                <a:cs typeface="Tahoma"/>
              </a:rPr>
              <a:t>Interruptor termomagnético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72119" y="2439195"/>
            <a:ext cx="485775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46355" marR="5080" indent="-34290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latin typeface="Tahoma"/>
                <a:cs typeface="Tahoma"/>
              </a:rPr>
              <a:t>Intensidad asignada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503691" y="2485664"/>
            <a:ext cx="3987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Unipolar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478484" y="2698974"/>
            <a:ext cx="460375" cy="251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89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230</a:t>
            </a:r>
            <a:r>
              <a:rPr dirty="0" sz="750" spc="114">
                <a:latin typeface="Tahoma"/>
                <a:cs typeface="Tahoma"/>
              </a:rPr>
              <a:t> </a:t>
            </a:r>
            <a:r>
              <a:rPr dirty="0" sz="750" spc="-25">
                <a:latin typeface="Tahoma"/>
                <a:cs typeface="Tahoma"/>
              </a:rPr>
              <a:t>VCA</a:t>
            </a:r>
            <a:endParaRPr sz="750">
              <a:latin typeface="Tahoma"/>
              <a:cs typeface="Tahoma"/>
            </a:endParaRPr>
          </a:p>
          <a:p>
            <a:pPr marL="80010">
              <a:lnSpc>
                <a:spcPts val="890"/>
              </a:lnSpc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50" spc="-10">
                <a:latin typeface="Tahoma"/>
                <a:cs typeface="Tahoma"/>
              </a:rPr>
              <a:t>(kA)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954928" y="2762334"/>
            <a:ext cx="3194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I</a:t>
            </a:r>
            <a:r>
              <a:rPr dirty="0" baseline="-18518" sz="1125">
                <a:latin typeface="Tahoma"/>
                <a:cs typeface="Tahoma"/>
              </a:rPr>
              <a:t>n</a:t>
            </a:r>
            <a:r>
              <a:rPr dirty="0" baseline="-18518" sz="1125" spc="-60">
                <a:latin typeface="Tahoma"/>
                <a:cs typeface="Tahoma"/>
              </a:rPr>
              <a:t> </a:t>
            </a:r>
            <a:r>
              <a:rPr dirty="0" sz="750" spc="-25">
                <a:latin typeface="Tahoma"/>
                <a:cs typeface="Tahoma"/>
              </a:rPr>
              <a:t>(A)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221756" y="2432870"/>
            <a:ext cx="459105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 indent="24765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latin typeface="Tahoma"/>
                <a:cs typeface="Tahoma"/>
              </a:rPr>
              <a:t>Bi-</a:t>
            </a:r>
            <a:r>
              <a:rPr dirty="0" sz="750">
                <a:latin typeface="Tahoma"/>
                <a:cs typeface="Tahoma"/>
              </a:rPr>
              <a:t>,</a:t>
            </a:r>
            <a:r>
              <a:rPr dirty="0" sz="750" spc="35">
                <a:latin typeface="Tahoma"/>
                <a:cs typeface="Tahoma"/>
              </a:rPr>
              <a:t> </a:t>
            </a:r>
            <a:r>
              <a:rPr dirty="0" sz="750">
                <a:latin typeface="Tahoma"/>
                <a:cs typeface="Tahoma"/>
              </a:rPr>
              <a:t>tri-</a:t>
            </a:r>
            <a:r>
              <a:rPr dirty="0" sz="750" spc="3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ó</a:t>
            </a:r>
            <a:r>
              <a:rPr dirty="0" sz="750" spc="-10">
                <a:latin typeface="Tahoma"/>
                <a:cs typeface="Tahoma"/>
              </a:rPr>
              <a:t> tetrapolar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83246" y="2698974"/>
            <a:ext cx="458470" cy="251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89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230</a:t>
            </a:r>
            <a:r>
              <a:rPr dirty="0" sz="750" spc="135">
                <a:latin typeface="Tahoma"/>
                <a:cs typeface="Tahoma"/>
              </a:rPr>
              <a:t> </a:t>
            </a:r>
            <a:r>
              <a:rPr dirty="0" sz="750" spc="-25">
                <a:latin typeface="Tahoma"/>
                <a:cs typeface="Tahoma"/>
              </a:rPr>
              <a:t>VCA</a:t>
            </a:r>
            <a:endParaRPr sz="750">
              <a:latin typeface="Tahoma"/>
              <a:cs typeface="Tahoma"/>
            </a:endParaRPr>
          </a:p>
          <a:p>
            <a:pPr marL="78105">
              <a:lnSpc>
                <a:spcPts val="890"/>
              </a:lnSpc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50" spc="-10">
                <a:latin typeface="Tahoma"/>
                <a:cs typeface="Tahoma"/>
              </a:rPr>
              <a:t>(kA)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83791" y="2698974"/>
            <a:ext cx="460375" cy="251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89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400</a:t>
            </a:r>
            <a:r>
              <a:rPr dirty="0" sz="750" spc="114">
                <a:latin typeface="Tahoma"/>
                <a:cs typeface="Tahoma"/>
              </a:rPr>
              <a:t> </a:t>
            </a:r>
            <a:r>
              <a:rPr dirty="0" sz="750" spc="-25">
                <a:latin typeface="Tahoma"/>
                <a:cs typeface="Tahoma"/>
              </a:rPr>
              <a:t>VCA</a:t>
            </a:r>
            <a:endParaRPr sz="750">
              <a:latin typeface="Tahoma"/>
              <a:cs typeface="Tahoma"/>
            </a:endParaRPr>
          </a:p>
          <a:p>
            <a:pPr marL="78105">
              <a:lnSpc>
                <a:spcPts val="890"/>
              </a:lnSpc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50" spc="-10">
                <a:latin typeface="Tahoma"/>
                <a:cs typeface="Tahoma"/>
              </a:rPr>
              <a:t>(kA)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988552" y="2698974"/>
            <a:ext cx="460375" cy="251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ts val="89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230</a:t>
            </a:r>
            <a:r>
              <a:rPr dirty="0" sz="750" spc="114">
                <a:latin typeface="Tahoma"/>
                <a:cs typeface="Tahoma"/>
              </a:rPr>
              <a:t> </a:t>
            </a:r>
            <a:r>
              <a:rPr dirty="0" sz="750" spc="-25">
                <a:latin typeface="Tahoma"/>
                <a:cs typeface="Tahoma"/>
              </a:rPr>
              <a:t>VCA</a:t>
            </a:r>
            <a:endParaRPr sz="750">
              <a:latin typeface="Tahoma"/>
              <a:cs typeface="Tahoma"/>
            </a:endParaRPr>
          </a:p>
          <a:p>
            <a:pPr marL="78105">
              <a:lnSpc>
                <a:spcPts val="890"/>
              </a:lnSpc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50" spc="-10">
                <a:latin typeface="Tahoma"/>
                <a:cs typeface="Tahoma"/>
              </a:rPr>
              <a:t>(kA)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505909" y="2702846"/>
            <a:ext cx="407670" cy="2495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latin typeface="Arial"/>
                <a:cs typeface="Arial"/>
              </a:rPr>
              <a:t>230</a:t>
            </a:r>
            <a:r>
              <a:rPr dirty="0" sz="700" spc="-55">
                <a:latin typeface="Arial"/>
                <a:cs typeface="Arial"/>
              </a:rPr>
              <a:t> </a:t>
            </a:r>
            <a:r>
              <a:rPr dirty="0" sz="700" spc="-25">
                <a:latin typeface="Arial"/>
                <a:cs typeface="Arial"/>
              </a:rPr>
              <a:t>VCA</a:t>
            </a:r>
            <a:endParaRPr sz="700">
              <a:latin typeface="Arial"/>
              <a:cs typeface="Arial"/>
            </a:endParaRPr>
          </a:p>
          <a:p>
            <a:pPr marL="67945">
              <a:lnSpc>
                <a:spcPct val="100000"/>
              </a:lnSpc>
              <a:spcBef>
                <a:spcPts val="25"/>
              </a:spcBef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00" spc="-10">
                <a:latin typeface="Arial"/>
                <a:cs typeface="Arial"/>
              </a:rPr>
              <a:t>(kA)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996855" y="2485664"/>
            <a:ext cx="3987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Unipolar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761425" y="2429140"/>
            <a:ext cx="428625" cy="257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3020">
              <a:lnSpc>
                <a:spcPct val="108900"/>
              </a:lnSpc>
              <a:spcBef>
                <a:spcPts val="100"/>
              </a:spcBef>
            </a:pPr>
            <a:r>
              <a:rPr dirty="0" sz="700" spc="-20">
                <a:latin typeface="Arial"/>
                <a:cs typeface="Arial"/>
              </a:rPr>
              <a:t>Bi-</a:t>
            </a:r>
            <a:r>
              <a:rPr dirty="0" sz="700" spc="-45">
                <a:latin typeface="Arial"/>
                <a:cs typeface="Arial"/>
              </a:rPr>
              <a:t>,</a:t>
            </a:r>
            <a:r>
              <a:rPr dirty="0" sz="700" spc="-3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tri-</a:t>
            </a:r>
            <a:r>
              <a:rPr dirty="0" sz="700" spc="-2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ó</a:t>
            </a:r>
            <a:r>
              <a:rPr dirty="0" sz="700" spc="20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tetrapolar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027561" y="2702846"/>
            <a:ext cx="405130" cy="2495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latin typeface="Arial"/>
                <a:cs typeface="Arial"/>
              </a:rPr>
              <a:t>400</a:t>
            </a:r>
            <a:r>
              <a:rPr dirty="0" sz="700" spc="-70">
                <a:latin typeface="Arial"/>
                <a:cs typeface="Arial"/>
              </a:rPr>
              <a:t> </a:t>
            </a:r>
            <a:r>
              <a:rPr dirty="0" sz="700" spc="-25">
                <a:latin typeface="Arial"/>
                <a:cs typeface="Arial"/>
              </a:rPr>
              <a:t>VCA</a:t>
            </a:r>
            <a:endParaRPr sz="700">
              <a:latin typeface="Arial"/>
              <a:cs typeface="Arial"/>
            </a:endParaRPr>
          </a:p>
          <a:p>
            <a:pPr marL="67945">
              <a:lnSpc>
                <a:spcPct val="100000"/>
              </a:lnSpc>
              <a:spcBef>
                <a:spcPts val="25"/>
              </a:spcBef>
            </a:pPr>
            <a:r>
              <a:rPr dirty="0" sz="750" spc="-10">
                <a:latin typeface="Tahoma"/>
                <a:cs typeface="Tahoma"/>
              </a:rPr>
              <a:t>I</a:t>
            </a:r>
            <a:r>
              <a:rPr dirty="0" baseline="-23148" sz="900" spc="-15">
                <a:latin typeface="Tahoma"/>
                <a:cs typeface="Tahoma"/>
              </a:rPr>
              <a:t>cn</a:t>
            </a:r>
            <a:r>
              <a:rPr dirty="0" sz="700" spc="-10">
                <a:latin typeface="Arial"/>
                <a:cs typeface="Arial"/>
              </a:rPr>
              <a:t>(kA)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586539" y="2211103"/>
            <a:ext cx="119824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dirty="0" sz="75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según</a:t>
            </a:r>
            <a:r>
              <a:rPr dirty="0" sz="750" spc="2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5">
                <a:solidFill>
                  <a:srgbClr val="FFFFFF"/>
                </a:solidFill>
                <a:latin typeface="Tahoma"/>
                <a:cs typeface="Tahoma"/>
              </a:rPr>
              <a:t>IEC</a:t>
            </a:r>
            <a:r>
              <a:rPr dirty="0" sz="7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60</a:t>
            </a:r>
            <a:r>
              <a:rPr dirty="0" sz="7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30">
                <a:solidFill>
                  <a:srgbClr val="FFFFFF"/>
                </a:solidFill>
                <a:latin typeface="Tahoma"/>
                <a:cs typeface="Tahoma"/>
              </a:rPr>
              <a:t>898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021728" y="2211103"/>
            <a:ext cx="128587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Ensayos</a:t>
            </a:r>
            <a:r>
              <a:rPr dirty="0" sz="7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según</a:t>
            </a:r>
            <a:r>
              <a:rPr dirty="0" sz="75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Tahoma"/>
                <a:cs typeface="Tahoma"/>
              </a:rPr>
              <a:t>IEC</a:t>
            </a:r>
            <a:r>
              <a:rPr dirty="0" sz="7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60</a:t>
            </a:r>
            <a:r>
              <a:rPr dirty="0" sz="75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947-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321273" y="2464544"/>
            <a:ext cx="35496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Modelo</a:t>
            </a:r>
            <a:endParaRPr sz="750">
              <a:latin typeface="Tahoma"/>
              <a:cs typeface="Tahoma"/>
            </a:endParaRPr>
          </a:p>
        </p:txBody>
      </p:sp>
      <p:graphicFrame>
        <p:nvGraphicFramePr>
          <p:cNvPr id="28" name="object 28" descr=""/>
          <p:cNvGraphicFramePr>
            <a:graphicFrameLocks noGrp="1"/>
          </p:cNvGraphicFramePr>
          <p:nvPr/>
        </p:nvGraphicFramePr>
        <p:xfrm>
          <a:off x="1330464" y="2966443"/>
          <a:ext cx="6978650" cy="616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6610"/>
                <a:gridCol w="762635"/>
                <a:gridCol w="592454"/>
                <a:gridCol w="694054"/>
                <a:gridCol w="491489"/>
                <a:gridCol w="500379"/>
                <a:gridCol w="480060"/>
                <a:gridCol w="502285"/>
                <a:gridCol w="483869"/>
                <a:gridCol w="373379"/>
              </a:tblGrid>
              <a:tr h="158750">
                <a:tc>
                  <a:txBody>
                    <a:bodyPr/>
                    <a:lstStyle/>
                    <a:p>
                      <a:pPr marL="31750">
                        <a:lnSpc>
                          <a:spcPts val="1075"/>
                        </a:lnSpc>
                      </a:pPr>
                      <a:r>
                        <a:rPr dirty="0" sz="1050" spc="-70">
                          <a:latin typeface="Arial"/>
                          <a:cs typeface="Arial"/>
                        </a:rPr>
                        <a:t>cable</a:t>
                      </a:r>
                      <a:r>
                        <a:rPr dirty="0" sz="10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queda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desprotegido</a:t>
                      </a:r>
                      <a:r>
                        <a:rPr dirty="0" sz="10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5">
                          <a:latin typeface="Arial"/>
                          <a:cs typeface="Arial"/>
                        </a:rPr>
                        <a:t>(sin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térmico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1075"/>
                        </a:lnSpc>
                      </a:pPr>
                      <a:r>
                        <a:rPr dirty="0" sz="1050" spc="-45">
                          <a:latin typeface="Arial"/>
                          <a:cs typeface="Arial"/>
                        </a:rPr>
                        <a:t>pero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existe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 spc="-20">
                          <a:latin typeface="Tahoma"/>
                          <a:cs typeface="Tahoma"/>
                        </a:rPr>
                        <a:t>5SX1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0,5-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r" marR="214629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r" marR="195580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  <a:spcBef>
                          <a:spcPts val="3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800"/>
                        </a:lnSpc>
                        <a:spcBef>
                          <a:spcPts val="35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4450"/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ts val="800"/>
                        </a:lnSpc>
                        <a:spcBef>
                          <a:spcPts val="35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4450"/>
                </a:tc>
              </a:tr>
              <a:tr h="166370">
                <a:tc>
                  <a:txBody>
                    <a:bodyPr/>
                    <a:lstStyle/>
                    <a:p>
                      <a:pPr marL="31750">
                        <a:lnSpc>
                          <a:spcPts val="1085"/>
                        </a:lnSpc>
                      </a:pPr>
                      <a:r>
                        <a:rPr dirty="0" sz="1050" spc="-60">
                          <a:latin typeface="Arial"/>
                          <a:cs typeface="Arial"/>
                        </a:rPr>
                        <a:t>selectividad</a:t>
                      </a:r>
                      <a:r>
                        <a:rPr dirty="0" sz="10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ante</a:t>
                      </a:r>
                      <a:r>
                        <a:rPr dirty="0" sz="10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cortocircuitos.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10">
                          <a:latin typeface="Tahoma"/>
                          <a:cs typeface="Tahoma"/>
                        </a:rPr>
                        <a:t>3-</a:t>
                      </a:r>
                      <a:r>
                        <a:rPr dirty="0" sz="750" spc="-60">
                          <a:latin typeface="Tahoma"/>
                          <a:cs typeface="Tahoma"/>
                        </a:rPr>
                        <a:t>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r" marR="21462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r" marR="1955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4,5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9209"/>
                </a:tc>
              </a:tr>
              <a:tr h="291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r>
                        <a:rPr dirty="0" sz="950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Capacidad</a:t>
                      </a:r>
                      <a:r>
                        <a:rPr dirty="0" sz="950" spc="-5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50" spc="-5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35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ruptura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10-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25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50" spc="-10">
                          <a:latin typeface="Tahoma"/>
                          <a:cs typeface="Tahoma"/>
                        </a:rPr>
                        <a:t>32/63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algn="ctr" marR="25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algn="ctr" marL="184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algn="ctr" marL="41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4,5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527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</a:tbl>
          </a:graphicData>
        </a:graphic>
      </p:graphicFrame>
      <p:graphicFrame>
        <p:nvGraphicFramePr>
          <p:cNvPr id="29" name="object 29" descr=""/>
          <p:cNvGraphicFramePr>
            <a:graphicFrameLocks noGrp="1"/>
          </p:cNvGraphicFramePr>
          <p:nvPr/>
        </p:nvGraphicFramePr>
        <p:xfrm>
          <a:off x="4302322" y="3603460"/>
          <a:ext cx="3994785" cy="959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930"/>
                <a:gridCol w="709295"/>
                <a:gridCol w="490219"/>
                <a:gridCol w="502284"/>
                <a:gridCol w="503555"/>
                <a:gridCol w="476250"/>
                <a:gridCol w="496569"/>
                <a:gridCol w="360045"/>
              </a:tblGrid>
              <a:tr h="120014">
                <a:tc>
                  <a:txBody>
                    <a:bodyPr/>
                    <a:lstStyle/>
                    <a:p>
                      <a:pPr marL="31750">
                        <a:lnSpc>
                          <a:spcPts val="730"/>
                        </a:lnSpc>
                      </a:pPr>
                      <a:r>
                        <a:rPr dirty="0" sz="750" spc="-20">
                          <a:latin typeface="Tahoma"/>
                          <a:cs typeface="Tahoma"/>
                        </a:rPr>
                        <a:t>5SX2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0,5-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32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ts val="71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1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4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40-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63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r" marR="1860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 algn="r" marR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985"/>
                </a:tc>
              </a:tr>
              <a:tr h="1435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0">
                          <a:latin typeface="Tahoma"/>
                          <a:cs typeface="Tahoma"/>
                        </a:rPr>
                        <a:t>5SX4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0,5-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50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</a:tr>
              <a:tr h="143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10-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</a:tr>
              <a:tr h="143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25-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32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143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40-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50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121285">
                <a:tc>
                  <a:txBody>
                    <a:bodyPr/>
                    <a:lstStyle/>
                    <a:p>
                      <a:pPr marL="31750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dirty="0" sz="750" spc="-20">
                          <a:latin typeface="Tahoma"/>
                          <a:cs typeface="Tahoma"/>
                        </a:rPr>
                        <a:t>5SP4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40-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125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r" marR="160655">
                        <a:lnSpc>
                          <a:spcPts val="835"/>
                        </a:lnSpc>
                        <a:spcBef>
                          <a:spcPts val="2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ctr" marR="51435">
                        <a:lnSpc>
                          <a:spcPts val="79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90"/>
                        </a:lnSpc>
                        <a:spcBef>
                          <a:spcPts val="6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</a:tbl>
          </a:graphicData>
        </a:graphic>
      </p:graphicFrame>
      <p:sp>
        <p:nvSpPr>
          <p:cNvPr id="30" name="object 30" descr=""/>
          <p:cNvSpPr txBox="1"/>
          <p:nvPr/>
        </p:nvSpPr>
        <p:spPr>
          <a:xfrm>
            <a:off x="4272547" y="4638120"/>
            <a:ext cx="188658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23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3.2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capacidad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0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ruptura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asignada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4510" y="1954856"/>
            <a:ext cx="274002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anomalía.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demás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circu </a:t>
            </a:r>
            <a:r>
              <a:rPr dirty="0" sz="1050" spc="-30">
                <a:latin typeface="Arial"/>
                <a:cs typeface="Arial"/>
              </a:rPr>
              <a:t>itos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paralelo </a:t>
            </a:r>
            <a:r>
              <a:rPr dirty="0" sz="1050" spc="-40">
                <a:latin typeface="Arial"/>
                <a:cs typeface="Arial"/>
              </a:rPr>
              <a:t>seguiránsuministrando </a:t>
            </a:r>
            <a:r>
              <a:rPr dirty="0" sz="1050" spc="-10">
                <a:latin typeface="Arial"/>
                <a:cs typeface="Arial"/>
              </a:rPr>
              <a:t>energía.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649" y="2594783"/>
            <a:ext cx="267779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resumen,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esquema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gura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3.6,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ante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4,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actuará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Q6, </a:t>
            </a:r>
            <a:r>
              <a:rPr dirty="0" sz="1050" spc="-60">
                <a:latin typeface="Arial"/>
                <a:cs typeface="Arial"/>
              </a:rPr>
              <a:t>permaneciendo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Q1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60">
                <a:latin typeface="Arial"/>
                <a:cs typeface="Arial"/>
              </a:rPr>
              <a:t>Q3,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suministrando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25">
                <a:latin typeface="Arial"/>
                <a:cs typeface="Arial"/>
              </a:rPr>
              <a:t> 1,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2,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5.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01819" y="1969639"/>
            <a:ext cx="279717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límite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selectividad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depende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principal </a:t>
            </a:r>
            <a:r>
              <a:rPr dirty="0" sz="1050" spc="-50">
                <a:latin typeface="Arial"/>
                <a:cs typeface="Arial"/>
              </a:rPr>
              <a:t>mente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limitación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caracterís </a:t>
            </a:r>
            <a:r>
              <a:rPr dirty="0" sz="1050" spc="-65">
                <a:latin typeface="Arial"/>
                <a:cs typeface="Arial"/>
              </a:rPr>
              <a:t>ticas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pospuesto,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como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valor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energíade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paso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</a:t>
            </a:r>
            <a:r>
              <a:rPr dirty="0" baseline="41666" sz="900" spc="-52">
                <a:latin typeface="Arial"/>
                <a:cs typeface="Arial"/>
              </a:rPr>
              <a:t>2</a:t>
            </a:r>
            <a:r>
              <a:rPr dirty="0" sz="1050" spc="-3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elemento antepuesto.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26951" y="3091100"/>
            <a:ext cx="267843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Por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tanto,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termomagnéticos </a:t>
            </a:r>
            <a:r>
              <a:rPr dirty="0" sz="1050" spc="-40">
                <a:latin typeface="Arial"/>
                <a:cs typeface="Arial"/>
              </a:rPr>
              <a:t>condiferentes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curvas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capacidades </a:t>
            </a:r>
            <a:r>
              <a:rPr dirty="0" sz="1050" spc="-80">
                <a:latin typeface="Arial"/>
                <a:cs typeface="Arial"/>
              </a:rPr>
              <a:t>asignadas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obtienen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distintos</a:t>
            </a:r>
            <a:r>
              <a:rPr dirty="0" sz="1050" spc="-10">
                <a:latin typeface="Arial"/>
                <a:cs typeface="Arial"/>
              </a:rPr>
              <a:t> límites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selectividad.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27353" y="3891542"/>
            <a:ext cx="273367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715">
              <a:lnSpc>
                <a:spcPct val="998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tablas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siguientes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informa,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kA,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intensi </a:t>
            </a:r>
            <a:r>
              <a:rPr dirty="0" sz="1050" spc="-50">
                <a:latin typeface="Arial"/>
                <a:cs typeface="Arial"/>
              </a:rPr>
              <a:t>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límite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selectividad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permitida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60">
                <a:latin typeface="Arial"/>
                <a:cs typeface="Arial"/>
              </a:rPr>
              <a:t>presunta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aguas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abajo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>
                <a:latin typeface="Arial"/>
                <a:cs typeface="Arial"/>
              </a:rPr>
              <a:t>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pospuesto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circuito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dependiendo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pospuesto </a:t>
            </a:r>
            <a:r>
              <a:rPr dirty="0" sz="1050" spc="-40">
                <a:latin typeface="Arial"/>
                <a:cs typeface="Arial"/>
              </a:rPr>
              <a:t>referido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45">
                <a:latin typeface="Arial"/>
                <a:cs typeface="Arial"/>
              </a:rPr>
              <a:t>distintos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elementos</a:t>
            </a:r>
            <a:r>
              <a:rPr dirty="0" sz="1050" spc="-70">
                <a:latin typeface="Arial"/>
                <a:cs typeface="Arial"/>
              </a:rPr>
              <a:t> 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antepuestos.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75">
                <a:latin typeface="Arial"/>
                <a:cs typeface="Arial"/>
              </a:rPr>
              <a:t>f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45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409">
                <a:latin typeface="Arial"/>
                <a:cs typeface="Arial"/>
              </a:rPr>
              <a:t>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</a:t>
            </a:r>
            <a:r>
              <a:rPr dirty="0" sz="1050" spc="-13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204">
                <a:latin typeface="Arial"/>
                <a:cs typeface="Arial"/>
              </a:rPr>
              <a:t>s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7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75">
                <a:latin typeface="Arial"/>
                <a:cs typeface="Arial"/>
              </a:rPr>
              <a:t>ác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á</a:t>
            </a:r>
            <a:r>
              <a:rPr dirty="0" sz="1050" spc="-20">
                <a:latin typeface="Arial"/>
                <a:cs typeface="Arial"/>
              </a:rPr>
              <a:t>n 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04897" y="6010904"/>
            <a:ext cx="116268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5">
                <a:latin typeface="Arial"/>
                <a:cs typeface="Arial"/>
              </a:rPr>
              <a:t>g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3.6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s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165">
                <a:latin typeface="Arial"/>
                <a:cs typeface="Arial"/>
              </a:rPr>
              <a:t>l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-20">
                <a:latin typeface="Arial"/>
                <a:cs typeface="Arial"/>
              </a:rPr>
              <a:t>c</a:t>
            </a:r>
            <a:r>
              <a:rPr dirty="0" sz="750" spc="130">
                <a:latin typeface="Arial"/>
                <a:cs typeface="Arial"/>
              </a:rPr>
              <a:t>t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40">
                <a:latin typeface="Arial"/>
                <a:cs typeface="Arial"/>
              </a:rPr>
              <a:t>v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15">
                <a:latin typeface="Arial"/>
                <a:cs typeface="Arial"/>
              </a:rPr>
              <a:t>d</a:t>
            </a:r>
            <a:r>
              <a:rPr dirty="0" sz="750" spc="-60">
                <a:latin typeface="Arial"/>
                <a:cs typeface="Arial"/>
              </a:rPr>
              <a:t>a</a:t>
            </a:r>
            <a:r>
              <a:rPr dirty="0" sz="750" spc="60">
                <a:latin typeface="Arial"/>
                <a:cs typeface="Arial"/>
              </a:rPr>
              <a:t>d</a:t>
            </a:r>
            <a:r>
              <a:rPr dirty="0" sz="750" spc="125">
                <a:latin typeface="Arial"/>
                <a:cs typeface="Arial"/>
              </a:rPr>
              <a:t>r</a:t>
            </a:r>
            <a:r>
              <a:rPr dirty="0" sz="750" spc="-60">
                <a:latin typeface="Arial"/>
                <a:cs typeface="Arial"/>
              </a:rPr>
              <a:t>a</a:t>
            </a:r>
            <a:r>
              <a:rPr dirty="0" sz="750" spc="-15">
                <a:latin typeface="Arial"/>
                <a:cs typeface="Arial"/>
              </a:rPr>
              <a:t>d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60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650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17507" y="2388509"/>
            <a:ext cx="49022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2755" algn="l"/>
              </a:tabLst>
            </a:pPr>
            <a:r>
              <a:rPr dirty="0" sz="750" spc="-50">
                <a:latin typeface="Tahoma"/>
                <a:cs typeface="Tahoma"/>
              </a:rPr>
              <a:t>l</a:t>
            </a:r>
            <a:r>
              <a:rPr dirty="0" sz="750">
                <a:latin typeface="Tahoma"/>
                <a:cs typeface="Tahoma"/>
              </a:rPr>
              <a:t>	</a:t>
            </a:r>
            <a:r>
              <a:rPr dirty="0" sz="750" spc="-50"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02483" y="2388509"/>
            <a:ext cx="4953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15"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63672" y="2388509"/>
            <a:ext cx="4953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15"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59111" y="2483556"/>
            <a:ext cx="4953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15"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78309" y="2653215"/>
            <a:ext cx="826769" cy="255904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0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77357" y="2975643"/>
            <a:ext cx="660400" cy="342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Características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50">
              <a:latin typeface="Tahoma"/>
              <a:cs typeface="Tahoma"/>
            </a:endParaRPr>
          </a:p>
          <a:p>
            <a:pPr marL="13335">
              <a:lnSpc>
                <a:spcPct val="100000"/>
              </a:lnSpc>
            </a:pPr>
            <a:r>
              <a:rPr dirty="0" sz="750" spc="-10">
                <a:latin typeface="Tahoma"/>
                <a:cs typeface="Tahoma"/>
              </a:rPr>
              <a:t>C</a:t>
            </a:r>
            <a:endParaRPr sz="750">
              <a:latin typeface="Tahoma"/>
              <a:cs typeface="Tahoma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1605284" y="2959303"/>
          <a:ext cx="3120390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685"/>
                <a:gridCol w="365124"/>
                <a:gridCol w="367665"/>
                <a:gridCol w="371475"/>
                <a:gridCol w="365760"/>
                <a:gridCol w="361314"/>
                <a:gridCol w="364489"/>
                <a:gridCol w="353060"/>
                <a:gridCol w="299719"/>
              </a:tblGrid>
              <a:tr h="111760">
                <a:tc>
                  <a:txBody>
                    <a:bodyPr/>
                    <a:lstStyle/>
                    <a:p>
                      <a:pPr algn="r" marR="125730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In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18745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14935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35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50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16205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63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80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7945">
                        <a:lnSpc>
                          <a:spcPts val="685"/>
                        </a:lnSpc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100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algn="r" marR="10541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(A)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1605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A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A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384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555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416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711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</a:tr>
              <a:tr h="126364">
                <a:tc>
                  <a:txBody>
                    <a:bodyPr/>
                    <a:lstStyle/>
                    <a:p>
                      <a:pPr algn="r" marR="138430">
                        <a:lnSpc>
                          <a:spcPts val="844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5410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1,7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</a:tr>
              <a:tr h="127635">
                <a:tc>
                  <a:txBody>
                    <a:bodyPr/>
                    <a:lstStyle/>
                    <a:p>
                      <a:pPr algn="r" marR="13843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541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1,7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</a:tr>
              <a:tr h="128270">
                <a:tc>
                  <a:txBody>
                    <a:bodyPr/>
                    <a:lstStyle/>
                    <a:p>
                      <a:pPr algn="r" marR="138430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541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1,1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4,0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</a:tr>
              <a:tr h="126364">
                <a:tc>
                  <a:txBody>
                    <a:bodyPr/>
                    <a:lstStyle/>
                    <a:p>
                      <a:pPr algn="r" marR="138430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8890"/>
                </a:tc>
              </a:tr>
              <a:tr h="128270">
                <a:tc>
                  <a:txBody>
                    <a:bodyPr/>
                    <a:lstStyle/>
                    <a:p>
                      <a:pPr algn="r" marR="110489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0,9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2,1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3,1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</a:tr>
              <a:tr h="127635">
                <a:tc>
                  <a:txBody>
                    <a:bodyPr/>
                    <a:lstStyle/>
                    <a:p>
                      <a:pPr algn="r" marR="110489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0,8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</a:tr>
              <a:tr h="127635">
                <a:tc>
                  <a:txBody>
                    <a:bodyPr/>
                    <a:lstStyle/>
                    <a:p>
                      <a:pPr algn="r" marR="110489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0413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2,7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</a:tr>
              <a:tr h="128270">
                <a:tc>
                  <a:txBody>
                    <a:bodyPr/>
                    <a:lstStyle/>
                    <a:p>
                      <a:pPr algn="r" marR="110489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6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047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5,0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</a:tr>
              <a:tr h="110489">
                <a:tc>
                  <a:txBody>
                    <a:bodyPr/>
                    <a:lstStyle/>
                    <a:p>
                      <a:pPr algn="r" marR="110489">
                        <a:lnSpc>
                          <a:spcPts val="77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32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7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6210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7480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685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ts val="700"/>
                        </a:lnSpc>
                        <a:spcBef>
                          <a:spcPts val="7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4,0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8890"/>
                </a:tc>
              </a:tr>
              <a:tr h="144145">
                <a:tc>
                  <a:txBody>
                    <a:bodyPr/>
                    <a:lstStyle/>
                    <a:p>
                      <a:pPr algn="r" marR="110489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40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r" marR="1562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r" marR="1574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</a:tr>
              <a:tr h="127635">
                <a:tc>
                  <a:txBody>
                    <a:bodyPr/>
                    <a:lstStyle/>
                    <a:p>
                      <a:pPr algn="r" marR="110489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50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62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574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795"/>
                </a:tc>
              </a:tr>
              <a:tr h="111760">
                <a:tc>
                  <a:txBody>
                    <a:bodyPr/>
                    <a:lstStyle/>
                    <a:p>
                      <a:pPr algn="r" marR="110489">
                        <a:lnSpc>
                          <a:spcPts val="78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63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685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54305">
                        <a:lnSpc>
                          <a:spcPts val="685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56210">
                        <a:lnSpc>
                          <a:spcPts val="685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r" marR="157480">
                        <a:lnSpc>
                          <a:spcPts val="700"/>
                        </a:lnSpc>
                        <a:spcBef>
                          <a:spcPts val="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ts val="700"/>
                        </a:lnSpc>
                        <a:spcBef>
                          <a:spcPts val="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66040">
                        <a:lnSpc>
                          <a:spcPts val="700"/>
                        </a:lnSpc>
                        <a:spcBef>
                          <a:spcPts val="8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0160"/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678230" y="4737375"/>
            <a:ext cx="8953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50">
                <a:latin typeface="Lucida Sans"/>
                <a:cs typeface="Lucida Sans"/>
              </a:rPr>
              <a:t>D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66684" y="4758495"/>
            <a:ext cx="8128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60">
                <a:latin typeface="Lucida Sans"/>
                <a:cs typeface="Lucida Sans"/>
              </a:rPr>
              <a:t>1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979179" y="4758495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0,3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344558" y="4758495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0,4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14154" y="4758495"/>
            <a:ext cx="53657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4175" algn="l"/>
              </a:tabLst>
            </a:pPr>
            <a:r>
              <a:rPr dirty="0" sz="600" spc="-25">
                <a:latin typeface="Lucida Sans"/>
                <a:cs typeface="Lucida Sans"/>
              </a:rPr>
              <a:t>0,7</a:t>
            </a:r>
            <a:r>
              <a:rPr dirty="0" sz="600">
                <a:latin typeface="Lucida Sans"/>
                <a:cs typeface="Lucida Sans"/>
              </a:rPr>
              <a:t>	</a:t>
            </a:r>
            <a:r>
              <a:rPr dirty="0" sz="600" spc="-25">
                <a:latin typeface="Lucida Sans"/>
                <a:cs typeface="Lucida Sans"/>
              </a:rPr>
              <a:t>1,3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468127" y="4756387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3,0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810265" y="4756387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6,0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173523" y="4756387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6,0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526228" y="4756387"/>
            <a:ext cx="1651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Lucida Sans"/>
                <a:cs typeface="Lucida Sans"/>
              </a:rPr>
              <a:t>6,0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787093" y="2699685"/>
            <a:ext cx="268986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Fusibles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NH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Diazed</a:t>
            </a:r>
            <a:r>
              <a:rPr dirty="0" sz="75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conectados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arriba,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antepuestos.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378967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10"/>
              <a:t> </a:t>
            </a:r>
            <a:r>
              <a:rPr dirty="0" spc="-125"/>
              <a:t>Termomagnéticos</a:t>
            </a:r>
            <a:r>
              <a:rPr dirty="0" spc="-30"/>
              <a:t> </a:t>
            </a:r>
            <a:r>
              <a:rPr dirty="0" spc="-80"/>
              <a:t>Automáticos</a:t>
            </a:r>
          </a:p>
        </p:txBody>
      </p:sp>
      <p:sp>
        <p:nvSpPr>
          <p:cNvPr id="21" name="object 21" descr=""/>
          <p:cNvSpPr txBox="1"/>
          <p:nvPr/>
        </p:nvSpPr>
        <p:spPr>
          <a:xfrm>
            <a:off x="6241250" y="4353704"/>
            <a:ext cx="22860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96</a:t>
            </a:r>
            <a:r>
              <a:rPr dirty="0" sz="7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827007" y="4353704"/>
            <a:ext cx="28702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300</a:t>
            </a:r>
            <a:r>
              <a:rPr dirty="0" sz="750" spc="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863067" y="4505773"/>
            <a:ext cx="157480" cy="3600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 marR="5080" indent="24765">
              <a:lnSpc>
                <a:spcPts val="760"/>
              </a:lnSpc>
              <a:spcBef>
                <a:spcPts val="254"/>
              </a:spcBef>
            </a:pPr>
            <a:r>
              <a:rPr dirty="0" sz="750" spc="-25">
                <a:latin typeface="Tahoma"/>
                <a:cs typeface="Tahoma"/>
              </a:rPr>
              <a:t>In (A)</a:t>
            </a:r>
            <a:endParaRPr sz="750">
              <a:latin typeface="Tahoma"/>
              <a:cs typeface="Tahoma"/>
            </a:endParaRPr>
          </a:p>
          <a:p>
            <a:pPr marL="52705">
              <a:lnSpc>
                <a:spcPct val="100000"/>
              </a:lnSpc>
              <a:spcBef>
                <a:spcPts val="50"/>
              </a:spcBef>
            </a:pPr>
            <a:r>
              <a:rPr dirty="0" sz="750" spc="35">
                <a:latin typeface="Tahoma"/>
                <a:cs typeface="Tahoma"/>
              </a:rPr>
              <a:t>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285416" y="4501958"/>
            <a:ext cx="167640" cy="36385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>
                <a:latin typeface="Tahoma"/>
                <a:cs typeface="Tahoma"/>
              </a:rPr>
              <a:t>8</a:t>
            </a:r>
            <a:r>
              <a:rPr dirty="0" sz="750" spc="-1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750" spc="-25">
                <a:latin typeface="Tahoma"/>
                <a:cs typeface="Tahoma"/>
              </a:rPr>
              <a:t>0,1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686684" y="4501958"/>
            <a:ext cx="224154" cy="36385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>
                <a:latin typeface="Tahoma"/>
                <a:cs typeface="Tahoma"/>
              </a:rPr>
              <a:t>10</a:t>
            </a:r>
            <a:r>
              <a:rPr dirty="0" sz="750" spc="20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41910">
              <a:lnSpc>
                <a:spcPct val="100000"/>
              </a:lnSpc>
              <a:spcBef>
                <a:spcPts val="430"/>
              </a:spcBef>
            </a:pPr>
            <a:r>
              <a:rPr dirty="0" sz="750" spc="-25">
                <a:latin typeface="Tahoma"/>
                <a:cs typeface="Tahoma"/>
              </a:rPr>
              <a:t>0,1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090068" y="4497742"/>
            <a:ext cx="319405" cy="36766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dirty="0" sz="750">
                <a:latin typeface="Tahoma"/>
                <a:cs typeface="Tahoma"/>
              </a:rPr>
              <a:t>12,5</a:t>
            </a:r>
            <a:r>
              <a:rPr dirty="0" sz="750" spc="12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45"/>
              </a:spcBef>
            </a:pPr>
            <a:r>
              <a:rPr dirty="0" sz="750" spc="-25">
                <a:latin typeface="Tahoma"/>
                <a:cs typeface="Tahoma"/>
              </a:rPr>
              <a:t>0,2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565270" y="4497742"/>
            <a:ext cx="224154" cy="36766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750">
                <a:latin typeface="Tahoma"/>
                <a:cs typeface="Tahoma"/>
              </a:rPr>
              <a:t>16</a:t>
            </a:r>
            <a:r>
              <a:rPr dirty="0" sz="750" spc="20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dirty="0" sz="750" spc="-25">
                <a:latin typeface="Tahoma"/>
                <a:cs typeface="Tahoma"/>
              </a:rPr>
              <a:t>0,2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996118" y="4497742"/>
            <a:ext cx="224154" cy="36766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750">
                <a:latin typeface="Tahoma"/>
                <a:cs typeface="Tahoma"/>
              </a:rPr>
              <a:t>20</a:t>
            </a:r>
            <a:r>
              <a:rPr dirty="0" sz="750" spc="20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dirty="0" sz="750" spc="-25">
                <a:latin typeface="Tahoma"/>
                <a:cs typeface="Tahoma"/>
              </a:rPr>
              <a:t>0,5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433289" y="4499850"/>
            <a:ext cx="224154" cy="36385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>
                <a:latin typeface="Tahoma"/>
                <a:cs typeface="Tahoma"/>
              </a:rPr>
              <a:t>22</a:t>
            </a:r>
            <a:r>
              <a:rPr dirty="0" sz="750" spc="20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41910">
              <a:lnSpc>
                <a:spcPct val="100000"/>
              </a:lnSpc>
              <a:spcBef>
                <a:spcPts val="430"/>
              </a:spcBef>
            </a:pPr>
            <a:r>
              <a:rPr dirty="0" sz="750" spc="-25">
                <a:latin typeface="Tahoma"/>
                <a:cs typeface="Tahoma"/>
              </a:rPr>
              <a:t>0,6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8878920" y="4499850"/>
            <a:ext cx="224154" cy="36385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750">
                <a:latin typeface="Tahoma"/>
                <a:cs typeface="Tahoma"/>
              </a:rPr>
              <a:t>25</a:t>
            </a:r>
            <a:r>
              <a:rPr dirty="0" sz="750" spc="20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 marL="44450">
              <a:lnSpc>
                <a:spcPct val="100000"/>
              </a:lnSpc>
              <a:spcBef>
                <a:spcPts val="430"/>
              </a:spcBef>
            </a:pPr>
            <a:r>
              <a:rPr dirty="0" sz="750" spc="-25">
                <a:latin typeface="Tahoma"/>
                <a:cs typeface="Tahoma"/>
              </a:rPr>
              <a:t>0,6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452438" y="4159054"/>
            <a:ext cx="2374265" cy="337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Guardamotor</a:t>
            </a:r>
            <a:r>
              <a:rPr dirty="0" sz="750" spc="-9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S0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conectado</a:t>
            </a:r>
            <a:r>
              <a:rPr dirty="0" sz="750" spc="-9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arriba,</a:t>
            </a:r>
            <a:r>
              <a:rPr dirty="0" sz="750" spc="-9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antepuesto</a:t>
            </a:r>
            <a:endParaRPr sz="7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</a:pPr>
            <a:endParaRPr sz="550">
              <a:latin typeface="Lucida Sans"/>
              <a:cs typeface="Lucida Sans"/>
            </a:endParaRPr>
          </a:p>
          <a:p>
            <a:pPr marL="208915">
              <a:lnSpc>
                <a:spcPct val="100000"/>
              </a:lnSpc>
              <a:spcBef>
                <a:spcPts val="5"/>
              </a:spcBef>
              <a:tabLst>
                <a:tab pos="654050" algn="l"/>
                <a:tab pos="1099820" algn="l"/>
                <a:tab pos="1546860" algn="l"/>
                <a:tab pos="1983739" algn="l"/>
              </a:tabLst>
            </a:pP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120</a:t>
            </a:r>
            <a:r>
              <a:rPr dirty="0" sz="750" spc="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150</a:t>
            </a:r>
            <a:r>
              <a:rPr dirty="0" sz="75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192</a:t>
            </a:r>
            <a:r>
              <a:rPr dirty="0" sz="75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240</a:t>
            </a:r>
            <a:r>
              <a:rPr dirty="0" sz="750" spc="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264</a:t>
            </a:r>
            <a:r>
              <a:rPr dirty="0" sz="75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066995" y="4152717"/>
            <a:ext cx="826769" cy="255904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0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066022" y="4556459"/>
            <a:ext cx="67373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10">
                <a:latin typeface="Tahoma"/>
                <a:cs typeface="Tahoma"/>
              </a:rPr>
              <a:t>Características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066920" y="4778214"/>
            <a:ext cx="8318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>
                <a:latin typeface="Tahoma"/>
                <a:cs typeface="Tahoma"/>
              </a:rPr>
              <a:t>C</a:t>
            </a:r>
            <a:endParaRPr sz="750">
              <a:latin typeface="Tahoma"/>
              <a:cs typeface="Tahoma"/>
            </a:endParaRPr>
          </a:p>
        </p:txBody>
      </p:sp>
      <p:graphicFrame>
        <p:nvGraphicFramePr>
          <p:cNvPr id="35" name="object 35" descr=""/>
          <p:cNvGraphicFramePr>
            <a:graphicFrameLocks noGrp="1"/>
          </p:cNvGraphicFramePr>
          <p:nvPr/>
        </p:nvGraphicFramePr>
        <p:xfrm>
          <a:off x="1617966" y="4884847"/>
          <a:ext cx="7479030" cy="1400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367664"/>
                <a:gridCol w="367665"/>
                <a:gridCol w="370840"/>
                <a:gridCol w="377190"/>
                <a:gridCol w="362585"/>
                <a:gridCol w="353060"/>
                <a:gridCol w="358139"/>
                <a:gridCol w="447040"/>
                <a:gridCol w="636270"/>
                <a:gridCol w="662304"/>
                <a:gridCol w="1285875"/>
                <a:gridCol w="431164"/>
                <a:gridCol w="434340"/>
                <a:gridCol w="442595"/>
                <a:gridCol w="326390"/>
              </a:tblGrid>
              <a:tr h="117475">
                <a:tc>
                  <a:txBody>
                    <a:bodyPr/>
                    <a:lstStyle/>
                    <a:p>
                      <a:pPr algn="r" marR="133350">
                        <a:lnSpc>
                          <a:spcPts val="680"/>
                        </a:lnSpc>
                        <a:spcBef>
                          <a:spcPts val="1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680"/>
                        </a:lnSpc>
                        <a:spcBef>
                          <a:spcPts val="15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5"/>
                        </a:lnSpc>
                        <a:spcBef>
                          <a:spcPts val="13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5"/>
                        </a:lnSpc>
                        <a:spcBef>
                          <a:spcPts val="13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0,7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5"/>
                        </a:lnSpc>
                        <a:spcBef>
                          <a:spcPts val="13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ts val="695"/>
                        </a:lnSpc>
                        <a:spcBef>
                          <a:spcPts val="13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695"/>
                        </a:lnSpc>
                        <a:spcBef>
                          <a:spcPts val="13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10"/>
                        </a:lnSpc>
                        <a:spcBef>
                          <a:spcPts val="114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ts val="710"/>
                        </a:lnSpc>
                        <a:spcBef>
                          <a:spcPts val="114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ts val="7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ts val="755"/>
                        </a:lnSpc>
                        <a:tabLst>
                          <a:tab pos="463550" algn="l"/>
                          <a:tab pos="85407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4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74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7635">
                <a:tc>
                  <a:txBody>
                    <a:bodyPr/>
                    <a:lstStyle/>
                    <a:p>
                      <a:pPr algn="r" marR="133350">
                        <a:lnSpc>
                          <a:spcPts val="685"/>
                        </a:lnSpc>
                        <a:spcBef>
                          <a:spcPts val="22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685"/>
                        </a:lnSpc>
                        <a:spcBef>
                          <a:spcPts val="22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85"/>
                        </a:lnSpc>
                        <a:spcBef>
                          <a:spcPts val="22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85"/>
                        </a:lnSpc>
                        <a:spcBef>
                          <a:spcPts val="22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85"/>
                        </a:lnSpc>
                        <a:spcBef>
                          <a:spcPts val="22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ts val="705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705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4,0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05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ts val="705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ts val="844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ts val="844"/>
                        </a:lnSpc>
                        <a:tabLst>
                          <a:tab pos="463550" algn="l"/>
                          <a:tab pos="85407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2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r" marR="133350">
                        <a:lnSpc>
                          <a:spcPts val="685"/>
                        </a:lnSpc>
                        <a:spcBef>
                          <a:spcPts val="22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685"/>
                        </a:lnSpc>
                        <a:spcBef>
                          <a:spcPts val="22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685"/>
                        </a:lnSpc>
                        <a:spcBef>
                          <a:spcPts val="22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0,9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ts val="70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70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0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ts val="85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ts val="850"/>
                        </a:lnSpc>
                        <a:tabLst>
                          <a:tab pos="463550" algn="l"/>
                          <a:tab pos="85407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7635">
                <a:tc>
                  <a:txBody>
                    <a:bodyPr/>
                    <a:lstStyle/>
                    <a:p>
                      <a:pPr algn="r" marR="107314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10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ts val="695"/>
                        </a:lnSpc>
                        <a:spcBef>
                          <a:spcPts val="2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71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1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3,1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ts val="71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5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ts val="850"/>
                        </a:lnSpc>
                        <a:tabLst>
                          <a:tab pos="463550" algn="l"/>
                          <a:tab pos="85407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r" marR="107314">
                        <a:lnSpc>
                          <a:spcPts val="695"/>
                        </a:lnSpc>
                        <a:spcBef>
                          <a:spcPts val="22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16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695"/>
                        </a:lnSpc>
                        <a:spcBef>
                          <a:spcPts val="22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695"/>
                        </a:lnSpc>
                        <a:spcBef>
                          <a:spcPts val="22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695"/>
                        </a:lnSpc>
                        <a:spcBef>
                          <a:spcPts val="22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1,7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60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r" marR="107314">
                        <a:lnSpc>
                          <a:spcPts val="695"/>
                        </a:lnSpc>
                        <a:spcBef>
                          <a:spcPts val="219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7939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1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2,4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5,0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60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4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35890">
                <a:tc>
                  <a:txBody>
                    <a:bodyPr/>
                    <a:lstStyle/>
                    <a:p>
                      <a:pPr algn="r" marR="10731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5,0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60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4460">
                        <a:lnSpc>
                          <a:spcPts val="84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37160">
                <a:tc>
                  <a:txBody>
                    <a:bodyPr/>
                    <a:lstStyle/>
                    <a:p>
                      <a:pPr algn="r" marR="107314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32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863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4,0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D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3302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463550" algn="l"/>
                          <a:tab pos="85407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4445"/>
                </a:tc>
              </a:tr>
              <a:tr h="128270">
                <a:tc>
                  <a:txBody>
                    <a:bodyPr/>
                    <a:lstStyle/>
                    <a:p>
                      <a:pPr algn="r" marR="10731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40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ts val="8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65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6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7635">
                <a:tc>
                  <a:txBody>
                    <a:bodyPr/>
                    <a:lstStyle/>
                    <a:p>
                      <a:pPr algn="r" marR="10731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50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65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6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1285">
                        <a:lnSpc>
                          <a:spcPts val="86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13664">
                <a:tc>
                  <a:txBody>
                    <a:bodyPr/>
                    <a:lstStyle/>
                    <a:p>
                      <a:pPr algn="r" marR="10731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600" spc="25">
                          <a:latin typeface="Lucida Sans"/>
                          <a:cs typeface="Lucida Sans"/>
                        </a:rPr>
                        <a:t>63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R="812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70180">
                        <a:lnSpc>
                          <a:spcPts val="80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800"/>
                        </a:lnSpc>
                        <a:tabLst>
                          <a:tab pos="430530" algn="l"/>
                          <a:tab pos="878205" algn="l"/>
                        </a:tabLst>
                      </a:pP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7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750" spc="-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80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4460">
                        <a:lnSpc>
                          <a:spcPts val="80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6" name="object 36" descr=""/>
          <p:cNvSpPr txBox="1"/>
          <p:nvPr/>
        </p:nvSpPr>
        <p:spPr>
          <a:xfrm>
            <a:off x="606157" y="6338256"/>
            <a:ext cx="395097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3.3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00">
                <a:latin typeface="Arial"/>
                <a:cs typeface="Arial"/>
              </a:rPr>
              <a:t>c</a:t>
            </a:r>
            <a:r>
              <a:rPr dirty="0" sz="750" spc="75">
                <a:latin typeface="Arial"/>
                <a:cs typeface="Arial"/>
              </a:rPr>
              <a:t>t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termomagneticos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5sx2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y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005396" y="6323472"/>
            <a:ext cx="395287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3.4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00">
                <a:latin typeface="Arial"/>
                <a:cs typeface="Arial"/>
              </a:rPr>
              <a:t>c</a:t>
            </a:r>
            <a:r>
              <a:rPr dirty="0" sz="750" spc="75">
                <a:latin typeface="Arial"/>
                <a:cs typeface="Arial"/>
              </a:rPr>
              <a:t>t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termomagneticos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5sx2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y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4327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44777" y="3864783"/>
            <a:ext cx="206375" cy="243776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L="38100" marR="31115" indent="8255">
              <a:lnSpc>
                <a:spcPts val="750"/>
              </a:lnSpc>
              <a:spcBef>
                <a:spcPts val="245"/>
              </a:spcBef>
            </a:pPr>
            <a:r>
              <a:rPr dirty="0" sz="750" spc="-25">
                <a:latin typeface="Arial"/>
                <a:cs typeface="Arial"/>
              </a:rPr>
              <a:t>I</a:t>
            </a:r>
            <a:r>
              <a:rPr dirty="0" baseline="-7407" sz="1125" spc="-37">
                <a:latin typeface="Arial"/>
                <a:cs typeface="Arial"/>
              </a:rPr>
              <a:t>n</a:t>
            </a:r>
            <a:r>
              <a:rPr dirty="0" baseline="-7407" sz="112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(A)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180"/>
              </a:spcBef>
            </a:pPr>
            <a:r>
              <a:rPr dirty="0" sz="750" spc="2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100"/>
              </a:spcBef>
            </a:pPr>
            <a:r>
              <a:rPr dirty="0" sz="750" spc="20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115"/>
              </a:spcBef>
            </a:pPr>
            <a:r>
              <a:rPr dirty="0" sz="750" spc="20"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95"/>
              </a:spcBef>
            </a:pPr>
            <a:r>
              <a:rPr dirty="0" sz="750" spc="20"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16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20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25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32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40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50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245"/>
              </a:spcBef>
            </a:pPr>
            <a:r>
              <a:rPr dirty="0" sz="750" spc="20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algn="ctr" marL="5715">
              <a:lnSpc>
                <a:spcPct val="100000"/>
              </a:lnSpc>
              <a:spcBef>
                <a:spcPts val="100"/>
              </a:spcBef>
            </a:pPr>
            <a:r>
              <a:rPr dirty="0" sz="750" spc="20"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5"/>
              </a:spcBef>
            </a:pPr>
            <a:r>
              <a:rPr dirty="0" sz="750" spc="-25"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latin typeface="Arial"/>
                <a:cs typeface="Arial"/>
              </a:rPr>
              <a:t>16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32</a:t>
            </a:r>
            <a:endParaRPr sz="750">
              <a:latin typeface="Arial"/>
              <a:cs typeface="Arial"/>
            </a:endParaRPr>
          </a:p>
          <a:p>
            <a:pPr algn="ctr" marL="6350">
              <a:lnSpc>
                <a:spcPct val="100000"/>
              </a:lnSpc>
              <a:spcBef>
                <a:spcPts val="114"/>
              </a:spcBef>
            </a:pPr>
            <a:r>
              <a:rPr dirty="0" sz="750" spc="-25">
                <a:latin typeface="Arial"/>
                <a:cs typeface="Arial"/>
              </a:rPr>
              <a:t>40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64499" y="5360068"/>
            <a:ext cx="304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07234" y="5505783"/>
            <a:ext cx="139700" cy="28321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750" spc="-25">
                <a:latin typeface="Arial"/>
                <a:cs typeface="Arial"/>
              </a:rPr>
              <a:t>0,3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"/>
              </a:spcBef>
            </a:pPr>
            <a:r>
              <a:rPr dirty="0" sz="750" spc="-25">
                <a:latin typeface="Arial"/>
                <a:cs typeface="Arial"/>
              </a:rPr>
              <a:t>0,2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64499" y="5765564"/>
            <a:ext cx="30480" cy="5346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395333" y="5357947"/>
            <a:ext cx="304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750" spc="-15"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35973" y="5492452"/>
            <a:ext cx="142240" cy="42100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dirty="0" sz="750" spc="-25">
                <a:latin typeface="Arial"/>
                <a:cs typeface="Arial"/>
              </a:rPr>
              <a:t>0,5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r>
              <a:rPr dirty="0" sz="650" spc="-25">
                <a:latin typeface="Lucida Sans"/>
                <a:cs typeface="Lucida Sans"/>
              </a:rPr>
              <a:t>0,3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9"/>
              </a:spcBef>
            </a:pPr>
            <a:r>
              <a:rPr dirty="0" sz="650" spc="-25">
                <a:latin typeface="Lucida Sans"/>
                <a:cs typeface="Lucida Sans"/>
              </a:rPr>
              <a:t>0,3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395346" y="5887704"/>
            <a:ext cx="31115" cy="410209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45193" y="5368151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785861" y="5503313"/>
            <a:ext cx="142240" cy="410209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0,4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-25">
                <a:latin typeface="Lucida Sans"/>
                <a:cs typeface="Lucida Sans"/>
              </a:rPr>
              <a:t>0,4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845193" y="5889817"/>
            <a:ext cx="31115" cy="40767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76040" y="5368151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16708" y="5505427"/>
            <a:ext cx="142240" cy="53467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r>
              <a:rPr dirty="0" sz="650" spc="-25">
                <a:latin typeface="Lucida Sans"/>
                <a:cs typeface="Lucida Sans"/>
              </a:rPr>
              <a:t>0,8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0,5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9"/>
              </a:spcBef>
            </a:pPr>
            <a:r>
              <a:rPr dirty="0" sz="650" spc="-25">
                <a:latin typeface="Lucida Sans"/>
                <a:cs typeface="Lucida Sans"/>
              </a:rPr>
              <a:t>0,5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276040" y="6014420"/>
            <a:ext cx="31115" cy="28321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706875" y="5368151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649664" y="5501210"/>
            <a:ext cx="142240" cy="53911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-25">
                <a:latin typeface="Lucida Sans"/>
                <a:cs typeface="Lucida Sans"/>
              </a:rPr>
              <a:t>1,2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0,8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144060" y="5368151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086836" y="5501210"/>
            <a:ext cx="142240" cy="66802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-25">
                <a:latin typeface="Lucida Sans"/>
                <a:cs typeface="Lucida Sans"/>
              </a:rPr>
              <a:t>1,5</a:t>
            </a:r>
            <a:endParaRPr sz="650">
              <a:latin typeface="Lucida Sans"/>
              <a:cs typeface="Lucida Sans"/>
            </a:endParaRPr>
          </a:p>
          <a:p>
            <a:pPr marL="44450">
              <a:lnSpc>
                <a:spcPct val="100000"/>
              </a:lnSpc>
              <a:spcBef>
                <a:spcPts val="235"/>
              </a:spcBef>
            </a:pPr>
            <a:r>
              <a:rPr dirty="0" sz="650" spc="35">
                <a:latin typeface="Lucida Sans"/>
                <a:cs typeface="Lucida Sans"/>
              </a:rPr>
              <a:t>1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-25">
                <a:latin typeface="Lucida Sans"/>
                <a:cs typeface="Lucida Sans"/>
              </a:rPr>
              <a:t>0,8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06875" y="6016533"/>
            <a:ext cx="467995" cy="27940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tabLst>
                <a:tab pos="436880" algn="l"/>
              </a:tabLst>
            </a:pPr>
            <a:r>
              <a:rPr dirty="0" sz="650" spc="-50">
                <a:latin typeface="Lucida Sans"/>
                <a:cs typeface="Lucida Sans"/>
              </a:rPr>
              <a:t>-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sz="650" spc="-50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591798" y="5366043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34575" y="5501210"/>
            <a:ext cx="142240" cy="66548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30"/>
              </a:spcBef>
            </a:pPr>
            <a:r>
              <a:rPr dirty="0" sz="650" spc="-25">
                <a:latin typeface="Lucida Sans"/>
                <a:cs typeface="Lucida Sans"/>
              </a:rPr>
              <a:t>1,5</a:t>
            </a:r>
            <a:endParaRPr sz="650">
              <a:latin typeface="Lucida Sans"/>
              <a:cs typeface="Lucida Sans"/>
            </a:endParaRPr>
          </a:p>
          <a:p>
            <a:pPr marL="44450">
              <a:lnSpc>
                <a:spcPct val="100000"/>
              </a:lnSpc>
              <a:spcBef>
                <a:spcPts val="235"/>
              </a:spcBef>
            </a:pPr>
            <a:r>
              <a:rPr dirty="0" sz="650" spc="35">
                <a:latin typeface="Lucida Sans"/>
                <a:cs typeface="Lucida Sans"/>
              </a:rPr>
              <a:t>1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r>
              <a:rPr dirty="0" sz="650" spc="-25">
                <a:latin typeface="Lucida Sans"/>
                <a:cs typeface="Lucida Sans"/>
              </a:rPr>
              <a:t>0,8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650" spc="-25">
                <a:latin typeface="Lucida Sans"/>
                <a:cs typeface="Lucida Sans"/>
              </a:rPr>
              <a:t>0,8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r>
              <a:rPr dirty="0" sz="650" spc="-25">
                <a:latin typeface="Lucida Sans"/>
                <a:cs typeface="Lucida Sans"/>
              </a:rPr>
              <a:t>0,6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591798" y="6168594"/>
            <a:ext cx="311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650" spc="25">
                <a:latin typeface="Lucida Sans"/>
                <a:cs typeface="Lucida Sans"/>
              </a:rPr>
              <a:t>-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059533" y="3517019"/>
            <a:ext cx="239141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Guardamotor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S2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conectado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arriba,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antepuesto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74086" y="3512789"/>
            <a:ext cx="833119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73660" y="3925685"/>
            <a:ext cx="67627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 spc="-10">
                <a:latin typeface="Lucida Sans"/>
                <a:cs typeface="Lucida Sans"/>
              </a:rPr>
              <a:t>Características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74038" y="4143211"/>
            <a:ext cx="83820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 spc="5">
                <a:latin typeface="Lucida Sans"/>
                <a:cs typeface="Lucida Sans"/>
              </a:rPr>
              <a:t>C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74034" y="5530775"/>
            <a:ext cx="90170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 spc="20">
                <a:latin typeface="Lucida Sans"/>
                <a:cs typeface="Lucida Sans"/>
              </a:rPr>
              <a:t>D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071211" y="3215000"/>
            <a:ext cx="83375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070363" y="3617679"/>
            <a:ext cx="66484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Características</a:t>
            </a:r>
            <a:endParaRPr sz="750">
              <a:latin typeface="Tahoma"/>
              <a:cs typeface="Tahoma"/>
            </a:endParaRPr>
          </a:p>
        </p:txBody>
      </p:sp>
      <p:graphicFrame>
        <p:nvGraphicFramePr>
          <p:cNvPr id="31" name="object 31" descr=""/>
          <p:cNvGraphicFramePr>
            <a:graphicFrameLocks noGrp="1"/>
          </p:cNvGraphicFramePr>
          <p:nvPr/>
        </p:nvGraphicFramePr>
        <p:xfrm>
          <a:off x="1776488" y="3744951"/>
          <a:ext cx="7315834" cy="1610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8780"/>
                <a:gridCol w="459105"/>
                <a:gridCol w="450850"/>
                <a:gridCol w="447675"/>
                <a:gridCol w="445135"/>
                <a:gridCol w="433069"/>
                <a:gridCol w="506730"/>
                <a:gridCol w="606425"/>
                <a:gridCol w="640714"/>
                <a:gridCol w="431164"/>
                <a:gridCol w="439420"/>
                <a:gridCol w="441325"/>
                <a:gridCol w="425450"/>
                <a:gridCol w="433070"/>
                <a:gridCol w="440690"/>
                <a:gridCol w="319404"/>
              </a:tblGrid>
              <a:tr h="92710">
                <a:tc>
                  <a:txBody>
                    <a:bodyPr/>
                    <a:lstStyle/>
                    <a:p>
                      <a:pPr algn="r" marR="92075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196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240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300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384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480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540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88265">
                        <a:lnSpc>
                          <a:spcPts val="63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600</a:t>
                      </a:r>
                      <a:r>
                        <a:rPr dirty="0" sz="750" spc="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4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730"/>
                        </a:lnSpc>
                        <a:spcBef>
                          <a:spcPts val="75"/>
                        </a:spcBef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C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166370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1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1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1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1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3189">
                <a:tc>
                  <a:txBody>
                    <a:bodyPr/>
                    <a:lstStyle/>
                    <a:p>
                      <a:pPr algn="r" marR="106045">
                        <a:lnSpc>
                          <a:spcPts val="670"/>
                        </a:lnSpc>
                      </a:pPr>
                      <a:r>
                        <a:rPr dirty="0" sz="750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7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650"/>
                        </a:lnSpc>
                      </a:pPr>
                      <a:r>
                        <a:rPr dirty="0" sz="750"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50">
                          <a:latin typeface="Arial"/>
                          <a:cs typeface="Arial"/>
                        </a:rPr>
                        <a:t>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3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25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4290">
                        <a:lnSpc>
                          <a:spcPts val="63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32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ts val="63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63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45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7314">
                        <a:lnSpc>
                          <a:spcPts val="61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50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6370">
                        <a:lnSpc>
                          <a:spcPts val="83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83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81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81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81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80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37795">
                <a:tc>
                  <a:txBody>
                    <a:bodyPr/>
                    <a:lstStyle/>
                    <a:p>
                      <a:pPr algn="r" marR="120650">
                        <a:lnSpc>
                          <a:spcPts val="860"/>
                        </a:lnSpc>
                        <a:spcBef>
                          <a:spcPts val="12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60"/>
                        </a:lnSpc>
                        <a:spcBef>
                          <a:spcPts val="12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ctr" marR="285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637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8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44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844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844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algn="r" marR="120650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28575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637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r" marR="120650">
                        <a:lnSpc>
                          <a:spcPts val="860"/>
                        </a:lnSpc>
                        <a:spcBef>
                          <a:spcPts val="50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60"/>
                        </a:lnSpc>
                        <a:spcBef>
                          <a:spcPts val="50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8419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80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7635">
                <a:tc>
                  <a:txBody>
                    <a:bodyPr/>
                    <a:lstStyle/>
                    <a:p>
                      <a:pPr algn="r" marR="120650">
                        <a:lnSpc>
                          <a:spcPts val="855"/>
                        </a:lnSpc>
                        <a:spcBef>
                          <a:spcPts val="50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69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7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77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77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8419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7635">
                <a:tc>
                  <a:txBody>
                    <a:bodyPr/>
                    <a:lstStyle/>
                    <a:p>
                      <a:pPr algn="r" marR="120650">
                        <a:lnSpc>
                          <a:spcPts val="860"/>
                        </a:lnSpc>
                        <a:spcBef>
                          <a:spcPts val="4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60"/>
                        </a:lnSpc>
                        <a:spcBef>
                          <a:spcPts val="4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79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9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78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8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8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6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ctr" marL="6985">
                        <a:lnSpc>
                          <a:spcPts val="860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880"/>
                        </a:lnSpc>
                        <a:spcBef>
                          <a:spcPts val="35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0,2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algn="ctr" marL="6985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022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32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algn="ctr" marL="6985">
                        <a:lnSpc>
                          <a:spcPts val="860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860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60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80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40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algn="ctr" marL="6985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860"/>
                        </a:lnSpc>
                        <a:spcBef>
                          <a:spcPts val="35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765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060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78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50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77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3189">
                <a:tc>
                  <a:txBody>
                    <a:bodyPr/>
                    <a:lstStyle/>
                    <a:p>
                      <a:pPr algn="ctr" marL="6985">
                        <a:lnSpc>
                          <a:spcPts val="819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819"/>
                        </a:lnSpc>
                        <a:spcBef>
                          <a:spcPts val="50"/>
                        </a:spcBef>
                      </a:pPr>
                      <a:r>
                        <a:rPr dirty="0" sz="750">
                          <a:latin typeface="Arial"/>
                          <a:cs typeface="Arial"/>
                        </a:rPr>
                        <a:t>-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725"/>
                        </a:lnSpc>
                        <a:spcBef>
                          <a:spcPts val="15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ts val="74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5880">
                        <a:lnSpc>
                          <a:spcPts val="74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9055">
                        <a:lnSpc>
                          <a:spcPts val="74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6045">
                        <a:lnSpc>
                          <a:spcPts val="74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0,8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0335">
                        <a:lnSpc>
                          <a:spcPts val="80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63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80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8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7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2" name="object 32" descr=""/>
          <p:cNvSpPr txBox="1"/>
          <p:nvPr/>
        </p:nvSpPr>
        <p:spPr>
          <a:xfrm>
            <a:off x="8834399" y="3414936"/>
            <a:ext cx="35242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50">
                <a:solidFill>
                  <a:srgbClr val="FFFFFF"/>
                </a:solidFill>
                <a:latin typeface="Tahoma"/>
                <a:cs typeface="Tahoma"/>
              </a:rPr>
              <a:t>1140</a:t>
            </a:r>
            <a:r>
              <a:rPr dirty="0" sz="7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854585" y="3560656"/>
            <a:ext cx="206375" cy="23685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8100" marR="30480" indent="25400">
              <a:lnSpc>
                <a:spcPts val="760"/>
              </a:lnSpc>
              <a:spcBef>
                <a:spcPts val="240"/>
              </a:spcBef>
            </a:pPr>
            <a:r>
              <a:rPr dirty="0" sz="750" spc="-25">
                <a:latin typeface="Tahoma"/>
                <a:cs typeface="Tahoma"/>
              </a:rPr>
              <a:t>I</a:t>
            </a:r>
            <a:r>
              <a:rPr dirty="0" baseline="-11111" sz="1125" spc="-37">
                <a:latin typeface="Tahoma"/>
                <a:cs typeface="Tahoma"/>
              </a:rPr>
              <a:t>n </a:t>
            </a:r>
            <a:r>
              <a:rPr dirty="0" sz="750" spc="-25">
                <a:latin typeface="Tahoma"/>
                <a:cs typeface="Tahoma"/>
              </a:rPr>
              <a:t>(A)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8849150" y="3632461"/>
            <a:ext cx="29210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>
                <a:latin typeface="Tahoma"/>
                <a:cs typeface="Tahoma"/>
              </a:rPr>
              <a:t>100</a:t>
            </a:r>
            <a:r>
              <a:rPr dirty="0" sz="750" spc="14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071120" y="5391742"/>
            <a:ext cx="8890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D</a:t>
            </a:r>
            <a:endParaRPr sz="750">
              <a:latin typeface="Tahoma"/>
              <a:cs typeface="Tahoma"/>
            </a:endParaRPr>
          </a:p>
        </p:txBody>
      </p:sp>
      <p:graphicFrame>
        <p:nvGraphicFramePr>
          <p:cNvPr id="36" name="object 36" descr=""/>
          <p:cNvGraphicFramePr>
            <a:graphicFrameLocks noGrp="1"/>
          </p:cNvGraphicFramePr>
          <p:nvPr/>
        </p:nvGraphicFramePr>
        <p:xfrm>
          <a:off x="5871440" y="5375402"/>
          <a:ext cx="3220720" cy="860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465"/>
                <a:gridCol w="431165"/>
                <a:gridCol w="439419"/>
                <a:gridCol w="441325"/>
                <a:gridCol w="425450"/>
                <a:gridCol w="433069"/>
                <a:gridCol w="440690"/>
                <a:gridCol w="319405"/>
              </a:tblGrid>
              <a:tr h="110489">
                <a:tc>
                  <a:txBody>
                    <a:bodyPr/>
                    <a:lstStyle/>
                    <a:p>
                      <a:pPr marL="60960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73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4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73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marL="60960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3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marL="3175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0,8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2,5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8270"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32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869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0,6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marL="3175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40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855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55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12395">
                <a:tc>
                  <a:txBody>
                    <a:bodyPr/>
                    <a:lstStyle/>
                    <a:p>
                      <a:pPr marL="31750">
                        <a:lnSpc>
                          <a:spcPts val="79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50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79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ts val="79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-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790"/>
                        </a:lnSpc>
                      </a:pPr>
                      <a:r>
                        <a:rPr dirty="0" sz="750">
                          <a:latin typeface="Tahoma"/>
                          <a:cs typeface="Tahoma"/>
                        </a:rPr>
                        <a:t>1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ts val="79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1,2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79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90"/>
                        </a:lnSpc>
                      </a:pPr>
                      <a:r>
                        <a:rPr dirty="0" sz="750" spc="-25">
                          <a:latin typeface="Tahoma"/>
                          <a:cs typeface="Tahoma"/>
                        </a:rPr>
                        <a:t>1,5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7" name="object 37" descr=""/>
          <p:cNvSpPr txBox="1"/>
          <p:nvPr/>
        </p:nvSpPr>
        <p:spPr>
          <a:xfrm>
            <a:off x="6137541" y="3210771"/>
            <a:ext cx="2752090" cy="567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3375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Guardamotor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S3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conectado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arriba,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antepuesto</a:t>
            </a:r>
            <a:endParaRPr sz="7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</a:pPr>
            <a:endParaRPr sz="600">
              <a:latin typeface="Lucida Sans"/>
              <a:cs typeface="Lucida Sans"/>
            </a:endParaRPr>
          </a:p>
          <a:p>
            <a:pPr marL="114300">
              <a:lnSpc>
                <a:spcPct val="100000"/>
              </a:lnSpc>
              <a:spcBef>
                <a:spcPts val="5"/>
              </a:spcBef>
              <a:tabLst>
                <a:tab pos="540385" algn="l"/>
                <a:tab pos="995044" algn="l"/>
                <a:tab pos="1428750" algn="l"/>
                <a:tab pos="1851660" algn="l"/>
                <a:tab pos="2270760" algn="l"/>
              </a:tabLst>
            </a:pPr>
            <a:r>
              <a:rPr dirty="0" baseline="7407" sz="1125">
                <a:solidFill>
                  <a:srgbClr val="FFFFFF"/>
                </a:solidFill>
                <a:latin typeface="Tahoma"/>
                <a:cs typeface="Tahoma"/>
              </a:rPr>
              <a:t>384</a:t>
            </a:r>
            <a:r>
              <a:rPr dirty="0" baseline="7407" sz="1125" spc="2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7407" sz="1125" spc="-7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baseline="7407" sz="1125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480</a:t>
            </a:r>
            <a:r>
              <a:rPr dirty="0" sz="750" spc="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600</a:t>
            </a:r>
            <a:r>
              <a:rPr dirty="0" sz="750" spc="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756</a:t>
            </a:r>
            <a:r>
              <a:rPr dirty="0" sz="750" spc="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900</a:t>
            </a:r>
            <a:r>
              <a:rPr dirty="0" sz="750" spc="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</a:rPr>
              <a:t>	1080</a:t>
            </a:r>
            <a:r>
              <a:rPr dirty="0" sz="750" spc="20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ahoma"/>
              <a:cs typeface="Tahoma"/>
            </a:endParaRPr>
          </a:p>
          <a:p>
            <a:pPr marL="143510">
              <a:lnSpc>
                <a:spcPct val="100000"/>
              </a:lnSpc>
              <a:tabLst>
                <a:tab pos="572135" algn="l"/>
                <a:tab pos="1021715" algn="l"/>
                <a:tab pos="1452880" algn="l"/>
                <a:tab pos="1875155" algn="l"/>
                <a:tab pos="2318385" algn="l"/>
              </a:tabLst>
            </a:pPr>
            <a:r>
              <a:rPr dirty="0" baseline="3703" sz="1125">
                <a:latin typeface="Tahoma"/>
                <a:cs typeface="Tahoma"/>
              </a:rPr>
              <a:t>32</a:t>
            </a:r>
            <a:r>
              <a:rPr dirty="0" baseline="3703" sz="1125" spc="135">
                <a:latin typeface="Tahoma"/>
                <a:cs typeface="Tahoma"/>
              </a:rPr>
              <a:t> </a:t>
            </a:r>
            <a:r>
              <a:rPr dirty="0" baseline="3703" sz="1125" spc="-75">
                <a:latin typeface="Tahoma"/>
                <a:cs typeface="Tahoma"/>
              </a:rPr>
              <a:t>A</a:t>
            </a:r>
            <a:r>
              <a:rPr dirty="0" baseline="3703" sz="1125">
                <a:latin typeface="Tahoma"/>
                <a:cs typeface="Tahoma"/>
              </a:rPr>
              <a:t>	40</a:t>
            </a:r>
            <a:r>
              <a:rPr dirty="0" baseline="3703" sz="1125" spc="135">
                <a:latin typeface="Tahoma"/>
                <a:cs typeface="Tahoma"/>
              </a:rPr>
              <a:t> </a:t>
            </a:r>
            <a:r>
              <a:rPr dirty="0" baseline="3703" sz="1125" spc="-75">
                <a:latin typeface="Tahoma"/>
                <a:cs typeface="Tahoma"/>
              </a:rPr>
              <a:t>A</a:t>
            </a:r>
            <a:r>
              <a:rPr dirty="0" baseline="3703" sz="1125">
                <a:latin typeface="Tahoma"/>
                <a:cs typeface="Tahoma"/>
              </a:rPr>
              <a:t>	</a:t>
            </a:r>
            <a:r>
              <a:rPr dirty="0" baseline="7407" sz="1125">
                <a:latin typeface="Tahoma"/>
                <a:cs typeface="Tahoma"/>
              </a:rPr>
              <a:t>50</a:t>
            </a:r>
            <a:r>
              <a:rPr dirty="0" baseline="7407" sz="1125" spc="7">
                <a:latin typeface="Tahoma"/>
                <a:cs typeface="Tahoma"/>
              </a:rPr>
              <a:t> </a:t>
            </a:r>
            <a:r>
              <a:rPr dirty="0" baseline="7407" sz="1125" spc="-75">
                <a:latin typeface="Tahoma"/>
                <a:cs typeface="Tahoma"/>
              </a:rPr>
              <a:t>A</a:t>
            </a:r>
            <a:r>
              <a:rPr dirty="0" baseline="7407" sz="1125">
                <a:latin typeface="Tahoma"/>
                <a:cs typeface="Tahoma"/>
              </a:rPr>
              <a:t>	63</a:t>
            </a:r>
            <a:r>
              <a:rPr dirty="0" baseline="7407" sz="1125" spc="135">
                <a:latin typeface="Tahoma"/>
                <a:cs typeface="Tahoma"/>
              </a:rPr>
              <a:t> </a:t>
            </a:r>
            <a:r>
              <a:rPr dirty="0" baseline="7407" sz="1125" spc="-75">
                <a:latin typeface="Tahoma"/>
                <a:cs typeface="Tahoma"/>
              </a:rPr>
              <a:t>A</a:t>
            </a:r>
            <a:r>
              <a:rPr dirty="0" baseline="7407" sz="1125">
                <a:latin typeface="Tahoma"/>
                <a:cs typeface="Tahoma"/>
              </a:rPr>
              <a:t>	75</a:t>
            </a:r>
            <a:r>
              <a:rPr dirty="0" baseline="7407" sz="1125" spc="157">
                <a:latin typeface="Tahoma"/>
                <a:cs typeface="Tahoma"/>
              </a:rPr>
              <a:t> </a:t>
            </a:r>
            <a:r>
              <a:rPr dirty="0" baseline="7407" sz="1125" spc="-75">
                <a:latin typeface="Tahoma"/>
                <a:cs typeface="Tahoma"/>
              </a:rPr>
              <a:t>A</a:t>
            </a:r>
            <a:r>
              <a:rPr dirty="0" baseline="7407" sz="1125">
                <a:latin typeface="Tahoma"/>
                <a:cs typeface="Tahoma"/>
              </a:rPr>
              <a:t>	</a:t>
            </a:r>
            <a:r>
              <a:rPr dirty="0" sz="750">
                <a:latin typeface="Tahoma"/>
                <a:cs typeface="Tahoma"/>
              </a:rPr>
              <a:t>90</a:t>
            </a:r>
            <a:r>
              <a:rPr dirty="0" sz="750" spc="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606157" y="6323472"/>
            <a:ext cx="395287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3.5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00">
                <a:latin typeface="Arial"/>
                <a:cs typeface="Arial"/>
              </a:rPr>
              <a:t>c</a:t>
            </a:r>
            <a:r>
              <a:rPr dirty="0" sz="750" spc="75">
                <a:latin typeface="Arial"/>
                <a:cs typeface="Arial"/>
              </a:rPr>
              <a:t>t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termomagneticos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5sx2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y</a:t>
            </a:r>
            <a:endParaRPr sz="7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015954" y="6285457"/>
            <a:ext cx="395732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23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1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3.6</a:t>
            </a:r>
            <a:r>
              <a:rPr dirty="0" sz="650" spc="11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00">
                <a:latin typeface="Arial"/>
                <a:cs typeface="Arial"/>
              </a:rPr>
              <a:t>c</a:t>
            </a:r>
            <a:r>
              <a:rPr dirty="0" sz="750" spc="75">
                <a:latin typeface="Arial"/>
                <a:cs typeface="Arial"/>
              </a:rPr>
              <a:t>t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termomagneticos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5sx2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y</a:t>
            </a:r>
            <a:r>
              <a:rPr dirty="0" sz="750" spc="50">
                <a:latin typeface="Arial"/>
                <a:cs typeface="Arial"/>
              </a:rPr>
              <a:t> guardamotores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S3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expresados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kA.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343" y="1980197"/>
            <a:ext cx="2790190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respaldo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Back-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up</a:t>
            </a:r>
            <a:endParaRPr sz="950">
              <a:latin typeface="Arial"/>
              <a:cs typeface="Arial"/>
            </a:endParaRPr>
          </a:p>
          <a:p>
            <a:pPr marL="13335" marR="61594">
              <a:lnSpc>
                <a:spcPct val="100000"/>
              </a:lnSpc>
              <a:spcBef>
                <a:spcPts val="1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conozca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40">
                <a:latin typeface="Arial"/>
                <a:cs typeface="Arial"/>
              </a:rPr>
              <a:t> máxima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cortocircuito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lugar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montaje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termomagnético,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que</a:t>
            </a:r>
            <a:endParaRPr sz="10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10"/>
              </a:spcBef>
            </a:pP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misma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exceda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ruptura,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aguas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arriba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elemento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adicional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ofrezca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respaldo,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evitar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exigencia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excesiva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deteriore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 </a:t>
            </a:r>
            <a:r>
              <a:rPr dirty="0" sz="1050" spc="-10">
                <a:latin typeface="Arial"/>
                <a:cs typeface="Arial"/>
              </a:rPr>
              <a:t>interruptor termomagnético.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2899" y="3562066"/>
            <a:ext cx="269684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general,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fusibles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función,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dentro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ciertos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límites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puede </a:t>
            </a:r>
            <a:r>
              <a:rPr dirty="0" sz="1050" spc="-55">
                <a:latin typeface="Arial"/>
                <a:cs typeface="Arial"/>
              </a:rPr>
              <a:t>ofrecer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respaldo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otros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5">
                <a:latin typeface="Arial"/>
                <a:cs typeface="Arial"/>
              </a:rPr>
              <a:t> termomag </a:t>
            </a:r>
            <a:r>
              <a:rPr dirty="0" sz="1050" spc="-10">
                <a:latin typeface="Arial"/>
                <a:cs typeface="Arial"/>
              </a:rPr>
              <a:t>néticos.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3172" y="4362509"/>
            <a:ext cx="273240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tabla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siguiente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informan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 </a:t>
            </a:r>
            <a:r>
              <a:rPr dirty="0" sz="1050" spc="-55">
                <a:latin typeface="Arial"/>
                <a:cs typeface="Arial"/>
              </a:rPr>
              <a:t>corrientes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cortocircuito,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kA,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asegurarse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respaldo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(Back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uso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fusibles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20">
                <a:latin typeface="Arial"/>
                <a:cs typeface="Arial"/>
              </a:rPr>
              <a:t> según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165">
                <a:latin typeface="Arial"/>
                <a:cs typeface="Arial"/>
              </a:rPr>
              <a:t>VDE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0636e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IEC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60269.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378967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10"/>
              <a:t> </a:t>
            </a:r>
            <a:r>
              <a:rPr dirty="0" spc="-125"/>
              <a:t>Termomagnéticos</a:t>
            </a:r>
            <a:r>
              <a:rPr dirty="0" spc="-30"/>
              <a:t> </a:t>
            </a:r>
            <a:r>
              <a:rPr dirty="0" spc="-80"/>
              <a:t>Automáticos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071070" y="5139713"/>
            <a:ext cx="208279" cy="3613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46355" marR="36195" indent="25400">
              <a:lnSpc>
                <a:spcPts val="750"/>
              </a:lnSpc>
              <a:spcBef>
                <a:spcPts val="180"/>
              </a:spcBef>
            </a:pPr>
            <a:r>
              <a:rPr dirty="0" sz="650" spc="-25">
                <a:latin typeface="Arial"/>
                <a:cs typeface="Arial"/>
              </a:rPr>
              <a:t>I</a:t>
            </a:r>
            <a:r>
              <a:rPr dirty="0" baseline="-23148" sz="900" spc="-37">
                <a:latin typeface="Arial"/>
                <a:cs typeface="Arial"/>
              </a:rPr>
              <a:t>n</a:t>
            </a:r>
            <a:r>
              <a:rPr dirty="0" baseline="-23148" sz="900" spc="300">
                <a:latin typeface="Arial"/>
                <a:cs typeface="Arial"/>
              </a:rPr>
              <a:t> </a:t>
            </a:r>
            <a:r>
              <a:rPr dirty="0" sz="650" spc="-25">
                <a:latin typeface="Arial"/>
                <a:cs typeface="Arial"/>
              </a:rPr>
              <a:t>(A)</a:t>
            </a:r>
            <a:endParaRPr sz="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15"/>
              </a:spcBef>
            </a:pPr>
            <a:r>
              <a:rPr dirty="0" sz="700">
                <a:latin typeface="Arial"/>
                <a:cs typeface="Arial"/>
              </a:rPr>
              <a:t>&lt; </a:t>
            </a:r>
            <a:r>
              <a:rPr dirty="0" sz="700" spc="-50"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5092292" y="5509735"/>
          <a:ext cx="2727325" cy="980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735"/>
                <a:gridCol w="414655"/>
                <a:gridCol w="425450"/>
                <a:gridCol w="433070"/>
                <a:gridCol w="426719"/>
                <a:gridCol w="429894"/>
                <a:gridCol w="304800"/>
              </a:tblGrid>
              <a:tr h="116839">
                <a:tc>
                  <a:txBody>
                    <a:bodyPr/>
                    <a:lstStyle/>
                    <a:p>
                      <a:pPr marL="59055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2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2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2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2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0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0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14935">
                <a:tc>
                  <a:txBody>
                    <a:bodyPr/>
                    <a:lstStyle/>
                    <a:p>
                      <a:pPr marL="31750">
                        <a:lnSpc>
                          <a:spcPts val="765"/>
                        </a:lnSpc>
                        <a:spcBef>
                          <a:spcPts val="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79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6845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8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7557858" y="5182310"/>
            <a:ext cx="27813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latin typeface="Arial"/>
                <a:cs typeface="Arial"/>
              </a:rPr>
              <a:t>160</a:t>
            </a:r>
            <a:r>
              <a:rPr dirty="0" sz="700" spc="15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25683" y="4844388"/>
            <a:ext cx="779780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24810" y="5139713"/>
            <a:ext cx="606425" cy="2203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335" marR="5080" indent="-1270">
              <a:lnSpc>
                <a:spcPts val="720"/>
              </a:lnSpc>
              <a:spcBef>
                <a:spcPts val="204"/>
              </a:spcBef>
            </a:pPr>
            <a:r>
              <a:rPr dirty="0" sz="650" spc="-10">
                <a:latin typeface="Arial"/>
                <a:cs typeface="Arial"/>
              </a:rPr>
              <a:t>Características</a:t>
            </a:r>
            <a:r>
              <a:rPr dirty="0" sz="650" spc="200">
                <a:latin typeface="Arial"/>
                <a:cs typeface="Arial"/>
              </a:rPr>
              <a:t> </a:t>
            </a:r>
            <a:r>
              <a:rPr dirty="0" sz="650" spc="-50">
                <a:latin typeface="Arial"/>
                <a:cs typeface="Arial"/>
              </a:rPr>
              <a:t>C</a:t>
            </a:r>
            <a:endParaRPr sz="6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421807" y="4844388"/>
            <a:ext cx="2049145" cy="6362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Fusibles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NH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Diazed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conectados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arriba, antepuestos</a:t>
            </a:r>
            <a:endParaRPr sz="7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50">
              <a:latin typeface="Lucida Sans"/>
              <a:cs typeface="Lucida Sans"/>
            </a:endParaRPr>
          </a:p>
          <a:p>
            <a:pPr marL="50165">
              <a:lnSpc>
                <a:spcPct val="100000"/>
              </a:lnSpc>
              <a:tabLst>
                <a:tab pos="487680" algn="l"/>
                <a:tab pos="918210" algn="l"/>
                <a:tab pos="1307465" algn="l"/>
                <a:tab pos="1726564" algn="l"/>
              </a:tabLst>
            </a:pPr>
            <a:r>
              <a:rPr dirty="0" sz="700">
                <a:latin typeface="Arial"/>
                <a:cs typeface="Arial"/>
              </a:rPr>
              <a:t>50</a:t>
            </a:r>
            <a:r>
              <a:rPr dirty="0" sz="700" spc="105">
                <a:latin typeface="Arial"/>
                <a:cs typeface="Arial"/>
              </a:rPr>
              <a:t> </a:t>
            </a:r>
            <a:r>
              <a:rPr dirty="0" sz="700" spc="-60">
                <a:latin typeface="Arial"/>
                <a:cs typeface="Arial"/>
              </a:rPr>
              <a:t>A</a:t>
            </a:r>
            <a:r>
              <a:rPr dirty="0" sz="700">
                <a:latin typeface="Arial"/>
                <a:cs typeface="Arial"/>
              </a:rPr>
              <a:t>	63</a:t>
            </a:r>
            <a:r>
              <a:rPr dirty="0" sz="700" spc="10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A</a:t>
            </a:r>
            <a:r>
              <a:rPr dirty="0" sz="700">
                <a:latin typeface="Arial"/>
                <a:cs typeface="Arial"/>
              </a:rPr>
              <a:t>	80</a:t>
            </a:r>
            <a:r>
              <a:rPr dirty="0" sz="700" spc="10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A</a:t>
            </a:r>
            <a:r>
              <a:rPr dirty="0" sz="700">
                <a:latin typeface="Arial"/>
                <a:cs typeface="Arial"/>
              </a:rPr>
              <a:t>	100</a:t>
            </a:r>
            <a:r>
              <a:rPr dirty="0" sz="700" spc="15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A</a:t>
            </a:r>
            <a:r>
              <a:rPr dirty="0" sz="700">
                <a:latin typeface="Arial"/>
                <a:cs typeface="Arial"/>
              </a:rPr>
              <a:t>	125</a:t>
            </a:r>
            <a:r>
              <a:rPr dirty="0" sz="700" spc="155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  <a:p>
            <a:pPr marL="508634">
              <a:lnSpc>
                <a:spcPct val="100000"/>
              </a:lnSpc>
              <a:spcBef>
                <a:spcPts val="615"/>
              </a:spcBef>
            </a:pPr>
            <a:r>
              <a:rPr dirty="0" sz="550">
                <a:latin typeface="Arial"/>
                <a:cs typeface="Arial"/>
              </a:rPr>
              <a:t>No</a:t>
            </a:r>
            <a:r>
              <a:rPr dirty="0" sz="550" spc="9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es</a:t>
            </a:r>
            <a:r>
              <a:rPr dirty="0" sz="550" spc="95">
                <a:latin typeface="Arial"/>
                <a:cs typeface="Arial"/>
              </a:rPr>
              <a:t> </a:t>
            </a:r>
            <a:r>
              <a:rPr dirty="0" sz="550" spc="50">
                <a:latin typeface="Arial"/>
                <a:cs typeface="Arial"/>
              </a:rPr>
              <a:t>necesario</a:t>
            </a:r>
            <a:r>
              <a:rPr dirty="0" sz="550" spc="100">
                <a:latin typeface="Arial"/>
                <a:cs typeface="Arial"/>
              </a:rPr>
              <a:t> </a:t>
            </a:r>
            <a:r>
              <a:rPr dirty="0" sz="550" spc="55">
                <a:latin typeface="Arial"/>
                <a:cs typeface="Arial"/>
              </a:rPr>
              <a:t>respaldo</a:t>
            </a:r>
            <a:r>
              <a:rPr dirty="0" sz="550" spc="9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hasta</a:t>
            </a:r>
            <a:r>
              <a:rPr dirty="0" sz="550" spc="100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50</a:t>
            </a:r>
            <a:r>
              <a:rPr dirty="0" sz="550" spc="9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k</a:t>
            </a:r>
            <a:r>
              <a:rPr dirty="0" sz="550" spc="-85">
                <a:latin typeface="Arial"/>
                <a:cs typeface="Arial"/>
              </a:rPr>
              <a:t> </a:t>
            </a:r>
            <a:r>
              <a:rPr dirty="0" sz="550" spc="-50">
                <a:latin typeface="Arial"/>
                <a:cs typeface="Arial"/>
              </a:rPr>
              <a:t>A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52008" y="2107198"/>
            <a:ext cx="1752600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1610">
              <a:lnSpc>
                <a:spcPct val="134300"/>
              </a:lnSpc>
              <a:spcBef>
                <a:spcPts val="100"/>
              </a:spcBef>
              <a:tabLst>
                <a:tab pos="622935" algn="l"/>
                <a:tab pos="1250950" algn="l"/>
              </a:tabLst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Int.</a:t>
            </a:r>
            <a:r>
              <a:rPr dirty="0" sz="6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termomagnéticos</a:t>
            </a:r>
            <a:r>
              <a:rPr dirty="0" sz="6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5SP4</a:t>
            </a:r>
            <a:r>
              <a:rPr dirty="0" sz="6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antepuestos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Curva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Curva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Curva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490409" y="2274473"/>
            <a:ext cx="33464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Curva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endParaRPr sz="650">
              <a:latin typeface="Lucida Sans"/>
              <a:cs typeface="Lucida Sans"/>
            </a:endParaRPr>
          </a:p>
        </p:txBody>
      </p:sp>
      <p:graphicFrame>
        <p:nvGraphicFramePr>
          <p:cNvPr id="15" name="object 15" descr=""/>
          <p:cNvGraphicFramePr>
            <a:graphicFrameLocks noGrp="1"/>
          </p:cNvGraphicFramePr>
          <p:nvPr/>
        </p:nvGraphicFramePr>
        <p:xfrm>
          <a:off x="4348817" y="2452551"/>
          <a:ext cx="3434079" cy="18059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9290"/>
                <a:gridCol w="525779"/>
                <a:gridCol w="554990"/>
                <a:gridCol w="648969"/>
                <a:gridCol w="592455"/>
                <a:gridCol w="439420"/>
              </a:tblGrid>
              <a:tr h="112395">
                <a:tc>
                  <a:txBody>
                    <a:bodyPr/>
                    <a:lstStyle/>
                    <a:p>
                      <a:pPr algn="ctr" marR="135890">
                        <a:lnSpc>
                          <a:spcPts val="560"/>
                        </a:lnSpc>
                      </a:pPr>
                      <a:r>
                        <a:rPr dirty="0" sz="550" spc="-10">
                          <a:latin typeface="Tahoma"/>
                          <a:cs typeface="Tahoma"/>
                        </a:rPr>
                        <a:t>Características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560"/>
                        </a:lnSpc>
                      </a:pPr>
                      <a:r>
                        <a:rPr dirty="0" sz="550" spc="-20">
                          <a:latin typeface="Tahoma"/>
                          <a:cs typeface="Tahoma"/>
                        </a:rPr>
                        <a:t>I</a:t>
                      </a:r>
                      <a:r>
                        <a:rPr dirty="0" baseline="-20202" sz="825" spc="-30">
                          <a:latin typeface="Tahoma"/>
                          <a:cs typeface="Tahoma"/>
                        </a:rPr>
                        <a:t>n</a:t>
                      </a:r>
                      <a:r>
                        <a:rPr dirty="0" baseline="-20202" sz="825" spc="-52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550" spc="-25">
                          <a:latin typeface="Tahoma"/>
                          <a:cs typeface="Tahoma"/>
                        </a:rPr>
                        <a:t>(A)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ts val="56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80</a:t>
                      </a:r>
                      <a:r>
                        <a:rPr dirty="0" sz="550" spc="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550" spc="-50">
                          <a:latin typeface="Tahoma"/>
                          <a:cs typeface="Tahoma"/>
                        </a:rPr>
                        <a:t>A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56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100</a:t>
                      </a:r>
                      <a:r>
                        <a:rPr dirty="0" sz="550" spc="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550" spc="-50">
                          <a:latin typeface="Tahoma"/>
                          <a:cs typeface="Tahoma"/>
                        </a:rPr>
                        <a:t>A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ts val="56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80</a:t>
                      </a:r>
                      <a:r>
                        <a:rPr dirty="0" sz="550" spc="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550" spc="-50">
                          <a:latin typeface="Tahoma"/>
                          <a:cs typeface="Tahoma"/>
                        </a:rPr>
                        <a:t>A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ts val="56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100</a:t>
                      </a:r>
                      <a:r>
                        <a:rPr dirty="0" sz="550" spc="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550" spc="-50">
                          <a:latin typeface="Tahoma"/>
                          <a:cs typeface="Tahoma"/>
                        </a:rPr>
                        <a:t>A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15570">
                <a:tc>
                  <a:txBody>
                    <a:bodyPr/>
                    <a:lstStyle/>
                    <a:p>
                      <a:pPr algn="ctr" marR="92710">
                        <a:lnSpc>
                          <a:spcPts val="65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B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65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ts val="650"/>
                        </a:lnSpc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0,8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ts val="650"/>
                        </a:lnSpc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ts val="65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ts val="650"/>
                        </a:lnSpc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10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0,8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4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0,8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20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0,8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32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34620">
                <a:tc>
                  <a:txBody>
                    <a:bodyPr/>
                    <a:lstStyle/>
                    <a:p>
                      <a:pPr algn="ctr" marR="9398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C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4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2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0,8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4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46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10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20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3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1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</a:tr>
              <a:tr h="10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585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32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ts val="585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0,6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ts val="585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Tahoma"/>
                          <a:cs typeface="Tahoma"/>
                        </a:rPr>
                        <a:t>1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585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1,5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85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Tahoma"/>
                          <a:cs typeface="Tahoma"/>
                        </a:rPr>
                        <a:t>2,5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</a:tbl>
          </a:graphicData>
        </a:graphic>
      </p:graphicFrame>
      <p:sp>
        <p:nvSpPr>
          <p:cNvPr id="16" name="object 16" descr=""/>
          <p:cNvSpPr txBox="1"/>
          <p:nvPr/>
        </p:nvSpPr>
        <p:spPr>
          <a:xfrm>
            <a:off x="4346803" y="1981252"/>
            <a:ext cx="934085" cy="3879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14"/>
              </a:spcBef>
              <a:tabLst>
                <a:tab pos="417195" algn="l"/>
                <a:tab pos="630555" algn="l"/>
              </a:tabLst>
            </a:pPr>
            <a:r>
              <a:rPr dirty="0" sz="650" spc="-50">
                <a:latin typeface="Tahoma"/>
                <a:cs typeface="Tahoma"/>
              </a:rPr>
              <a:t>l</a:t>
            </a:r>
            <a:r>
              <a:rPr dirty="0" sz="650">
                <a:latin typeface="Tahoma"/>
                <a:cs typeface="Tahoma"/>
              </a:rPr>
              <a:t>	</a:t>
            </a:r>
            <a:r>
              <a:rPr dirty="0" sz="650" spc="-50">
                <a:latin typeface="Tahoma"/>
                <a:cs typeface="Tahoma"/>
              </a:rPr>
              <a:t>l</a:t>
            </a:r>
            <a:r>
              <a:rPr dirty="0" sz="650">
                <a:latin typeface="Tahoma"/>
                <a:cs typeface="Tahoma"/>
              </a:rPr>
              <a:t>	li</a:t>
            </a:r>
            <a:r>
              <a:rPr dirty="0" sz="650" spc="455">
                <a:latin typeface="Tahoma"/>
                <a:cs typeface="Tahoma"/>
              </a:rPr>
              <a:t> </a:t>
            </a:r>
            <a:r>
              <a:rPr dirty="0" sz="650" spc="-50">
                <a:latin typeface="Tahoma"/>
                <a:cs typeface="Tahoma"/>
              </a:rPr>
              <a:t>i</a:t>
            </a:r>
            <a:endParaRPr sz="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">
              <a:latin typeface="Tahoma"/>
              <a:cs typeface="Tahoma"/>
            </a:endParaRPr>
          </a:p>
          <a:p>
            <a:pPr algn="ctr" marL="12700" marR="5080" indent="5715">
              <a:lnSpc>
                <a:spcPts val="760"/>
              </a:lnSpc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Interruptores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termomagnéticos</a:t>
            </a:r>
            <a:r>
              <a:rPr dirty="0" sz="6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5SX2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532953" y="1981252"/>
            <a:ext cx="44894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14020" algn="l"/>
              </a:tabLst>
            </a:pPr>
            <a:r>
              <a:rPr dirty="0" sz="650">
                <a:latin typeface="Tahoma"/>
                <a:cs typeface="Tahoma"/>
              </a:rPr>
              <a:t>l</a:t>
            </a:r>
            <a:r>
              <a:rPr dirty="0" sz="650" spc="285">
                <a:latin typeface="Tahoma"/>
                <a:cs typeface="Tahoma"/>
              </a:rPr>
              <a:t>  </a:t>
            </a:r>
            <a:r>
              <a:rPr dirty="0" sz="650">
                <a:latin typeface="Tahoma"/>
                <a:cs typeface="Tahoma"/>
              </a:rPr>
              <a:t>i</a:t>
            </a:r>
            <a:r>
              <a:rPr dirty="0" sz="650" spc="170">
                <a:latin typeface="Tahoma"/>
                <a:cs typeface="Tahoma"/>
              </a:rPr>
              <a:t> </a:t>
            </a:r>
            <a:r>
              <a:rPr dirty="0" sz="650" spc="-50">
                <a:latin typeface="Tahoma"/>
                <a:cs typeface="Tahoma"/>
              </a:rPr>
              <a:t>i</a:t>
            </a:r>
            <a:r>
              <a:rPr dirty="0" sz="650">
                <a:latin typeface="Tahoma"/>
                <a:cs typeface="Tahoma"/>
              </a:rPr>
              <a:t>	</a:t>
            </a:r>
            <a:r>
              <a:rPr dirty="0" sz="650" spc="-50">
                <a:latin typeface="Tahoma"/>
                <a:cs typeface="Tahoma"/>
              </a:rPr>
              <a:t>i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003943" y="1981252"/>
            <a:ext cx="46990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 spc="15">
                <a:latin typeface="Tahoma"/>
                <a:cs typeface="Tahoma"/>
              </a:rPr>
              <a:t>i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278636" y="4281199"/>
            <a:ext cx="3663950" cy="51879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23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1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3.7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00">
                <a:latin typeface="Arial"/>
                <a:cs typeface="Arial"/>
              </a:rPr>
              <a:t>c</a:t>
            </a:r>
            <a:r>
              <a:rPr dirty="0" sz="750" spc="75">
                <a:latin typeface="Arial"/>
                <a:cs typeface="Arial"/>
              </a:rPr>
              <a:t>t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termomagneticos </a:t>
            </a:r>
            <a:r>
              <a:rPr dirty="0" sz="750" spc="-10">
                <a:latin typeface="Arial"/>
                <a:cs typeface="Arial"/>
              </a:rPr>
              <a:t>5sx2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5sp4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50">
              <a:latin typeface="Arial"/>
              <a:cs typeface="Arial"/>
            </a:endParaRPr>
          </a:p>
          <a:p>
            <a:pPr marL="325755" marR="2089150" indent="-139700">
              <a:lnSpc>
                <a:spcPts val="750"/>
              </a:lnSpc>
              <a:tabLst>
                <a:tab pos="617220" algn="l"/>
                <a:tab pos="855980" algn="l"/>
                <a:tab pos="1543050" algn="l"/>
              </a:tabLst>
            </a:pPr>
            <a:r>
              <a:rPr dirty="0" sz="700" spc="-50">
                <a:latin typeface="Arial"/>
                <a:cs typeface="Arial"/>
              </a:rPr>
              <a:t>l</a:t>
            </a:r>
            <a:r>
              <a:rPr dirty="0" sz="700">
                <a:latin typeface="Arial"/>
                <a:cs typeface="Arial"/>
              </a:rPr>
              <a:t>		</a:t>
            </a:r>
            <a:r>
              <a:rPr dirty="0" sz="700" spc="-50">
                <a:latin typeface="Arial"/>
                <a:cs typeface="Arial"/>
              </a:rPr>
              <a:t>l</a:t>
            </a:r>
            <a:r>
              <a:rPr dirty="0" sz="700">
                <a:latin typeface="Arial"/>
                <a:cs typeface="Arial"/>
              </a:rPr>
              <a:t>	</a:t>
            </a:r>
            <a:r>
              <a:rPr dirty="0" sz="700" spc="-50">
                <a:latin typeface="Arial"/>
                <a:cs typeface="Arial"/>
              </a:rPr>
              <a:t>l</a:t>
            </a:r>
            <a:r>
              <a:rPr dirty="0" sz="700">
                <a:latin typeface="Arial"/>
                <a:cs typeface="Arial"/>
              </a:rPr>
              <a:t>	</a:t>
            </a:r>
            <a:r>
              <a:rPr dirty="0" sz="700" spc="-50">
                <a:latin typeface="Arial"/>
                <a:cs typeface="Arial"/>
              </a:rPr>
              <a:t>l</a:t>
            </a:r>
            <a:r>
              <a:rPr dirty="0" sz="700" spc="200">
                <a:latin typeface="Arial"/>
                <a:cs typeface="Arial"/>
              </a:rPr>
              <a:t> </a:t>
            </a:r>
            <a:r>
              <a:rPr dirty="0" sz="700" spc="-5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017594" y="1980197"/>
            <a:ext cx="2703195" cy="652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Maniobra</a:t>
            </a:r>
            <a:r>
              <a:rPr dirty="0" sz="950" spc="8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circuitos</a:t>
            </a:r>
            <a:r>
              <a:rPr dirty="0" sz="950" spc="8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iluminación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10"/>
              </a:spcBef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lámparas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particular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50">
                <a:latin typeface="Arial"/>
                <a:cs typeface="Arial"/>
              </a:rPr>
              <a:t>comportamiento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mismas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10">
                <a:latin typeface="Arial"/>
                <a:cs typeface="Arial"/>
              </a:rPr>
              <a:t>encendido.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17737" y="2761636"/>
            <a:ext cx="2781935" cy="21069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110"/>
              </a:spcBef>
              <a:tabLst>
                <a:tab pos="2565400" algn="l"/>
              </a:tabLst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lámparas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incandescentes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toman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elevada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conexión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(hasta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15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veces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asignada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instante.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clasican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5b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65">
                <a:latin typeface="Arial"/>
                <a:cs typeface="Arial"/>
              </a:rPr>
              <a:t>levemente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inferior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la </a:t>
            </a:r>
            <a:r>
              <a:rPr dirty="0" sz="1050" spc="-65">
                <a:latin typeface="Arial"/>
                <a:cs typeface="Arial"/>
              </a:rPr>
              <a:t>asignada.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considerar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interruptortermomagnético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caracterís </a:t>
            </a:r>
            <a:r>
              <a:rPr dirty="0" sz="1050" spc="-30">
                <a:latin typeface="Arial"/>
                <a:cs typeface="Arial"/>
              </a:rPr>
              <a:t>tica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4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produce</a:t>
            </a:r>
            <a:r>
              <a:rPr dirty="0" sz="1050" spc="-80">
                <a:latin typeface="Arial"/>
                <a:cs typeface="Arial"/>
              </a:rPr>
              <a:t> su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instantáneo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valor </a:t>
            </a:r>
            <a:r>
              <a:rPr dirty="0" sz="1050" spc="-65">
                <a:latin typeface="Arial"/>
                <a:cs typeface="Arial"/>
              </a:rPr>
              <a:t>máximo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diez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veces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asignada.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Por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ello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práctica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conveniente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superar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60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valor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asignado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lámparas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incan </a:t>
            </a:r>
            <a:r>
              <a:rPr dirty="0" sz="1050" spc="-75">
                <a:latin typeface="Arial"/>
                <a:cs typeface="Arial"/>
              </a:rPr>
              <a:t>descentes.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950" spc="-30">
                <a:latin typeface="Arial"/>
                <a:cs typeface="Arial"/>
              </a:rPr>
              <a:t>Se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tener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cuenta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el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valor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corriente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asignada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del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interruptor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seleccionar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sección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del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conductor.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18006" y="5002437"/>
            <a:ext cx="275653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lámparas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valor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inserciónes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considerablemente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menor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mucho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prolongado.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clasican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según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servicio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5a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trata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lámparas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compen </a:t>
            </a:r>
            <a:r>
              <a:rPr dirty="0" sz="1050" spc="-75">
                <a:latin typeface="Arial"/>
                <a:cs typeface="Arial"/>
              </a:rPr>
              <a:t>sación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75">
                <a:latin typeface="Arial"/>
                <a:cs typeface="Arial"/>
              </a:rPr>
              <a:t> capacitores,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conexión</a:t>
            </a:r>
            <a:r>
              <a:rPr dirty="0" sz="1050" spc="-75">
                <a:latin typeface="Arial"/>
                <a:cs typeface="Arial"/>
              </a:rPr>
              <a:t> de</a:t>
            </a:r>
            <a:r>
              <a:rPr dirty="0" sz="1050" spc="-20">
                <a:latin typeface="Arial"/>
                <a:cs typeface="Arial"/>
              </a:rPr>
              <a:t> estos </a:t>
            </a:r>
            <a:r>
              <a:rPr dirty="0" sz="1050" spc="-50">
                <a:latin typeface="Arial"/>
                <a:cs typeface="Arial"/>
              </a:rPr>
              <a:t>exige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adicionalmente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interruptor </a:t>
            </a:r>
            <a:r>
              <a:rPr dirty="0" sz="1050" spc="-55">
                <a:latin typeface="Arial"/>
                <a:cs typeface="Arial"/>
              </a:rPr>
              <a:t>vale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entonces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clasicación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según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categoría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AC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6b.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Se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elegir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caso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tabla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03038" y="2081922"/>
            <a:ext cx="4889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25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89871" y="2081922"/>
            <a:ext cx="4889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25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02421" y="2341701"/>
            <a:ext cx="2175510" cy="248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70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compacto</a:t>
            </a:r>
            <a:r>
              <a:rPr dirty="0" sz="7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3VL27</a:t>
            </a:r>
            <a:r>
              <a:rPr dirty="0" sz="7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regulable,</a:t>
            </a:r>
            <a:r>
              <a:rPr dirty="0" sz="7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conectado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aguas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arriba,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 antepuesto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08415" y="2081922"/>
            <a:ext cx="779780" cy="5086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130"/>
              </a:spcBef>
              <a:tabLst>
                <a:tab pos="570230" algn="l"/>
              </a:tabLst>
            </a:pPr>
            <a:r>
              <a:rPr dirty="0" sz="700" spc="-50">
                <a:latin typeface="Arial"/>
                <a:cs typeface="Arial"/>
              </a:rPr>
              <a:t>l</a:t>
            </a:r>
            <a:r>
              <a:rPr dirty="0" sz="700">
                <a:latin typeface="Arial"/>
                <a:cs typeface="Arial"/>
              </a:rPr>
              <a:t>	</a:t>
            </a:r>
            <a:r>
              <a:rPr dirty="0" sz="700" spc="-50"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4900"/>
              </a:lnSpc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07541" y="2793312"/>
            <a:ext cx="606425" cy="21018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3335" marR="5080" indent="-1270">
              <a:lnSpc>
                <a:spcPts val="630"/>
              </a:lnSpc>
              <a:spcBef>
                <a:spcPts val="275"/>
              </a:spcBef>
            </a:pPr>
            <a:r>
              <a:rPr dirty="0" sz="650" spc="-10">
                <a:latin typeface="Arial"/>
                <a:cs typeface="Arial"/>
              </a:rPr>
              <a:t>Características</a:t>
            </a:r>
            <a:r>
              <a:rPr dirty="0" sz="650" spc="200">
                <a:latin typeface="Arial"/>
                <a:cs typeface="Arial"/>
              </a:rPr>
              <a:t> </a:t>
            </a:r>
            <a:r>
              <a:rPr dirty="0" sz="650" spc="-50">
                <a:latin typeface="Arial"/>
                <a:cs typeface="Arial"/>
              </a:rPr>
              <a:t>C</a:t>
            </a:r>
            <a:endParaRPr sz="650">
              <a:latin typeface="Arial"/>
              <a:cs typeface="Arial"/>
            </a:endParaRPr>
          </a:p>
        </p:txBody>
      </p: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1960141" y="2662789"/>
          <a:ext cx="2825750" cy="1726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160"/>
                <a:gridCol w="443230"/>
                <a:gridCol w="430529"/>
                <a:gridCol w="409575"/>
                <a:gridCol w="426719"/>
                <a:gridCol w="434339"/>
                <a:gridCol w="414655"/>
              </a:tblGrid>
              <a:tr h="149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1915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500</a:t>
                      </a:r>
                      <a:r>
                        <a:rPr dirty="0" sz="700" spc="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80645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630</a:t>
                      </a:r>
                      <a:r>
                        <a:rPr dirty="0" sz="700" spc="1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800</a:t>
                      </a:r>
                      <a:r>
                        <a:rPr dirty="0" sz="700" spc="1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1000</a:t>
                      </a:r>
                      <a:r>
                        <a:rPr dirty="0" sz="700" spc="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1250</a:t>
                      </a:r>
                      <a:r>
                        <a:rPr dirty="0" sz="700" spc="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70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1600</a:t>
                      </a:r>
                      <a:r>
                        <a:rPr dirty="0" sz="700" spc="204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07010">
                <a:tc>
                  <a:txBody>
                    <a:bodyPr/>
                    <a:lstStyle/>
                    <a:p>
                      <a:pPr marL="40005" marR="99060" indent="22860">
                        <a:lnSpc>
                          <a:spcPct val="789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3148" sz="900" spc="-37"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-23148" sz="900" spc="3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(A)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11048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700" spc="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r" marR="1066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80</a:t>
                      </a:r>
                      <a:r>
                        <a:rPr dirty="0" sz="700" spc="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125</a:t>
                      </a:r>
                      <a:r>
                        <a:rPr dirty="0" sz="700" spc="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160</a:t>
                      </a:r>
                      <a:r>
                        <a:rPr dirty="0" sz="700" spc="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6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0005"/>
                </a:tc>
              </a:tr>
              <a:tr h="139065">
                <a:tc>
                  <a:txBody>
                    <a:bodyPr/>
                    <a:lstStyle/>
                    <a:p>
                      <a:pPr algn="r" marR="933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</a:tr>
              <a:tr h="125095">
                <a:tc>
                  <a:txBody>
                    <a:bodyPr/>
                    <a:lstStyle/>
                    <a:p>
                      <a:pPr algn="r" marR="130175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30175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03505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5095">
                <a:tc>
                  <a:txBody>
                    <a:bodyPr/>
                    <a:lstStyle/>
                    <a:p>
                      <a:pPr algn="r" marR="1035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03505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19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03505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5095">
                <a:tc>
                  <a:txBody>
                    <a:bodyPr/>
                    <a:lstStyle/>
                    <a:p>
                      <a:pPr algn="r" marR="103505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4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4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19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03505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algn="r" marR="103505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-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830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83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08585">
                <a:tc>
                  <a:txBody>
                    <a:bodyPr/>
                    <a:lstStyle/>
                    <a:p>
                      <a:pPr algn="r" marR="103505">
                        <a:lnSpc>
                          <a:spcPts val="75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ts val="755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-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55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-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755"/>
                        </a:lnSpc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755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755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ts val="755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2" name="object 12" descr=""/>
          <p:cNvSpPr txBox="1"/>
          <p:nvPr/>
        </p:nvSpPr>
        <p:spPr>
          <a:xfrm>
            <a:off x="1165830" y="4439594"/>
            <a:ext cx="3527425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-635">
              <a:lnSpc>
                <a:spcPts val="830"/>
              </a:lnSpc>
              <a:spcBef>
                <a:spcPts val="200"/>
              </a:spcBef>
            </a:pPr>
            <a:r>
              <a:rPr dirty="0" sz="650" spc="260">
                <a:latin typeface="Arial"/>
                <a:cs typeface="Arial"/>
              </a:rPr>
              <a:t>t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5">
                <a:latin typeface="Arial"/>
                <a:cs typeface="Arial"/>
              </a:rPr>
              <a:t>b</a:t>
            </a:r>
            <a:r>
              <a:rPr dirty="0" sz="650" spc="300">
                <a:latin typeface="Arial"/>
                <a:cs typeface="Arial"/>
              </a:rPr>
              <a:t>l</a:t>
            </a:r>
            <a:r>
              <a:rPr dirty="0" sz="650" spc="50">
                <a:latin typeface="Arial"/>
                <a:cs typeface="Arial"/>
              </a:rPr>
              <a:t>a</a:t>
            </a:r>
            <a:r>
              <a:rPr dirty="0" sz="650" spc="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3.9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12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70">
                <a:latin typeface="Arial"/>
                <a:cs typeface="Arial"/>
              </a:rPr>
              <a:t>p</a:t>
            </a:r>
            <a:r>
              <a:rPr dirty="0" sz="750" spc="-1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60">
                <a:latin typeface="Arial"/>
                <a:cs typeface="Arial"/>
              </a:rPr>
              <a:t>o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entre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termomagneticos </a:t>
            </a:r>
            <a:r>
              <a:rPr dirty="0" sz="750" spc="-20">
                <a:latin typeface="Arial"/>
                <a:cs typeface="Arial"/>
              </a:rPr>
              <a:t>5sx2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175">
                <a:latin typeface="Arial"/>
                <a:cs typeface="Arial"/>
              </a:rPr>
              <a:t>f</a:t>
            </a:r>
            <a:r>
              <a:rPr dirty="0" sz="750" spc="-5">
                <a:latin typeface="Arial"/>
                <a:cs typeface="Arial"/>
              </a:rPr>
              <a:t>u</a:t>
            </a:r>
            <a:r>
              <a:rPr dirty="0" sz="750" spc="-5">
                <a:latin typeface="Arial"/>
                <a:cs typeface="Arial"/>
              </a:rPr>
              <a:t>s</a:t>
            </a:r>
            <a:r>
              <a:rPr dirty="0" sz="750" spc="65">
                <a:latin typeface="Arial"/>
                <a:cs typeface="Arial"/>
              </a:rPr>
              <a:t>i</a:t>
            </a:r>
            <a:r>
              <a:rPr dirty="0" sz="750" spc="-60">
                <a:latin typeface="Arial"/>
                <a:cs typeface="Arial"/>
              </a:rPr>
              <a:t>b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expresados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kA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56848" y="1966249"/>
            <a:ext cx="2752090" cy="30664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970" marR="194945">
              <a:lnSpc>
                <a:spcPct val="110300"/>
              </a:lnSpc>
              <a:spcBef>
                <a:spcPts val="9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Maniobra</a:t>
            </a:r>
            <a:r>
              <a:rPr dirty="0" sz="950" spc="1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circuitos</a:t>
            </a:r>
            <a:r>
              <a:rPr dirty="0" sz="950" spc="1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corriente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continua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Todos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termomagnéticos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Siemens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son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aptos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para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utilizados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cir </a:t>
            </a:r>
            <a:r>
              <a:rPr dirty="0" sz="950">
                <a:latin typeface="Arial"/>
                <a:cs typeface="Arial"/>
              </a:rPr>
              <a:t>cuitos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continua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unipolares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hasta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60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85">
                <a:latin typeface="Arial"/>
                <a:cs typeface="Arial"/>
              </a:rPr>
              <a:t>VCC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circuitos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corte </a:t>
            </a:r>
            <a:r>
              <a:rPr dirty="0" sz="950" spc="-10">
                <a:latin typeface="Arial"/>
                <a:cs typeface="Arial"/>
              </a:rPr>
              <a:t>bipolar </a:t>
            </a:r>
            <a:r>
              <a:rPr dirty="0" sz="950">
                <a:latin typeface="Arial"/>
                <a:cs typeface="Arial"/>
              </a:rPr>
              <a:t>hasta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120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VCC.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5080" indent="1270">
              <a:lnSpc>
                <a:spcPct val="999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tensiones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prever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 spc="-60">
                <a:latin typeface="Arial"/>
                <a:cs typeface="Arial"/>
              </a:rPr>
              <a:t>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ejecución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especial </a:t>
            </a:r>
            <a:r>
              <a:rPr dirty="0" sz="1050" spc="-105">
                <a:latin typeface="Arial"/>
                <a:cs typeface="Arial"/>
              </a:rPr>
              <a:t>5SX5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5SY5.</a:t>
            </a:r>
            <a:r>
              <a:rPr dirty="0" sz="1050" spc="-90">
                <a:latin typeface="Arial"/>
                <a:cs typeface="Arial"/>
              </a:rPr>
              <a:t> Estos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 spc="-60">
                <a:latin typeface="Arial"/>
                <a:cs typeface="Arial"/>
              </a:rPr>
              <a:t>tores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estándar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poseen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imanes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permanentes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cámaras apagachispas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apoyar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extin </a:t>
            </a:r>
            <a:r>
              <a:rPr dirty="0" sz="1050" spc="-35">
                <a:latin typeface="Arial"/>
                <a:cs typeface="Arial"/>
              </a:rPr>
              <a:t>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arco.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motivo,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demás,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indica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polaridad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respetarse </a:t>
            </a:r>
            <a:r>
              <a:rPr dirty="0" sz="1050" spc="-45">
                <a:latin typeface="Arial"/>
                <a:cs typeface="Arial"/>
              </a:rPr>
              <a:t>indefectiblemente.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tensión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mínima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accio </a:t>
            </a:r>
            <a:r>
              <a:rPr dirty="0" sz="950" spc="55">
                <a:latin typeface="Arial"/>
                <a:cs typeface="Arial"/>
              </a:rPr>
              <a:t>namiento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24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80">
                <a:latin typeface="Arial"/>
                <a:cs typeface="Arial"/>
              </a:rPr>
              <a:t>VCC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tensiones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menores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asegurar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cierre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contacto,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polución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ambiente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formar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películas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aislan </a:t>
            </a:r>
            <a:r>
              <a:rPr dirty="0" sz="1050" spc="-65">
                <a:latin typeface="Arial"/>
                <a:cs typeface="Arial"/>
              </a:rPr>
              <a:t>tes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impidan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vinculación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galvánica.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62794" y="1887625"/>
            <a:ext cx="4889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20">
                <a:latin typeface="Calibri"/>
                <a:cs typeface="Calibri"/>
              </a:rPr>
              <a:t>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37580" y="1887625"/>
            <a:ext cx="4889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20">
                <a:latin typeface="Calibri"/>
                <a:cs typeface="Calibri"/>
              </a:rPr>
              <a:t>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64252" y="1980551"/>
            <a:ext cx="4889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20">
                <a:latin typeface="Calibri"/>
                <a:cs typeface="Calibri"/>
              </a:rPr>
              <a:t>l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15450" y="2484956"/>
            <a:ext cx="14795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Calibri"/>
                <a:cs typeface="Calibri"/>
              </a:rPr>
              <a:t>I</a:t>
            </a:r>
            <a:r>
              <a:rPr dirty="0" baseline="-23148" sz="900" spc="-37">
                <a:latin typeface="Calibri"/>
                <a:cs typeface="Calibri"/>
              </a:rPr>
              <a:t>n</a:t>
            </a:r>
            <a:endParaRPr baseline="-23148" sz="900">
              <a:latin typeface="Calibri"/>
              <a:cs typeface="Calibri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5087974" y="2578118"/>
          <a:ext cx="2709545" cy="1507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525"/>
                <a:gridCol w="472440"/>
                <a:gridCol w="429895"/>
                <a:gridCol w="429894"/>
                <a:gridCol w="415290"/>
                <a:gridCol w="431800"/>
                <a:gridCol w="271144"/>
              </a:tblGrid>
              <a:tr h="138430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50" spc="-25">
                          <a:latin typeface="Calibri"/>
                          <a:cs typeface="Calibri"/>
                        </a:rPr>
                        <a:t>(A)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ts val="61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6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0">
                          <a:latin typeface="Calibri"/>
                          <a:cs typeface="Calibri"/>
                        </a:rPr>
                        <a:t>COMP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ts val="595"/>
                        </a:lnSpc>
                      </a:pPr>
                      <a:r>
                        <a:rPr dirty="0" sz="600" spc="-20">
                          <a:latin typeface="Calibri"/>
                          <a:cs typeface="Calibri"/>
                        </a:rPr>
                        <a:t>COMP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575"/>
                        </a:lnSpc>
                      </a:pPr>
                      <a:r>
                        <a:rPr dirty="0" sz="700" spc="80">
                          <a:latin typeface="Calibri"/>
                          <a:cs typeface="Calibri"/>
                        </a:rPr>
                        <a:t>150</a:t>
                      </a:r>
                      <a:r>
                        <a:rPr dirty="0" sz="7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700" spc="-50">
                          <a:latin typeface="Calibri"/>
                          <a:cs typeface="Calibri"/>
                        </a:rPr>
                        <a:t>W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ts val="575"/>
                        </a:lnSpc>
                      </a:pPr>
                      <a:r>
                        <a:rPr dirty="0" sz="700" spc="80">
                          <a:latin typeface="Calibri"/>
                          <a:cs typeface="Calibri"/>
                        </a:rPr>
                        <a:t>250</a:t>
                      </a:r>
                      <a:r>
                        <a:rPr dirty="0" sz="7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700" spc="-50">
                          <a:latin typeface="Calibri"/>
                          <a:cs typeface="Calibri"/>
                        </a:rPr>
                        <a:t>W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0955">
                        <a:lnSpc>
                          <a:spcPts val="575"/>
                        </a:lnSpc>
                      </a:pPr>
                      <a:r>
                        <a:rPr dirty="0" sz="700" spc="55">
                          <a:latin typeface="Calibri"/>
                          <a:cs typeface="Calibri"/>
                        </a:rPr>
                        <a:t>400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346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 spc="75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700" spc="10">
                          <a:latin typeface="Calibri"/>
                          <a:cs typeface="Calibri"/>
                        </a:rPr>
                        <a:t>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</a:tr>
              <a:tr h="126364"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7366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44450">
                        <a:lnSpc>
                          <a:spcPts val="830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10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44450">
                        <a:lnSpc>
                          <a:spcPts val="830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16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20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44450">
                        <a:lnSpc>
                          <a:spcPts val="830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25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44450">
                        <a:lnSpc>
                          <a:spcPts val="830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32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40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24460">
                <a:tc>
                  <a:txBody>
                    <a:bodyPr/>
                    <a:lstStyle/>
                    <a:p>
                      <a:pPr marL="44450">
                        <a:lnSpc>
                          <a:spcPts val="830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50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-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302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830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30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08585">
                <a:tc>
                  <a:txBody>
                    <a:bodyPr/>
                    <a:lstStyle/>
                    <a:p>
                      <a:pPr marL="44450">
                        <a:lnSpc>
                          <a:spcPts val="755"/>
                        </a:lnSpc>
                      </a:pPr>
                      <a:r>
                        <a:rPr dirty="0" sz="700" spc="45">
                          <a:latin typeface="Calibri"/>
                          <a:cs typeface="Calibri"/>
                        </a:rPr>
                        <a:t>63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5560">
                        <a:lnSpc>
                          <a:spcPts val="755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-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ts val="755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-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755"/>
                        </a:lnSpc>
                      </a:pPr>
                      <a:r>
                        <a:rPr dirty="0" sz="700" spc="30">
                          <a:latin typeface="Calibri"/>
                          <a:cs typeface="Calibri"/>
                        </a:rPr>
                        <a:t>4,5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755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755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55"/>
                        </a:lnSpc>
                      </a:pPr>
                      <a:r>
                        <a:rPr dirty="0" sz="700">
                          <a:latin typeface="Calibri"/>
                          <a:cs typeface="Calibri"/>
                        </a:rPr>
                        <a:t>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7783395" y="2527553"/>
            <a:ext cx="10668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10">
                <a:latin typeface="Calibri"/>
                <a:cs typeface="Calibri"/>
              </a:rPr>
              <a:t>W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442927" y="2143175"/>
            <a:ext cx="1423035" cy="325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Lámparas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descarga</a:t>
            </a:r>
            <a:endParaRPr sz="7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tabLst>
                <a:tab pos="923925" algn="l"/>
              </a:tabLst>
            </a:pPr>
            <a:r>
              <a:rPr dirty="0" sz="700" spc="50">
                <a:solidFill>
                  <a:srgbClr val="FFFFFF"/>
                </a:solidFill>
                <a:latin typeface="Calibri"/>
                <a:cs typeface="Calibri"/>
              </a:rPr>
              <a:t>Convencional</a:t>
            </a:r>
            <a:r>
              <a:rPr dirty="0" sz="7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700" spc="40">
                <a:solidFill>
                  <a:srgbClr val="FFFFFF"/>
                </a:solidFill>
                <a:latin typeface="Calibri"/>
                <a:cs typeface="Calibri"/>
              </a:rPr>
              <a:t>Electrónico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33308" y="2122054"/>
            <a:ext cx="780415" cy="5892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335" marR="5080">
              <a:lnSpc>
                <a:spcPct val="104900"/>
              </a:lnSpc>
              <a:spcBef>
                <a:spcPts val="90"/>
              </a:spcBef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Interruptores termomagnéticos </a:t>
            </a:r>
            <a:r>
              <a:rPr dirty="0" sz="700" spc="-20">
                <a:solidFill>
                  <a:srgbClr val="FFFFFF"/>
                </a:solidFill>
                <a:latin typeface="Lucida Sans"/>
                <a:cs typeface="Lucida Sans"/>
              </a:rPr>
              <a:t>5SX2</a:t>
            </a:r>
            <a:endParaRPr sz="700">
              <a:latin typeface="Lucida Sans"/>
              <a:cs typeface="Lucida Sans"/>
            </a:endParaRPr>
          </a:p>
          <a:p>
            <a:pPr marL="13335" marR="180340" indent="-1270">
              <a:lnSpc>
                <a:spcPts val="700"/>
              </a:lnSpc>
              <a:spcBef>
                <a:spcPts val="395"/>
              </a:spcBef>
            </a:pPr>
            <a:r>
              <a:rPr dirty="0" sz="700" spc="35">
                <a:latin typeface="Calibri"/>
                <a:cs typeface="Calibri"/>
              </a:rPr>
              <a:t>Característica</a:t>
            </a:r>
            <a:r>
              <a:rPr dirty="0" sz="700" spc="200">
                <a:latin typeface="Calibri"/>
                <a:cs typeface="Calibri"/>
              </a:rPr>
              <a:t> </a:t>
            </a:r>
            <a:r>
              <a:rPr dirty="0" sz="700" spc="-5">
                <a:latin typeface="Calibri"/>
                <a:cs typeface="Calibri"/>
              </a:rPr>
              <a:t>C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47166" y="1321973"/>
            <a:ext cx="37877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/>
              <a:t> </a:t>
            </a:r>
            <a:r>
              <a:rPr dirty="0" spc="-125"/>
              <a:t>Termomagnéticos</a:t>
            </a:r>
            <a:r>
              <a:rPr dirty="0" spc="-20"/>
              <a:t> </a:t>
            </a:r>
            <a:r>
              <a:rPr dirty="0" spc="-80"/>
              <a:t>Automáticos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4283006" y="4122792"/>
            <a:ext cx="301688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-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3.10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cantidad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-5">
                <a:latin typeface="Arial"/>
                <a:cs typeface="Arial"/>
              </a:rPr>
              <a:t>a</a:t>
            </a:r>
            <a:r>
              <a:rPr dirty="0" sz="750" spc="-70">
                <a:latin typeface="Arial"/>
                <a:cs typeface="Arial"/>
              </a:rPr>
              <a:t>m</a:t>
            </a:r>
            <a:r>
              <a:rPr dirty="0" sz="750" spc="-60">
                <a:latin typeface="Arial"/>
                <a:cs typeface="Arial"/>
              </a:rPr>
              <a:t>p</a:t>
            </a:r>
            <a:r>
              <a:rPr dirty="0" sz="750" spc="-5">
                <a:latin typeface="Arial"/>
                <a:cs typeface="Arial"/>
              </a:rPr>
              <a:t>a</a:t>
            </a:r>
            <a:r>
              <a:rPr dirty="0" sz="750" spc="170">
                <a:latin typeface="Arial"/>
                <a:cs typeface="Arial"/>
              </a:rPr>
              <a:t>r</a:t>
            </a:r>
            <a:r>
              <a:rPr dirty="0" sz="750" spc="-5">
                <a:latin typeface="Arial"/>
                <a:cs typeface="Arial"/>
              </a:rPr>
              <a:t>a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maniobrar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un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interruptor </a:t>
            </a:r>
            <a:r>
              <a:rPr dirty="0" sz="750" spc="45">
                <a:latin typeface="Arial"/>
                <a:cs typeface="Arial"/>
              </a:rPr>
              <a:t>termomagnetico</a:t>
            </a:r>
            <a:r>
              <a:rPr dirty="0" sz="750" spc="-6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u</a:t>
            </a:r>
            <a:r>
              <a:rPr dirty="0" sz="750" spc="30">
                <a:latin typeface="Arial"/>
                <a:cs typeface="Arial"/>
              </a:rPr>
              <a:t>n</a:t>
            </a:r>
            <a:r>
              <a:rPr dirty="0" sz="750" spc="75">
                <a:latin typeface="Arial"/>
                <a:cs typeface="Arial"/>
              </a:rPr>
              <a:t>i</a:t>
            </a:r>
            <a:r>
              <a:rPr dirty="0" sz="750" spc="-85">
                <a:latin typeface="Arial"/>
                <a:cs typeface="Arial"/>
              </a:rPr>
              <a:t>p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165">
                <a:latin typeface="Arial"/>
                <a:cs typeface="Arial"/>
              </a:rPr>
              <a:t>r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4926" y="1906268"/>
            <a:ext cx="4972050" cy="37699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2230" marR="394970" indent="-50165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distintos</a:t>
            </a:r>
            <a:r>
              <a:rPr dirty="0" sz="1050" spc="-30">
                <a:latin typeface="Arial"/>
                <a:cs typeface="Arial"/>
              </a:rPr>
              <a:t> tipos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curvas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actuación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protegen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conductor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0002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automático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curva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4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motores</a:t>
            </a:r>
            <a:r>
              <a:rPr dirty="0" sz="1050" spc="135">
                <a:latin typeface="Arial"/>
                <a:cs typeface="Arial"/>
              </a:rPr>
              <a:t>  </a:t>
            </a:r>
            <a:r>
              <a:rPr dirty="0" sz="1050" spc="-10">
                <a:latin typeface="Arial"/>
                <a:cs typeface="Arial"/>
              </a:rPr>
              <a:t>verda </a:t>
            </a:r>
            <a:r>
              <a:rPr dirty="0" sz="1050" spc="-60">
                <a:latin typeface="Arial"/>
                <a:cs typeface="Arial"/>
              </a:rPr>
              <a:t>dero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proteger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contactor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0">
                <a:latin typeface="Arial"/>
                <a:cs typeface="Arial"/>
              </a:rPr>
              <a:t>Existen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térmico</a:t>
            </a:r>
            <a:r>
              <a:rPr dirty="0" sz="1050" spc="135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230" marR="203200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indicada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45">
                <a:latin typeface="Arial"/>
                <a:cs typeface="Arial"/>
              </a:rPr>
              <a:t> IEC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60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947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calidad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valores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según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IEC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898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IEC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947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indican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10">
                <a:latin typeface="Arial"/>
                <a:cs typeface="Arial"/>
              </a:rPr>
              <a:t> mismo</a:t>
            </a:r>
            <a:endParaRPr sz="105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  <a:spcBef>
                <a:spcPts val="385"/>
              </a:spcBef>
            </a:pP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7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Capacidad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dominar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cortocircuito</a:t>
            </a:r>
            <a:r>
              <a:rPr dirty="0" sz="1050" spc="125">
                <a:latin typeface="Arial"/>
                <a:cs typeface="Arial"/>
              </a:rPr>
              <a:t>  </a:t>
            </a:r>
            <a:r>
              <a:rPr dirty="0" sz="1050" spc="-35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7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selectividad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limitada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valor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máximo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cortocircuito</a:t>
            </a:r>
            <a:r>
              <a:rPr dirty="0" sz="1050" spc="4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2827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 startAt="9"/>
              <a:tabLst>
                <a:tab pos="18351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fusible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brindar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respaldo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(Back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</a:t>
            </a:r>
            <a:r>
              <a:rPr dirty="0" sz="1050" spc="3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automático </a:t>
            </a:r>
            <a:r>
              <a:rPr dirty="0" sz="1050" spc="-65">
                <a:latin typeface="Arial"/>
                <a:cs typeface="Arial"/>
              </a:rPr>
              <a:t>cuando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éste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suciente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230" marR="346075" indent="-5016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 startAt="9"/>
              <a:tabLst>
                <a:tab pos="22606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interruptores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puedenproteger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continua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5061" y="6129172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70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10764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4.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72937"/>
            <a:ext cx="25673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15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70">
                <a:solidFill>
                  <a:srgbClr val="FFFFFF"/>
                </a:solidFill>
                <a:latin typeface="Arial"/>
                <a:cs typeface="Arial"/>
              </a:rPr>
              <a:t>Diferenciales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5138" y="2379358"/>
            <a:ext cx="2779395" cy="40468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algn="just" marL="24765" marR="186055" indent="-635">
              <a:lnSpc>
                <a:spcPct val="109400"/>
              </a:lnSpc>
              <a:spcBef>
                <a:spcPts val="725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diferenciales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están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destina </a:t>
            </a:r>
            <a:r>
              <a:rPr dirty="0" sz="950">
                <a:latin typeface="Arial"/>
                <a:cs typeface="Arial"/>
              </a:rPr>
              <a:t>dos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proteger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vida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personas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contra</a:t>
            </a:r>
            <a:endParaRPr sz="950">
              <a:latin typeface="Arial"/>
              <a:cs typeface="Arial"/>
            </a:endParaRPr>
          </a:p>
          <a:p>
            <a:pPr algn="just" marL="24765" marR="133350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contactos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directos</a:t>
            </a:r>
            <a:r>
              <a:rPr dirty="0" sz="950" spc="2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accidentales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elementos </a:t>
            </a:r>
            <a:r>
              <a:rPr dirty="0" sz="950" spc="30">
                <a:latin typeface="Arial"/>
                <a:cs typeface="Arial"/>
              </a:rPr>
              <a:t>bajo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tensión.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Además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protegen</a:t>
            </a:r>
            <a:r>
              <a:rPr dirty="0" sz="950">
                <a:latin typeface="Arial"/>
                <a:cs typeface="Arial"/>
              </a:rPr>
              <a:t> 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edicios </a:t>
            </a:r>
            <a:r>
              <a:rPr dirty="0" sz="950">
                <a:latin typeface="Arial"/>
                <a:cs typeface="Arial"/>
              </a:rPr>
              <a:t>contra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riesgo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incendios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provocados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por</a:t>
            </a:r>
            <a:endParaRPr sz="950">
              <a:latin typeface="Arial"/>
              <a:cs typeface="Arial"/>
            </a:endParaRPr>
          </a:p>
          <a:p>
            <a:pPr marL="24765" marR="16510">
              <a:lnSpc>
                <a:spcPct val="99800"/>
              </a:lnSpc>
              <a:spcBef>
                <a:spcPts val="25"/>
              </a:spcBef>
            </a:pPr>
            <a:r>
              <a:rPr dirty="0" sz="950">
                <a:latin typeface="Arial"/>
                <a:cs typeface="Arial"/>
              </a:rPr>
              <a:t>corrientes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fuga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tierra.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incluyen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ningún tipo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 </a:t>
            </a:r>
            <a:r>
              <a:rPr dirty="0" sz="1050" spc="-55">
                <a:latin typeface="Arial"/>
                <a:cs typeface="Arial"/>
              </a:rPr>
              <a:t>cuitos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fases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entre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fase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neutro.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 </a:t>
            </a:r>
            <a:r>
              <a:rPr dirty="0" sz="1050" spc="-35">
                <a:latin typeface="Arial"/>
                <a:cs typeface="Arial"/>
              </a:rPr>
              <a:t>mientose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basa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principio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suma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las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50">
                <a:latin typeface="Arial"/>
                <a:cs typeface="Arial"/>
              </a:rPr>
              <a:t> 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entran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salen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 </a:t>
            </a:r>
            <a:r>
              <a:rPr dirty="0" sz="1050" spc="-35">
                <a:latin typeface="Arial"/>
                <a:cs typeface="Arial"/>
              </a:rPr>
              <a:t>punto,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como </a:t>
            </a:r>
            <a:r>
              <a:rPr dirty="0" sz="1050" spc="-50">
                <a:latin typeface="Arial"/>
                <a:cs typeface="Arial"/>
              </a:rPr>
              <a:t>resultado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cero.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24130" marR="5080" indent="-635">
              <a:lnSpc>
                <a:spcPct val="100000"/>
              </a:lnSpc>
            </a:pPr>
            <a:r>
              <a:rPr dirty="0" sz="1050" spc="-70">
                <a:latin typeface="Arial"/>
                <a:cs typeface="Arial"/>
              </a:rPr>
              <a:t>Así,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circuito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trifásico,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uyen</a:t>
            </a:r>
            <a:r>
              <a:rPr dirty="0" sz="1050" spc="-30">
                <a:latin typeface="Arial"/>
                <a:cs typeface="Arial"/>
              </a:rPr>
              <a:t> por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fases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compensarán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 neutro,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55">
                <a:latin typeface="Arial"/>
                <a:cs typeface="Arial"/>
              </a:rPr>
              <a:t>mando,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vectorialmente,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cero</a:t>
            </a:r>
            <a:r>
              <a:rPr dirty="0" sz="1050" spc="-60">
                <a:latin typeface="Arial"/>
                <a:cs typeface="Arial"/>
              </a:rPr>
              <a:t> 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momento.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modo,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monofásico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corriente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fase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neutro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todo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momento </a:t>
            </a:r>
            <a:r>
              <a:rPr dirty="0" sz="1050" spc="-30">
                <a:latin typeface="Arial"/>
                <a:cs typeface="Arial"/>
              </a:rPr>
              <a:t>iguales</a:t>
            </a:r>
            <a:r>
              <a:rPr dirty="0" sz="1050" spc="3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haya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fallade</a:t>
            </a:r>
            <a:r>
              <a:rPr dirty="0" sz="1050" spc="-40">
                <a:latin typeface="Arial"/>
                <a:cs typeface="Arial"/>
              </a:rPr>
              <a:t> aislamiento.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caso,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uirá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 </a:t>
            </a:r>
            <a:r>
              <a:rPr dirty="0" sz="1050" spc="-75">
                <a:latin typeface="Arial"/>
                <a:cs typeface="Arial"/>
              </a:rPr>
              <a:t>hacia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generador.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Esa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tierra,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llamada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defecto,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será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detectada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55">
                <a:latin typeface="Arial"/>
                <a:cs typeface="Arial"/>
              </a:rPr>
              <a:t>transformador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sumador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8110" y="2875682"/>
            <a:ext cx="4245610" cy="82486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45">
                <a:latin typeface="Arial"/>
                <a:cs typeface="Arial"/>
              </a:rPr>
              <a:t>diferencial,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protegiendo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persona.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comprobar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botón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prueba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simula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40">
                <a:latin typeface="Arial"/>
                <a:cs typeface="Arial"/>
              </a:rPr>
              <a:t>falla,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comprobando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todo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mecanismo.</a:t>
            </a:r>
            <a:endParaRPr sz="1050">
              <a:latin typeface="Arial"/>
              <a:cs typeface="Arial"/>
            </a:endParaRPr>
          </a:p>
          <a:p>
            <a:pPr marL="12700" marR="206375">
              <a:lnSpc>
                <a:spcPts val="1250"/>
              </a:lnSpc>
              <a:spcBef>
                <a:spcPts val="55"/>
              </a:spcBef>
            </a:pPr>
            <a:r>
              <a:rPr dirty="0" sz="950" spc="-10">
                <a:latin typeface="Arial"/>
                <a:cs typeface="Arial"/>
              </a:rPr>
              <a:t>El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botón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prueba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deberá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 accionado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periódicamente</a:t>
            </a:r>
            <a:r>
              <a:rPr dirty="0" sz="950" spc="36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por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ejemplo </a:t>
            </a:r>
            <a:r>
              <a:rPr dirty="0" sz="950">
                <a:latin typeface="Arial"/>
                <a:cs typeface="Arial"/>
              </a:rPr>
              <a:t>cada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seis</a:t>
            </a:r>
            <a:r>
              <a:rPr dirty="0" sz="950" spc="-10">
                <a:latin typeface="Arial"/>
                <a:cs typeface="Arial"/>
              </a:rPr>
              <a:t> meses.</a:t>
            </a:r>
            <a:endParaRPr sz="9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2903537"/>
            <a:ext cx="5110962" cy="623049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9290" y="2892578"/>
            <a:ext cx="2764790" cy="3373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Características</a:t>
            </a:r>
            <a:endParaRPr sz="950">
              <a:latin typeface="Arial"/>
              <a:cs typeface="Arial"/>
            </a:endParaRPr>
          </a:p>
          <a:p>
            <a:pPr marL="9017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65">
                <a:latin typeface="Arial"/>
                <a:cs typeface="Arial"/>
              </a:rPr>
              <a:t>Actuación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independiente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red,</a:t>
            </a:r>
            <a:r>
              <a:rPr dirty="0" sz="1050" spc="-105">
                <a:latin typeface="Arial"/>
                <a:cs typeface="Arial"/>
              </a:rPr>
              <a:t> es</a:t>
            </a:r>
            <a:r>
              <a:rPr dirty="0" sz="1050" spc="-40">
                <a:latin typeface="Arial"/>
                <a:cs typeface="Arial"/>
              </a:rPr>
              <a:t> decir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intrínseca.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 spc="-60">
                <a:latin typeface="Arial"/>
                <a:cs typeface="Arial"/>
              </a:rPr>
              <a:t>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neutro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falta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alguna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fases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distribución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trifásico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55">
                <a:latin typeface="Arial"/>
                <a:cs typeface="Arial"/>
              </a:rPr>
              <a:t>afectan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correcto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funcionamiento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fuga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tierra.</a:t>
            </a:r>
            <a:endParaRPr sz="1050">
              <a:latin typeface="Arial"/>
              <a:cs typeface="Arial"/>
            </a:endParaRPr>
          </a:p>
          <a:p>
            <a:pPr marL="90170" marR="12700">
              <a:lnSpc>
                <a:spcPts val="1260"/>
              </a:lnSpc>
              <a:spcBef>
                <a:spcPts val="30"/>
              </a:spcBef>
            </a:pPr>
            <a:r>
              <a:rPr dirty="0" sz="1050" spc="-80">
                <a:latin typeface="Arial"/>
                <a:cs typeface="Arial"/>
              </a:rPr>
              <a:t>Contactos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totalmente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insoldables,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garantiza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segura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apertura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65">
                <a:latin typeface="Arial"/>
                <a:cs typeface="Arial"/>
              </a:rPr>
              <a:t>situaciones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servicio.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falla</a:t>
            </a:r>
            <a:endParaRPr sz="1050">
              <a:latin typeface="Arial"/>
              <a:cs typeface="Arial"/>
            </a:endParaRPr>
          </a:p>
          <a:p>
            <a:pPr marL="90170" marR="156210" indent="-635">
              <a:lnSpc>
                <a:spcPts val="1250"/>
              </a:lnSpc>
              <a:spcBef>
                <a:spcPts val="20"/>
              </a:spcBef>
            </a:pPr>
            <a:r>
              <a:rPr dirty="0" sz="1050" spc="-75">
                <a:latin typeface="Arial"/>
                <a:cs typeface="Arial"/>
              </a:rPr>
              <a:t>supera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 </a:t>
            </a:r>
            <a:r>
              <a:rPr dirty="0" sz="1050" spc="-10">
                <a:latin typeface="Arial"/>
                <a:cs typeface="Arial"/>
              </a:rPr>
              <a:t>interruptor </a:t>
            </a:r>
            <a:r>
              <a:rPr dirty="0" sz="1050" spc="-50">
                <a:latin typeface="Arial"/>
                <a:cs typeface="Arial"/>
              </a:rPr>
              <a:t>diferencial,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interrumpe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vía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sin</a:t>
            </a:r>
            <a:endParaRPr sz="1050">
              <a:latin typeface="Arial"/>
              <a:cs typeface="Arial"/>
            </a:endParaRPr>
          </a:p>
          <a:p>
            <a:pPr marL="90170">
              <a:lnSpc>
                <a:spcPts val="1220"/>
              </a:lnSpc>
            </a:pPr>
            <a:r>
              <a:rPr dirty="0" sz="1050" spc="-25">
                <a:latin typeface="Arial"/>
                <a:cs typeface="Arial"/>
              </a:rPr>
              <a:t>permitir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la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soldadura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contacto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involucrado.</a:t>
            </a:r>
            <a:endParaRPr sz="1050">
              <a:latin typeface="Arial"/>
              <a:cs typeface="Arial"/>
            </a:endParaRPr>
          </a:p>
          <a:p>
            <a:pPr marL="90170" marR="41275" indent="-635">
              <a:lnSpc>
                <a:spcPct val="999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Por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construcción,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sensibilidad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 </a:t>
            </a:r>
            <a:r>
              <a:rPr dirty="0" sz="1050">
                <a:latin typeface="Arial"/>
                <a:cs typeface="Arial"/>
              </a:rPr>
              <a:t>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 </a:t>
            </a:r>
            <a:r>
              <a:rPr dirty="0" sz="1050" spc="-55">
                <a:latin typeface="Arial"/>
                <a:cs typeface="Arial"/>
              </a:rPr>
              <a:t>aumenta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medida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avanza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65">
                <a:latin typeface="Arial"/>
                <a:cs typeface="Arial"/>
              </a:rPr>
              <a:t>desgaste.</a:t>
            </a:r>
            <a:r>
              <a:rPr dirty="0" sz="1050" spc="-140">
                <a:latin typeface="Arial"/>
                <a:cs typeface="Arial"/>
              </a:rPr>
              <a:t> 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llega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nal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vida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cerrado.</a:t>
            </a:r>
            <a:endParaRPr sz="1050">
              <a:latin typeface="Arial"/>
              <a:cs typeface="Arial"/>
            </a:endParaRPr>
          </a:p>
          <a:p>
            <a:pPr marL="90170" marR="52069" indent="-635">
              <a:lnSpc>
                <a:spcPct val="99900"/>
              </a:lnSpc>
              <a:spcBef>
                <a:spcPts val="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cerrojo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libre”.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signica </a:t>
            </a:r>
            <a:r>
              <a:rPr dirty="0" sz="1050" spc="-50">
                <a:latin typeface="Arial"/>
                <a:cs typeface="Arial"/>
              </a:rPr>
              <a:t>que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 </a:t>
            </a:r>
            <a:r>
              <a:rPr dirty="0" sz="1050" spc="-65">
                <a:latin typeface="Arial"/>
                <a:cs typeface="Arial"/>
              </a:rPr>
              <a:t>actuará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falla,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aún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palanca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acciona </a:t>
            </a:r>
            <a:r>
              <a:rPr dirty="0" sz="1050" spc="-40">
                <a:latin typeface="Arial"/>
                <a:cs typeface="Arial"/>
              </a:rPr>
              <a:t>miento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trabada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exteriormente.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45393" y="2875682"/>
            <a:ext cx="2754630" cy="11493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3175">
              <a:lnSpc>
                <a:spcPct val="99900"/>
              </a:lnSpc>
              <a:spcBef>
                <a:spcPts val="130"/>
              </a:spcBef>
            </a:pPr>
            <a:r>
              <a:rPr dirty="0" sz="1050" spc="-130">
                <a:latin typeface="Arial"/>
                <a:cs typeface="Arial"/>
              </a:rPr>
              <a:t>Su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forma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constructiva,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especialmente</a:t>
            </a:r>
            <a:r>
              <a:rPr dirty="0" sz="1050" spc="-55">
                <a:latin typeface="Arial"/>
                <a:cs typeface="Arial"/>
              </a:rPr>
              <a:t> reducida,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55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mm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superior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perl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jación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borde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superior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diferencial,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altura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90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mm,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hace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apropiados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montados, </a:t>
            </a:r>
            <a:r>
              <a:rPr dirty="0" sz="1050" spc="-25">
                <a:latin typeface="Arial"/>
                <a:cs typeface="Arial"/>
              </a:rPr>
              <a:t>junto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armarios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cajas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distribución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empotrar,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70">
                <a:latin typeface="Arial"/>
                <a:cs typeface="Arial"/>
              </a:rPr>
              <a:t>salientes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muy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poca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profundidad.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8604" y="4155537"/>
            <a:ext cx="269494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80">
                <a:latin typeface="Arial"/>
                <a:cs typeface="Arial"/>
              </a:rPr>
              <a:t>á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7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ili</a:t>
            </a:r>
            <a:r>
              <a:rPr dirty="0" sz="1050" spc="-200">
                <a:latin typeface="Arial"/>
                <a:cs typeface="Arial"/>
              </a:rPr>
              <a:t>z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45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19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75">
                <a:latin typeface="Arial"/>
                <a:cs typeface="Arial"/>
              </a:rPr>
              <a:t>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7225" y="4795465"/>
            <a:ext cx="2717165" cy="13061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20014" indent="127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Muchos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mercado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grasa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disparo.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Pero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demostrado 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uso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grasa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aceites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dispositi </a:t>
            </a:r>
            <a:r>
              <a:rPr dirty="0" sz="1050" spc="-75">
                <a:latin typeface="Arial"/>
                <a:cs typeface="Arial"/>
              </a:rPr>
              <a:t>vos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ocasionar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mal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funcionamiento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diferencial.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Como</a:t>
            </a:r>
            <a:r>
              <a:rPr dirty="0" sz="950" spc="-10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líder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tecnológico,</a:t>
            </a:r>
            <a:endParaRPr sz="950">
              <a:latin typeface="Arial"/>
              <a:cs typeface="Arial"/>
            </a:endParaRPr>
          </a:p>
          <a:p>
            <a:pPr marL="13335" marR="5080">
              <a:lnSpc>
                <a:spcPts val="1260"/>
              </a:lnSpc>
              <a:spcBef>
                <a:spcPts val="30"/>
              </a:spcBef>
            </a:pPr>
            <a:r>
              <a:rPr dirty="0" sz="950">
                <a:latin typeface="Arial"/>
                <a:cs typeface="Arial"/>
              </a:rPr>
              <a:t>Siemens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fabrica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desde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hace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más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30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años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diferenciales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sin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grasa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ni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aceites, </a:t>
            </a:r>
            <a:r>
              <a:rPr dirty="0" sz="950">
                <a:latin typeface="Arial"/>
                <a:cs typeface="Arial"/>
              </a:rPr>
              <a:t>proporcionando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más</a:t>
            </a:r>
            <a:r>
              <a:rPr dirty="0" sz="950" spc="2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seguridad.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2251" y="5751129"/>
            <a:ext cx="988694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830"/>
              </a:lnSpc>
              <a:spcBef>
                <a:spcPts val="20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4.2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interruptor </a:t>
            </a:r>
            <a:r>
              <a:rPr dirty="0" sz="750" spc="10">
                <a:latin typeface="Arial"/>
                <a:cs typeface="Arial"/>
              </a:rPr>
              <a:t>d</a:t>
            </a:r>
            <a:r>
              <a:rPr dirty="0" sz="750" spc="75">
                <a:latin typeface="Arial"/>
                <a:cs typeface="Arial"/>
              </a:rPr>
              <a:t>i</a:t>
            </a:r>
            <a:r>
              <a:rPr dirty="0" sz="750" spc="185">
                <a:latin typeface="Arial"/>
                <a:cs typeface="Arial"/>
              </a:rPr>
              <a:t>f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30">
                <a:latin typeface="Arial"/>
                <a:cs typeface="Arial"/>
              </a:rPr>
              <a:t>c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-125">
                <a:latin typeface="Arial"/>
                <a:cs typeface="Arial"/>
              </a:rPr>
              <a:t> </a:t>
            </a:r>
            <a:r>
              <a:rPr dirty="0" sz="750" spc="-60">
                <a:latin typeface="Arial"/>
                <a:cs typeface="Arial"/>
              </a:rPr>
              <a:t>b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85">
                <a:latin typeface="Arial"/>
                <a:cs typeface="Arial"/>
              </a:rPr>
              <a:t>p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160">
                <a:latin typeface="Arial"/>
                <a:cs typeface="Arial"/>
              </a:rPr>
              <a:t>r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38843" y="4253742"/>
            <a:ext cx="106426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4.1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interruptor </a:t>
            </a:r>
            <a:r>
              <a:rPr dirty="0" sz="750" spc="10">
                <a:latin typeface="Arial"/>
                <a:cs typeface="Arial"/>
              </a:rPr>
              <a:t>d</a:t>
            </a:r>
            <a:r>
              <a:rPr dirty="0" sz="750" spc="75">
                <a:latin typeface="Arial"/>
                <a:cs typeface="Arial"/>
              </a:rPr>
              <a:t>i</a:t>
            </a:r>
            <a:r>
              <a:rPr dirty="0" sz="750" spc="185">
                <a:latin typeface="Arial"/>
                <a:cs typeface="Arial"/>
              </a:rPr>
              <a:t>f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30">
                <a:latin typeface="Arial"/>
                <a:cs typeface="Arial"/>
              </a:rPr>
              <a:t>c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-125">
                <a:latin typeface="Arial"/>
                <a:cs typeface="Arial"/>
              </a:rPr>
              <a:t> 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-95">
                <a:latin typeface="Arial"/>
                <a:cs typeface="Arial"/>
              </a:rPr>
              <a:t>p</a:t>
            </a:r>
            <a:r>
              <a:rPr dirty="0" sz="750" spc="30">
                <a:latin typeface="Arial"/>
                <a:cs typeface="Arial"/>
              </a:rPr>
              <a:t>o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165">
                <a:latin typeface="Arial"/>
                <a:cs typeface="Arial"/>
              </a:rPr>
              <a:t>r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1051" y="1980197"/>
            <a:ext cx="2769235" cy="1934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Fijación</a:t>
            </a:r>
            <a:endParaRPr sz="950">
              <a:latin typeface="Arial"/>
              <a:cs typeface="Arial"/>
            </a:endParaRPr>
          </a:p>
          <a:p>
            <a:pPr marL="12700" marR="113664">
              <a:lnSpc>
                <a:spcPct val="100000"/>
              </a:lnSpc>
              <a:spcBef>
                <a:spcPts val="25"/>
              </a:spcBef>
            </a:pPr>
            <a:r>
              <a:rPr dirty="0" sz="1050" spc="-70">
                <a:latin typeface="Arial"/>
                <a:cs typeface="Arial"/>
              </a:rPr>
              <a:t>Sencilla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rápida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riel </a:t>
            </a:r>
            <a:r>
              <a:rPr dirty="0" sz="1050" spc="-65">
                <a:latin typeface="Arial"/>
                <a:cs typeface="Arial"/>
              </a:rPr>
              <a:t>normalizado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DIN </a:t>
            </a:r>
            <a:r>
              <a:rPr dirty="0" sz="1050" spc="-40">
                <a:latin typeface="Arial"/>
                <a:cs typeface="Arial"/>
              </a:rPr>
              <a:t>EN50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022de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35mm.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12700" marR="12700" indent="-635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diferenciales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Siemens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pueden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montados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cualquier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posición.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Límites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desprendimiento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10"/>
              </a:spcBef>
            </a:pPr>
            <a:r>
              <a:rPr dirty="0" sz="1050" spc="-85">
                <a:latin typeface="Arial"/>
                <a:cs typeface="Arial"/>
              </a:rPr>
              <a:t>Según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479,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existe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relación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bajo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indi </a:t>
            </a:r>
            <a:r>
              <a:rPr dirty="0" sz="1050" spc="-40">
                <a:latin typeface="Arial"/>
                <a:cs typeface="Arial"/>
              </a:rPr>
              <a:t>viduo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incapaz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actuar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sí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sólo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apartarse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punto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aplicación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21973"/>
            <a:ext cx="225679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-40"/>
              <a:t> </a:t>
            </a:r>
            <a:r>
              <a:rPr dirty="0" spc="-95"/>
              <a:t>Diferenciales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278681" y="1963301"/>
            <a:ext cx="2737485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Hz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más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peligrosas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corrientes </a:t>
            </a:r>
            <a:r>
              <a:rPr dirty="0" sz="1050" spc="-50">
                <a:latin typeface="Arial"/>
                <a:cs typeface="Arial"/>
              </a:rPr>
              <a:t>muy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bajas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percibidas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dolor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peligrosas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personas.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Sólo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actúen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ecaz</a:t>
            </a:r>
            <a:endParaRPr sz="1050">
              <a:latin typeface="Arial"/>
              <a:cs typeface="Arial"/>
            </a:endParaRPr>
          </a:p>
          <a:p>
            <a:pPr marL="12700" marR="99060">
              <a:lnSpc>
                <a:spcPts val="1250"/>
              </a:lnSpc>
              <a:spcBef>
                <a:spcPts val="60"/>
              </a:spcBef>
            </a:pP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rápidamente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armar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personas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afectadas.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Sensibilidad</a:t>
            </a:r>
            <a:endParaRPr sz="950">
              <a:latin typeface="Arial"/>
              <a:cs typeface="Arial"/>
            </a:endParaRPr>
          </a:p>
          <a:p>
            <a:pPr algn="just" marL="12700" marR="88265" indent="-635">
              <a:lnSpc>
                <a:spcPct val="99600"/>
              </a:lnSpc>
              <a:spcBef>
                <a:spcPts val="25"/>
              </a:spcBef>
            </a:pPr>
            <a:r>
              <a:rPr dirty="0" sz="1050" spc="-155">
                <a:latin typeface="Arial"/>
                <a:cs typeface="Arial"/>
              </a:rPr>
              <a:t>Los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diferenciales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se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ofrecen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en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inten </a:t>
            </a:r>
            <a:r>
              <a:rPr dirty="0" sz="1050" spc="-90">
                <a:latin typeface="Arial"/>
                <a:cs typeface="Arial"/>
              </a:rPr>
              <a:t>sidades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de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defecto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nominales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10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mA,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30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mA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0">
                <a:latin typeface="Arial"/>
                <a:cs typeface="Arial"/>
              </a:rPr>
              <a:t>300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8879" y="5694244"/>
            <a:ext cx="2683510" cy="77851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1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4.5</a:t>
            </a:r>
            <a:r>
              <a:rPr dirty="0" sz="650" spc="12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rangos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intensidad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corriente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segun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iec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60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479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00">
              <a:latin typeface="Arial"/>
              <a:cs typeface="Arial"/>
            </a:endParaRPr>
          </a:p>
          <a:p>
            <a:pPr marL="12700" marR="15875">
              <a:lnSpc>
                <a:spcPct val="99600"/>
              </a:lnSpc>
            </a:pPr>
            <a:r>
              <a:rPr dirty="0" sz="1050" spc="-9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acuerdo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479,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divide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correinte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circula</a:t>
            </a:r>
            <a:r>
              <a:rPr dirty="0" sz="1050" spc="-50">
                <a:latin typeface="Arial"/>
                <a:cs typeface="Arial"/>
              </a:rPr>
              <a:t> 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cuerpo </a:t>
            </a:r>
            <a:r>
              <a:rPr dirty="0" sz="1050" spc="-60">
                <a:latin typeface="Arial"/>
                <a:cs typeface="Arial"/>
              </a:rPr>
              <a:t>humano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cuatro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zonas,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vemos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40">
                <a:latin typeface="Arial"/>
                <a:cs typeface="Arial"/>
              </a:rPr>
              <a:t>protección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0684" y="6032022"/>
            <a:ext cx="2289810" cy="454659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1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4.4</a:t>
            </a:r>
            <a:r>
              <a:rPr dirty="0" sz="650" spc="135">
                <a:latin typeface="Arial"/>
                <a:cs typeface="Arial"/>
              </a:rPr>
              <a:t> 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80">
                <a:latin typeface="Arial"/>
                <a:cs typeface="Arial"/>
              </a:rPr>
              <a:t>i</a:t>
            </a:r>
            <a:r>
              <a:rPr dirty="0" sz="750" spc="-140">
                <a:latin typeface="Arial"/>
                <a:cs typeface="Arial"/>
              </a:rPr>
              <a:t>m</a:t>
            </a:r>
            <a:r>
              <a:rPr dirty="0" sz="750" spc="80">
                <a:latin typeface="Arial"/>
                <a:cs typeface="Arial"/>
              </a:rPr>
              <a:t>i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desprendimiento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segun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iec</a:t>
            </a:r>
            <a:r>
              <a:rPr dirty="0" sz="750" spc="6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60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479</a:t>
            </a:r>
            <a:r>
              <a:rPr dirty="0" sz="750">
                <a:latin typeface="Arial"/>
                <a:cs typeface="Arial"/>
              </a:rPr>
              <a:t> pueden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apartarse: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775"/>
              </a:lnSpc>
            </a:pPr>
            <a:r>
              <a:rPr dirty="0" sz="750">
                <a:latin typeface="Arial"/>
                <a:cs typeface="Arial"/>
              </a:rPr>
              <a:t>curva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-60">
                <a:latin typeface="Arial"/>
                <a:cs typeface="Arial"/>
              </a:rPr>
              <a:t>3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-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0,5%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personas.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65"/>
              </a:lnSpc>
            </a:pPr>
            <a:r>
              <a:rPr dirty="0" sz="750">
                <a:latin typeface="Arial"/>
                <a:cs typeface="Arial"/>
              </a:rPr>
              <a:t>curva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2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-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55">
                <a:latin typeface="Arial"/>
                <a:cs typeface="Arial"/>
              </a:rPr>
              <a:t>50%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personas.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4654" y="4683532"/>
            <a:ext cx="2734310" cy="652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Tipos</a:t>
            </a:r>
            <a:r>
              <a:rPr dirty="0" sz="950" spc="-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corriente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600"/>
              </a:lnSpc>
              <a:spcBef>
                <a:spcPts val="3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3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diferenciales</a:t>
            </a:r>
            <a:r>
              <a:rPr dirty="0" sz="1050" spc="25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habituales</a:t>
            </a:r>
            <a:r>
              <a:rPr dirty="0" sz="1050" spc="33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están </a:t>
            </a:r>
            <a:r>
              <a:rPr dirty="0" sz="1050">
                <a:latin typeface="Arial Narrow"/>
                <a:cs typeface="Arial Narrow"/>
              </a:rPr>
              <a:t>diseñados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funcionar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únicamente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corriente </a:t>
            </a:r>
            <a:r>
              <a:rPr dirty="0" sz="1050">
                <a:latin typeface="Arial Narrow"/>
                <a:cs typeface="Arial Narrow"/>
              </a:rPr>
              <a:t>alterna</a:t>
            </a:r>
            <a:r>
              <a:rPr dirty="0" sz="1050" spc="3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tipo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AC.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233" y="5467066"/>
            <a:ext cx="278384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65">
                <a:latin typeface="Arial Narrow"/>
                <a:cs typeface="Arial Narrow"/>
              </a:rPr>
              <a:t>Debidoal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uso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aparatos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electrodomésticos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 spc="10">
                <a:latin typeface="Arial Narrow"/>
                <a:cs typeface="Arial Narrow"/>
              </a:rPr>
              <a:t>o </a:t>
            </a:r>
            <a:r>
              <a:rPr dirty="0" sz="1050">
                <a:latin typeface="Arial Narrow"/>
                <a:cs typeface="Arial Narrow"/>
              </a:rPr>
              <a:t>industriales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3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componentes</a:t>
            </a:r>
            <a:r>
              <a:rPr dirty="0" sz="1050" spc="2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electrónicos,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36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casos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fallas</a:t>
            </a:r>
            <a:r>
              <a:rPr dirty="0" sz="1050" spc="2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aislamiento,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pueden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circular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corrientes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no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senoidales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también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peligrosas.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ello</a:t>
            </a:r>
            <a:r>
              <a:rPr dirty="0" sz="1050">
                <a:latin typeface="Arial Narrow"/>
                <a:cs typeface="Arial Narrow"/>
              </a:rPr>
              <a:t> se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han </a:t>
            </a:r>
            <a:r>
              <a:rPr dirty="0" sz="1050">
                <a:latin typeface="Arial Narrow"/>
                <a:cs typeface="Arial Narrow"/>
              </a:rPr>
              <a:t>diseñado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tipo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A,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capaces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disparar</a:t>
            </a:r>
            <a:r>
              <a:rPr dirty="0" sz="1050" spc="2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tanto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defecto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alternas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se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2418" y="1973860"/>
            <a:ext cx="2728595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Resistencia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corrientes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choque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>
                <a:latin typeface="Arial Narrow"/>
                <a:cs typeface="Arial Narrow"/>
              </a:rPr>
              <a:t>Gracias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esta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propiedad,</a:t>
            </a:r>
            <a:r>
              <a:rPr dirty="0" sz="1050" spc="3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dife </a:t>
            </a:r>
            <a:r>
              <a:rPr dirty="0" sz="1050">
                <a:latin typeface="Arial Narrow"/>
                <a:cs typeface="Arial Narrow"/>
              </a:rPr>
              <a:t>renciales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Siemens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evitan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desconexiones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invo </a:t>
            </a:r>
            <a:r>
              <a:rPr dirty="0" sz="1050">
                <a:latin typeface="Arial Narrow"/>
                <a:cs typeface="Arial Narrow"/>
              </a:rPr>
              <a:t>luntarias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durante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tormentas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eléctricas</a:t>
            </a:r>
            <a:r>
              <a:rPr dirty="0" sz="1050" spc="165">
                <a:latin typeface="Arial Narrow"/>
                <a:cs typeface="Arial Narrow"/>
              </a:rPr>
              <a:t>  </a:t>
            </a:r>
            <a:r>
              <a:rPr dirty="0" sz="1050" spc="-10">
                <a:latin typeface="Arial Narrow"/>
                <a:cs typeface="Arial Narrow"/>
              </a:rPr>
              <a:t>además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hacen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más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seguros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contra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desconexión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por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vibraciones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ondas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choque </a:t>
            </a:r>
            <a:r>
              <a:rPr dirty="0" sz="1050">
                <a:latin typeface="Arial Narrow"/>
                <a:cs typeface="Arial Narrow"/>
              </a:rPr>
              <a:t>producidas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por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carga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capacitores,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por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ejemplo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fuentes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conmutadas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computadoras.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552" y="3397335"/>
            <a:ext cx="273812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Medidas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unaonda</a:t>
            </a:r>
            <a:r>
              <a:rPr dirty="0" sz="1050" spc="55">
                <a:latin typeface="Arial Narrow"/>
                <a:cs typeface="Arial Narrow"/>
              </a:rPr>
              <a:t> de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choque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 spc="50">
                <a:latin typeface="Arial Narrow"/>
                <a:cs typeface="Arial Narrow"/>
              </a:rPr>
              <a:t>8/20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microsegundos,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interruptor</a:t>
            </a:r>
            <a:r>
              <a:rPr dirty="0" sz="1050" spc="50">
                <a:latin typeface="Arial Narrow"/>
                <a:cs typeface="Arial Narrow"/>
              </a:rPr>
              <a:t> tipo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AC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re </a:t>
            </a:r>
            <a:r>
              <a:rPr dirty="0" sz="1050">
                <a:latin typeface="Arial Narrow"/>
                <a:cs typeface="Arial Narrow"/>
              </a:rPr>
              <a:t>sistente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300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A,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unotipo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hasta </a:t>
            </a:r>
            <a:r>
              <a:rPr dirty="0" sz="1050" spc="70">
                <a:latin typeface="Arial Narrow"/>
                <a:cs typeface="Arial Narrow"/>
              </a:rPr>
              <a:t>1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kAy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uno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tipoB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3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kA.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2542" y="4181200"/>
            <a:ext cx="2725420" cy="84455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ct val="102400"/>
              </a:lnSpc>
              <a:spcBef>
                <a:spcPts val="215"/>
              </a:spcBef>
            </a:pPr>
            <a:r>
              <a:rPr dirty="0" sz="1050">
                <a:latin typeface="Arial Narrow"/>
                <a:cs typeface="Arial Narrow"/>
              </a:rPr>
              <a:t>Esta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característica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permite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950" spc="50">
                <a:latin typeface="Arial"/>
                <a:cs typeface="Arial"/>
              </a:rPr>
              <a:t>utilizar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interruptores </a:t>
            </a:r>
            <a:r>
              <a:rPr dirty="0" sz="950">
                <a:latin typeface="Arial"/>
                <a:cs typeface="Arial"/>
              </a:rPr>
              <a:t>diferenciales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instantáneos</a:t>
            </a:r>
            <a:r>
              <a:rPr dirty="0" sz="950" spc="409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como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24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requiere</a:t>
            </a:r>
            <a:r>
              <a:rPr dirty="0" sz="950" spc="50">
                <a:latin typeface="Arial"/>
                <a:cs typeface="Arial"/>
              </a:rPr>
              <a:t> en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reglamentación</a:t>
            </a:r>
            <a:r>
              <a:rPr dirty="0" sz="950" spc="-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AEA</a:t>
            </a:r>
            <a:r>
              <a:rPr dirty="0" sz="950" spc="135">
                <a:latin typeface="Arial"/>
                <a:cs typeface="Arial"/>
              </a:rPr>
              <a:t> 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circuitos </a:t>
            </a:r>
            <a:r>
              <a:rPr dirty="0" sz="1050">
                <a:latin typeface="Arial Narrow"/>
                <a:cs typeface="Arial Narrow"/>
              </a:rPr>
              <a:t>donde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haya</a:t>
            </a:r>
            <a:r>
              <a:rPr dirty="0" sz="1050" spc="2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computadoras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sin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tener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resignar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seguridad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personas.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17190" y="1965410"/>
            <a:ext cx="2780030" cy="25920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4610">
              <a:lnSpc>
                <a:spcPct val="106000"/>
              </a:lnSpc>
              <a:spcBef>
                <a:spcPts val="55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55">
                <a:latin typeface="Arial Narrow"/>
                <a:cs typeface="Arial Narrow"/>
              </a:rPr>
              <a:t> 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100,</a:t>
            </a:r>
            <a:r>
              <a:rPr dirty="0" sz="1050" spc="90">
                <a:latin typeface="Arial Narrow"/>
                <a:cs typeface="Arial Narrow"/>
              </a:rPr>
              <a:t> 300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90">
                <a:latin typeface="Arial Narrow"/>
                <a:cs typeface="Arial Narrow"/>
              </a:rPr>
              <a:t> 500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mA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son </a:t>
            </a:r>
            <a:r>
              <a:rPr dirty="0" sz="1050">
                <a:latin typeface="Arial Narrow"/>
                <a:cs typeface="Arial Narrow"/>
              </a:rPr>
              <a:t>utilizables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2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2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incendios.</a:t>
            </a:r>
            <a:r>
              <a:rPr dirty="0" sz="1050" spc="380">
                <a:latin typeface="Arial Narrow"/>
                <a:cs typeface="Arial Narrow"/>
              </a:rPr>
              <a:t> </a:t>
            </a:r>
            <a:r>
              <a:rPr dirty="0" sz="950" spc="-25">
                <a:latin typeface="Arial"/>
                <a:cs typeface="Arial"/>
              </a:rPr>
              <a:t>Es </a:t>
            </a:r>
            <a:r>
              <a:rPr dirty="0" sz="950">
                <a:latin typeface="Arial"/>
                <a:cs typeface="Arial"/>
              </a:rPr>
              <a:t>posible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aumentar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sensibilidad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 </a:t>
            </a:r>
            <a:r>
              <a:rPr dirty="0" sz="950" spc="65">
                <a:latin typeface="Arial"/>
                <a:cs typeface="Arial"/>
              </a:rPr>
              <a:t>tor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diferencial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tetrapolar,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utilizándolo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como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bi </a:t>
            </a:r>
            <a:r>
              <a:rPr dirty="0" sz="950">
                <a:latin typeface="Arial"/>
                <a:cs typeface="Arial"/>
              </a:rPr>
              <a:t>polar,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pasando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dos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veces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él.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Su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defecto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será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entonces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15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mA.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mayor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sensibilidad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aplicación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interrup </a:t>
            </a:r>
            <a:r>
              <a:rPr dirty="0" sz="1050">
                <a:latin typeface="Arial Narrow"/>
                <a:cs typeface="Arial Narrow"/>
              </a:rPr>
              <a:t>tores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diferenciales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circuitos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gran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intensidad</a:t>
            </a:r>
            <a:endParaRPr sz="1050">
              <a:latin typeface="Arial Narrow"/>
              <a:cs typeface="Arial Narrow"/>
            </a:endParaRPr>
          </a:p>
          <a:p>
            <a:pPr marL="12700" marR="5080">
              <a:lnSpc>
                <a:spcPts val="1260"/>
              </a:lnSpc>
              <a:spcBef>
                <a:spcPts val="30"/>
              </a:spcBef>
            </a:pP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3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3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pueden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traeraparejadas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desconexiones </a:t>
            </a:r>
            <a:r>
              <a:rPr dirty="0" sz="1050" spc="65">
                <a:latin typeface="Arial Narrow"/>
                <a:cs typeface="Arial Narrow"/>
              </a:rPr>
              <a:t>por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pérdida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operativas,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como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son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las </a:t>
            </a:r>
            <a:r>
              <a:rPr dirty="0" sz="1050">
                <a:latin typeface="Arial Narrow"/>
                <a:cs typeface="Arial Narrow"/>
              </a:rPr>
              <a:t>producidas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por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armónicas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tensión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maniobras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ts val="1225"/>
              </a:lnSpc>
            </a:pP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potencia.</a:t>
            </a:r>
            <a:endParaRPr sz="1050">
              <a:latin typeface="Arial Narrow"/>
              <a:cs typeface="Arial Narrow"/>
            </a:endParaRPr>
          </a:p>
          <a:p>
            <a:pPr marL="12700" marR="139700">
              <a:lnSpc>
                <a:spcPts val="1260"/>
              </a:lnSpc>
              <a:spcBef>
                <a:spcPts val="35"/>
              </a:spcBef>
            </a:pPr>
            <a:r>
              <a:rPr dirty="0" sz="1050" spc="-10">
                <a:latin typeface="Arial Narrow"/>
                <a:cs typeface="Arial Narrow"/>
              </a:rPr>
              <a:t>Para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proteger circuitos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mayores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125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hasta </a:t>
            </a:r>
            <a:r>
              <a:rPr dirty="0" sz="1050" spc="90">
                <a:latin typeface="Arial Narrow"/>
                <a:cs typeface="Arial Narrow"/>
              </a:rPr>
              <a:t>400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defecto,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-30">
                <a:latin typeface="Arial Narrow"/>
                <a:cs typeface="Arial Narrow"/>
              </a:rPr>
              <a:t>se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puede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recu </a:t>
            </a:r>
            <a:r>
              <a:rPr dirty="0" sz="1050" spc="55">
                <a:latin typeface="Arial Narrow"/>
                <a:cs typeface="Arial Narrow"/>
              </a:rPr>
              <a:t>rrir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interruptores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compactos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Sentron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3VL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con </a:t>
            </a:r>
            <a:r>
              <a:rPr dirty="0" sz="1050">
                <a:latin typeface="Arial Narrow"/>
                <a:cs typeface="Arial Narrow"/>
              </a:rPr>
              <a:t>dispositivo</a:t>
            </a:r>
            <a:r>
              <a:rPr dirty="0" sz="1050" spc="2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3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residual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RCD.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24081"/>
            <a:ext cx="225679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-40"/>
              <a:t> </a:t>
            </a:r>
            <a:r>
              <a:rPr dirty="0" spc="-95"/>
              <a:t>Diferenciales</a:t>
            </a: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336211" y="3745785"/>
          <a:ext cx="433768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/>
                <a:gridCol w="350519"/>
                <a:gridCol w="1178559"/>
                <a:gridCol w="683894"/>
                <a:gridCol w="662940"/>
                <a:gridCol w="495300"/>
                <a:gridCol w="436879"/>
              </a:tblGrid>
              <a:tr h="118745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Cantidad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710"/>
                        </a:lnSpc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I</a:t>
                      </a:r>
                      <a:r>
                        <a:rPr dirty="0" baseline="-23148" sz="900" spc="-37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n</a:t>
                      </a:r>
                      <a:endParaRPr baseline="-23148" sz="9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71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Número</a:t>
                      </a:r>
                      <a:r>
                        <a:rPr dirty="0" sz="700" spc="4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00" spc="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pedido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710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Capacidad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71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Fusible</a:t>
                      </a:r>
                      <a:r>
                        <a:rPr dirty="0" sz="700" spc="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máx.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1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Poder</a:t>
                      </a:r>
                      <a:r>
                        <a:rPr dirty="0" sz="700" spc="4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710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Tamaño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95885">
                <a:tc>
                  <a:txBody>
                    <a:bodyPr/>
                    <a:lstStyle/>
                    <a:p>
                      <a:pPr marL="46355">
                        <a:lnSpc>
                          <a:spcPts val="65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Polos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65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Corte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655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asociado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5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Corte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4332020" y="4010163"/>
            <a:ext cx="238252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Lucida Sans"/>
                <a:cs typeface="Lucida Sans"/>
              </a:rPr>
              <a:t>Protección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personas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-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Corriente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defecto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10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spc="-25" i="1">
                <a:latin typeface="Lucida Sans"/>
                <a:cs typeface="Lucida Sans"/>
              </a:rPr>
              <a:t>mA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31648" y="4314278"/>
            <a:ext cx="33337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10">
                <a:latin typeface="Lucida Sans"/>
                <a:cs typeface="Lucida Sans"/>
              </a:rPr>
              <a:t>Bipolar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332020" y="4470564"/>
            <a:ext cx="238252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Lucida Sans"/>
                <a:cs typeface="Lucida Sans"/>
              </a:rPr>
              <a:t>Protección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personas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-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Corriente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defecto</a:t>
            </a:r>
            <a:r>
              <a:rPr dirty="0" sz="700" spc="75" i="1">
                <a:latin typeface="Lucida Sans"/>
                <a:cs typeface="Lucida Sans"/>
              </a:rPr>
              <a:t> </a:t>
            </a:r>
            <a:r>
              <a:rPr dirty="0" sz="700" i="1">
                <a:latin typeface="Lucida Sans"/>
                <a:cs typeface="Lucida Sans"/>
              </a:rPr>
              <a:t>30</a:t>
            </a:r>
            <a:r>
              <a:rPr dirty="0" sz="700" spc="70" i="1">
                <a:latin typeface="Lucida Sans"/>
                <a:cs typeface="Lucida Sans"/>
              </a:rPr>
              <a:t> </a:t>
            </a:r>
            <a:r>
              <a:rPr dirty="0" sz="700" spc="-25" i="1">
                <a:latin typeface="Lucida Sans"/>
                <a:cs typeface="Lucida Sans"/>
              </a:rPr>
              <a:t>mA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06379" y="4309360"/>
            <a:ext cx="19558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>
                <a:latin typeface="Lucida Sans"/>
                <a:cs typeface="Lucida Sans"/>
              </a:rPr>
              <a:t>16</a:t>
            </a:r>
            <a:r>
              <a:rPr dirty="0" sz="600" spc="-35">
                <a:latin typeface="Lucida Sans"/>
                <a:cs typeface="Lucida Sans"/>
              </a:rPr>
              <a:t> </a:t>
            </a:r>
            <a:r>
              <a:rPr dirty="0" sz="600" spc="-50">
                <a:latin typeface="Lucida Sans"/>
                <a:cs typeface="Lucida Sans"/>
              </a:rPr>
              <a:t>A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46018" y="4120968"/>
            <a:ext cx="494030" cy="31051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455"/>
              </a:spcBef>
            </a:pPr>
            <a:r>
              <a:rPr dirty="0" sz="700">
                <a:latin typeface="Lucida Sans"/>
                <a:cs typeface="Lucida Sans"/>
              </a:rPr>
              <a:t>Tipo </a:t>
            </a:r>
            <a:r>
              <a:rPr dirty="0" sz="700" spc="-25">
                <a:latin typeface="Lucida Sans"/>
                <a:cs typeface="Lucida Sans"/>
              </a:rPr>
              <a:t>AC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600">
                <a:latin typeface="Lucida Sans"/>
                <a:cs typeface="Lucida Sans"/>
              </a:rPr>
              <a:t>5SM1</a:t>
            </a:r>
            <a:r>
              <a:rPr dirty="0" sz="600" spc="165">
                <a:latin typeface="Lucida Sans"/>
                <a:cs typeface="Lucida Sans"/>
              </a:rPr>
              <a:t> </a:t>
            </a:r>
            <a:r>
              <a:rPr dirty="0" sz="600">
                <a:latin typeface="Lucida Sans"/>
                <a:cs typeface="Lucida Sans"/>
              </a:rPr>
              <a:t>111-</a:t>
            </a:r>
            <a:r>
              <a:rPr dirty="0" sz="600" spc="-50">
                <a:latin typeface="Lucida Sans"/>
                <a:cs typeface="Lucida Sans"/>
              </a:rPr>
              <a:t>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17619" y="4120968"/>
            <a:ext cx="1003935" cy="31051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455"/>
              </a:spcBef>
            </a:pPr>
            <a:r>
              <a:rPr dirty="0" sz="700">
                <a:latin typeface="Lucida Sans"/>
                <a:cs typeface="Lucida Sans"/>
              </a:rPr>
              <a:t>Tipo</a:t>
            </a:r>
            <a:r>
              <a:rPr dirty="0" sz="700" spc="-15">
                <a:latin typeface="Lucida Sans"/>
                <a:cs typeface="Lucida Sans"/>
              </a:rPr>
              <a:t> </a:t>
            </a:r>
            <a:r>
              <a:rPr dirty="0" sz="700" spc="-50">
                <a:latin typeface="Lucida Sans"/>
                <a:cs typeface="Lucida Sans"/>
              </a:rPr>
              <a:t>A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  <a:tabLst>
                <a:tab pos="768985" algn="l"/>
              </a:tabLst>
            </a:pPr>
            <a:r>
              <a:rPr dirty="0" sz="600">
                <a:latin typeface="Lucida Sans"/>
                <a:cs typeface="Lucida Sans"/>
              </a:rPr>
              <a:t>5SM1</a:t>
            </a:r>
            <a:r>
              <a:rPr dirty="0" sz="600" spc="165">
                <a:latin typeface="Lucida Sans"/>
                <a:cs typeface="Lucida Sans"/>
              </a:rPr>
              <a:t> </a:t>
            </a:r>
            <a:r>
              <a:rPr dirty="0" sz="600">
                <a:latin typeface="Lucida Sans"/>
                <a:cs typeface="Lucida Sans"/>
              </a:rPr>
              <a:t>111-</a:t>
            </a:r>
            <a:r>
              <a:rPr dirty="0" sz="600" spc="-50">
                <a:latin typeface="Lucida Sans"/>
                <a:cs typeface="Lucida Sans"/>
              </a:rPr>
              <a:t>6</a:t>
            </a:r>
            <a:r>
              <a:rPr dirty="0" sz="600">
                <a:latin typeface="Lucida Sans"/>
                <a:cs typeface="Lucida Sans"/>
              </a:rPr>
              <a:t>	S00</a:t>
            </a:r>
            <a:r>
              <a:rPr dirty="0" sz="600" spc="50">
                <a:latin typeface="Lucida Sans"/>
                <a:cs typeface="Lucida Sans"/>
              </a:rPr>
              <a:t> </a:t>
            </a:r>
            <a:r>
              <a:rPr dirty="0" sz="600" spc="-50">
                <a:latin typeface="Lucida Sans"/>
                <a:cs typeface="Lucida Sans"/>
              </a:rPr>
              <a:t>A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288683" y="4309360"/>
            <a:ext cx="19558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>
                <a:latin typeface="Lucida Sans"/>
                <a:cs typeface="Lucida Sans"/>
              </a:rPr>
              <a:t>63</a:t>
            </a:r>
            <a:r>
              <a:rPr dirty="0" sz="600" spc="-35">
                <a:latin typeface="Lucida Sans"/>
                <a:cs typeface="Lucida Sans"/>
              </a:rPr>
              <a:t> </a:t>
            </a:r>
            <a:r>
              <a:rPr dirty="0" sz="600" spc="-50">
                <a:latin typeface="Lucida Sans"/>
                <a:cs typeface="Lucida Sans"/>
              </a:rPr>
              <a:t>A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56663" y="4307239"/>
            <a:ext cx="24447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>
                <a:latin typeface="Lucida Sans"/>
                <a:cs typeface="Lucida Sans"/>
              </a:rPr>
              <a:t>10</a:t>
            </a:r>
            <a:r>
              <a:rPr dirty="0" sz="600" spc="20">
                <a:latin typeface="Lucida Sans"/>
                <a:cs typeface="Lucida Sans"/>
              </a:rPr>
              <a:t> </a:t>
            </a:r>
            <a:r>
              <a:rPr dirty="0" sz="600" spc="-25">
                <a:latin typeface="Lucida Sans"/>
                <a:cs typeface="Lucida Sans"/>
              </a:rPr>
              <a:t>kA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363694" y="4307239"/>
            <a:ext cx="18224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>
                <a:latin typeface="Lucida Sans"/>
                <a:cs typeface="Lucida Sans"/>
              </a:rPr>
              <a:t>2</a:t>
            </a:r>
            <a:r>
              <a:rPr dirty="0" sz="600" spc="-30">
                <a:latin typeface="Lucida Sans"/>
                <a:cs typeface="Lucida Sans"/>
              </a:rPr>
              <a:t> </a:t>
            </a:r>
            <a:r>
              <a:rPr dirty="0" sz="600" spc="-25">
                <a:latin typeface="Lucida Sans"/>
                <a:cs typeface="Lucida Sans"/>
              </a:rPr>
              <a:t>TE</a:t>
            </a:r>
            <a:endParaRPr sz="600">
              <a:latin typeface="Lucida Sans"/>
              <a:cs typeface="Lucida Sans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4344720" y="4648447"/>
          <a:ext cx="4220210" cy="1023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"/>
                <a:gridCol w="701040"/>
                <a:gridCol w="669290"/>
                <a:gridCol w="577215"/>
                <a:gridCol w="577850"/>
                <a:gridCol w="545464"/>
                <a:gridCol w="331470"/>
              </a:tblGrid>
              <a:tr h="118745">
                <a:tc>
                  <a:txBody>
                    <a:bodyPr/>
                    <a:lstStyle/>
                    <a:p>
                      <a:pPr algn="r" marR="71120">
                        <a:lnSpc>
                          <a:spcPts val="625"/>
                        </a:lnSpc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25A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ts val="62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314-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0MB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62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312-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62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ts val="62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63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610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610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2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ts val="345"/>
                        </a:lnSpc>
                      </a:pPr>
                      <a:r>
                        <a:rPr dirty="0" sz="700" spc="-10">
                          <a:latin typeface="Lucida Sans"/>
                          <a:cs typeface="Lucida Sans"/>
                        </a:rPr>
                        <a:t>Bipolar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algn="r" marR="60960">
                        <a:lnSpc>
                          <a:spcPts val="570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314-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0MB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314-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63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2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</a:tr>
              <a:tr h="154940"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344-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0MB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344-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</a:tr>
              <a:tr h="153670">
                <a:tc>
                  <a:txBody>
                    <a:bodyPr/>
                    <a:lstStyle/>
                    <a:p>
                      <a:pPr algn="r" marR="60960">
                        <a:lnSpc>
                          <a:spcPts val="58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63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ts val="355"/>
                        </a:lnSpc>
                      </a:pPr>
                      <a:r>
                        <a:rPr dirty="0" sz="700" spc="-10">
                          <a:latin typeface="Lucida Sans"/>
                          <a:cs typeface="Lucida Sans"/>
                        </a:rPr>
                        <a:t>Tetrapolar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346-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0MB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346-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</a:tr>
              <a:tr h="156210"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R="228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347-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347-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</a:tr>
              <a:tr h="116839">
                <a:tc>
                  <a:txBody>
                    <a:bodyPr/>
                    <a:lstStyle/>
                    <a:p>
                      <a:pPr algn="r" marR="31750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ctr" marR="22860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5SM3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345-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5SM3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345-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1250</a:t>
                      </a:r>
                      <a:r>
                        <a:rPr dirty="0" sz="600" spc="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64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860"/>
                </a:tc>
              </a:tr>
              <a:tr h="168275">
                <a:tc gridSpan="7">
                  <a:txBody>
                    <a:bodyPr/>
                    <a:lstStyle/>
                    <a:p>
                      <a:pPr>
                        <a:lnSpc>
                          <a:spcPts val="765"/>
                        </a:lnSpc>
                        <a:spcBef>
                          <a:spcPts val="459"/>
                        </a:spcBef>
                      </a:pPr>
                      <a:r>
                        <a:rPr dirty="0" sz="700" i="1">
                          <a:latin typeface="Lucida Sans"/>
                          <a:cs typeface="Lucida Sans"/>
                        </a:rPr>
                        <a:t>Protección</a:t>
                      </a:r>
                      <a:r>
                        <a:rPr dirty="0" sz="700" spc="8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00" spc="90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instalaciones</a:t>
                      </a:r>
                      <a:r>
                        <a:rPr dirty="0" sz="700" spc="8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00" spc="90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Corriente</a:t>
                      </a:r>
                      <a:r>
                        <a:rPr dirty="0" sz="700" spc="8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00" spc="90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defecto</a:t>
                      </a:r>
                      <a:r>
                        <a:rPr dirty="0" sz="700" spc="90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i="1">
                          <a:latin typeface="Lucida Sans"/>
                          <a:cs typeface="Lucida Sans"/>
                        </a:rPr>
                        <a:t>300</a:t>
                      </a:r>
                      <a:r>
                        <a:rPr dirty="0" sz="700" spc="8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25" i="1">
                          <a:latin typeface="Lucida Sans"/>
                          <a:cs typeface="Lucida Sans"/>
                        </a:rPr>
                        <a:t>mA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58419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1343310" y="1980197"/>
            <a:ext cx="2786380" cy="1611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Poder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corte</a:t>
            </a:r>
            <a:endParaRPr sz="950">
              <a:latin typeface="Arial"/>
              <a:cs typeface="Arial"/>
            </a:endParaRPr>
          </a:p>
          <a:p>
            <a:pPr marL="12700" marR="132080">
              <a:lnSpc>
                <a:spcPct val="100000"/>
              </a:lnSpc>
              <a:spcBef>
                <a:spcPts val="10"/>
              </a:spcBef>
            </a:pP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corrientes de</a:t>
            </a:r>
            <a:r>
              <a:rPr dirty="0" sz="1050" spc="-60">
                <a:latin typeface="Arial"/>
                <a:cs typeface="Arial"/>
              </a:rPr>
              <a:t> defecto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siempre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bajas,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85">
                <a:latin typeface="Arial"/>
                <a:cs typeface="Arial"/>
              </a:rPr>
              <a:t>ocasiones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alcanzar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cortocircuito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ejemplo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fase</a:t>
            </a:r>
            <a:r>
              <a:rPr dirty="0" sz="1050" spc="-25">
                <a:latin typeface="Arial"/>
                <a:cs typeface="Arial"/>
              </a:rPr>
              <a:t> es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800"/>
              </a:lnSpc>
              <a:spcBef>
                <a:spcPts val="15"/>
              </a:spcBef>
            </a:pPr>
            <a:r>
              <a:rPr dirty="0" sz="1050" spc="-75">
                <a:latin typeface="Arial"/>
                <a:cs typeface="Arial"/>
              </a:rPr>
              <a:t>conectada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directamente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tierra.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pesar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potencia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propiamente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dicho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posee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capacidad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ruptura,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tener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poder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(Im</a:t>
            </a:r>
            <a:r>
              <a:rPr dirty="0" sz="1050" spc="4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Según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61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008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suciente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poder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interrumpir </a:t>
            </a:r>
            <a:r>
              <a:rPr dirty="0" sz="1050" spc="-75">
                <a:latin typeface="Arial"/>
                <a:cs typeface="Arial"/>
              </a:rPr>
              <a:t>dichas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43310" y="3722582"/>
            <a:ext cx="267970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poder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diferenciales </a:t>
            </a:r>
            <a:r>
              <a:rPr dirty="0" sz="1050" spc="-30">
                <a:latin typeface="Arial"/>
                <a:cs typeface="Arial"/>
              </a:rPr>
              <a:t>esde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800 </a:t>
            </a:r>
            <a:r>
              <a:rPr dirty="0" sz="1050" spc="-25">
                <a:latin typeface="Arial"/>
                <a:cs typeface="Arial"/>
              </a:rPr>
              <a:t>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43097" y="4202833"/>
            <a:ext cx="2768600" cy="130873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ct val="104700"/>
              </a:lnSpc>
              <a:spcBef>
                <a:spcPts val="170"/>
              </a:spcBef>
            </a:pP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corte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suciente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para </a:t>
            </a:r>
            <a:r>
              <a:rPr dirty="0" sz="950" spc="55">
                <a:latin typeface="Arial"/>
                <a:cs typeface="Arial"/>
              </a:rPr>
              <a:t>afrontar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presunta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cortocir</a:t>
            </a:r>
            <a:r>
              <a:rPr dirty="0" sz="950" spc="4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cuito,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deberán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utilizados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fusibles</a:t>
            </a:r>
            <a:r>
              <a:rPr dirty="0" sz="950" spc="16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protección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respaldo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Back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up,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normalmente </a:t>
            </a:r>
            <a:r>
              <a:rPr dirty="0" sz="950">
                <a:latin typeface="Arial"/>
                <a:cs typeface="Arial"/>
              </a:rPr>
              <a:t>antepuestos.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fusibles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característica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gL/gG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hasta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63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 </a:t>
            </a:r>
            <a:r>
              <a:rPr dirty="0" sz="1050" spc="-55">
                <a:latin typeface="Arial"/>
                <a:cs typeface="Arial"/>
              </a:rPr>
              <a:t>rruptores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bipolares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14">
                <a:latin typeface="Arial"/>
                <a:cs typeface="Arial"/>
              </a:rPr>
              <a:t> 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tetrapolares,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obtenerse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poderes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kA.</a:t>
            </a:r>
            <a:endParaRPr sz="1050">
              <a:latin typeface="Arial"/>
              <a:cs typeface="Arial"/>
            </a:endParaRPr>
          </a:p>
        </p:txBody>
      </p: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1286522" y="5682437"/>
          <a:ext cx="7278370" cy="775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7985"/>
                <a:gridCol w="631189"/>
                <a:gridCol w="341629"/>
                <a:gridCol w="640079"/>
                <a:gridCol w="699770"/>
                <a:gridCol w="577850"/>
                <a:gridCol w="578485"/>
                <a:gridCol w="546100"/>
                <a:gridCol w="332104"/>
              </a:tblGrid>
              <a:tr h="148590">
                <a:tc>
                  <a:txBody>
                    <a:bodyPr/>
                    <a:lstStyle/>
                    <a:p>
                      <a:pPr marL="69215">
                        <a:lnSpc>
                          <a:spcPts val="1070"/>
                        </a:lnSpc>
                      </a:pPr>
                      <a:r>
                        <a:rPr dirty="0" sz="1050" spc="-45">
                          <a:latin typeface="Arial"/>
                          <a:cs typeface="Arial"/>
                        </a:rPr>
                        <a:t>Otra</a:t>
                      </a:r>
                      <a:r>
                        <a:rPr dirty="0" sz="10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solución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es 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utilizar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bloques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diferenciales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aso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25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642-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642-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9370"/>
                </a:tc>
              </a:tr>
              <a:tr h="159385">
                <a:tc>
                  <a:txBody>
                    <a:bodyPr/>
                    <a:lstStyle/>
                    <a:p>
                      <a:pPr marL="69215">
                        <a:lnSpc>
                          <a:spcPts val="1155"/>
                        </a:lnSpc>
                      </a:pPr>
                      <a:r>
                        <a:rPr dirty="0" sz="1050" spc="-75">
                          <a:latin typeface="Arial"/>
                          <a:cs typeface="Arial"/>
                        </a:rPr>
                        <a:t>ciados</a:t>
                      </a:r>
                      <a:r>
                        <a:rPr dirty="0" sz="10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interruptores</a:t>
                      </a:r>
                      <a:r>
                        <a:rPr dirty="0" sz="10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termomagnéticos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(según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la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644-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644-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08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085"/>
                </a:tc>
              </a:tr>
              <a:tr h="186055">
                <a:tc>
                  <a:txBody>
                    <a:bodyPr/>
                    <a:lstStyle/>
                    <a:p>
                      <a:pPr marL="69215">
                        <a:lnSpc>
                          <a:spcPts val="1160"/>
                        </a:lnSpc>
                      </a:pPr>
                      <a:r>
                        <a:rPr dirty="0" sz="1050" spc="-60">
                          <a:latin typeface="Arial"/>
                          <a:cs typeface="Arial"/>
                        </a:rPr>
                        <a:t>norma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55">
                          <a:latin typeface="Arial"/>
                          <a:cs typeface="Arial"/>
                        </a:rPr>
                        <a:t>IEC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61</a:t>
                      </a:r>
                      <a:r>
                        <a:rPr dirty="0" sz="10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009</a:t>
                      </a:r>
                      <a:r>
                        <a:rPr dirty="0" sz="10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700" spc="-10">
                          <a:latin typeface="Lucida Sans"/>
                          <a:cs typeface="Lucida Sans"/>
                        </a:rPr>
                        <a:t>Tetrapolar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52705"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63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646-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646-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1910"/>
                </a:tc>
              </a:tr>
              <a:tr h="126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647-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5SM1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647-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60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9525"/>
                </a:tc>
              </a:tr>
              <a:tr h="155575">
                <a:tc>
                  <a:txBody>
                    <a:bodyPr/>
                    <a:lstStyle/>
                    <a:p>
                      <a:pPr marL="31750">
                        <a:lnSpc>
                          <a:spcPts val="1070"/>
                        </a:lnSpc>
                        <a:spcBef>
                          <a:spcPts val="60"/>
                        </a:spcBef>
                        <a:tabLst>
                          <a:tab pos="2797810" algn="l"/>
                        </a:tabLst>
                      </a:pPr>
                      <a:r>
                        <a:rPr dirty="0" u="heavy" sz="950" spc="60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</a:t>
                      </a:r>
                      <a:r>
                        <a:rPr dirty="0" u="heavy" sz="950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</a:t>
                      </a:r>
                      <a:r>
                        <a:rPr dirty="0" u="heavy" sz="950" spc="-5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</a:t>
                      </a:r>
                      <a:r>
                        <a:rPr dirty="0" u="heavy" sz="950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</a:t>
                      </a:r>
                      <a:r>
                        <a:rPr dirty="0" u="heavy" sz="950" i="1">
                          <a:solidFill>
                            <a:srgbClr val="005BAA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	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ctr" marR="234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5SM3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645-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5SM3</a:t>
                      </a:r>
                      <a:r>
                        <a:rPr dirty="0" sz="600" spc="1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645-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1250</a:t>
                      </a:r>
                      <a:r>
                        <a:rPr dirty="0" sz="600" spc="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125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kA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TE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8735"/>
                </a:tc>
              </a:tr>
            </a:tbl>
          </a:graphicData>
        </a:graphic>
      </p:graphicFrame>
      <p:sp>
        <p:nvSpPr>
          <p:cNvPr id="19" name="object 19" descr=""/>
          <p:cNvSpPr txBox="1"/>
          <p:nvPr/>
        </p:nvSpPr>
        <p:spPr>
          <a:xfrm>
            <a:off x="4278810" y="1973868"/>
            <a:ext cx="2716530" cy="147002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80010">
              <a:lnSpc>
                <a:spcPct val="106000"/>
              </a:lnSpc>
              <a:spcBef>
                <a:spcPts val="55"/>
              </a:spcBef>
            </a:pP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selectiva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caso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falla.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Para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conseguir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selectividad</a:t>
            </a:r>
            <a:r>
              <a:rPr dirty="0" sz="950" spc="2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cuando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se </a:t>
            </a:r>
            <a:r>
              <a:rPr dirty="0" sz="950">
                <a:latin typeface="Arial"/>
                <a:cs typeface="Arial"/>
              </a:rPr>
              <a:t>conectan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diferenciales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23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serie,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interruptor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antepuesto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tiene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tener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3400"/>
              </a:lnSpc>
              <a:spcBef>
                <a:spcPts val="65"/>
              </a:spcBef>
            </a:pPr>
            <a:r>
              <a:rPr dirty="0" sz="950">
                <a:latin typeface="Arial"/>
                <a:cs typeface="Arial"/>
              </a:rPr>
              <a:t>una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sensibilidad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menor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(corriente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defecto </a:t>
            </a:r>
            <a:r>
              <a:rPr dirty="0" sz="950">
                <a:latin typeface="Arial"/>
                <a:cs typeface="Arial"/>
              </a:rPr>
              <a:t>mayor</a:t>
            </a:r>
            <a:r>
              <a:rPr dirty="0" sz="950" spc="1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,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bien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un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retardo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desconexión. </a:t>
            </a:r>
            <a:r>
              <a:rPr dirty="0" sz="1050" spc="-95">
                <a:latin typeface="Arial"/>
                <a:cs typeface="Arial"/>
              </a:rPr>
              <a:t>Ambas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medidas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hacen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perder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objeto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proteger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personas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parte </a:t>
            </a:r>
            <a:r>
              <a:rPr dirty="0" sz="1050" spc="-40">
                <a:latin typeface="Arial"/>
                <a:cs typeface="Arial"/>
              </a:rPr>
              <a:t>bajo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tensión.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53902" y="1995386"/>
            <a:ext cx="2629395" cy="30623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079201" y="5397373"/>
            <a:ext cx="5573395" cy="1043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Algunas</a:t>
            </a:r>
            <a:r>
              <a:rPr dirty="0" sz="950" spc="15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preguntas</a:t>
            </a:r>
            <a:r>
              <a:rPr dirty="0" sz="950" spc="1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frecuentes</a:t>
            </a:r>
            <a:endParaRPr sz="950">
              <a:latin typeface="Arial"/>
              <a:cs typeface="Arial"/>
            </a:endParaRPr>
          </a:p>
          <a:p>
            <a:pPr algn="just" marL="150495">
              <a:lnSpc>
                <a:spcPct val="100000"/>
              </a:lnSpc>
              <a:spcBef>
                <a:spcPts val="675"/>
              </a:spcBef>
            </a:pP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Por</a:t>
            </a:r>
            <a:r>
              <a:rPr dirty="0" sz="950" spc="-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qué</a:t>
            </a:r>
            <a:r>
              <a:rPr dirty="0" sz="950" spc="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si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sentí</a:t>
            </a:r>
            <a:r>
              <a:rPr dirty="0" sz="950" spc="-2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la</a:t>
            </a:r>
            <a:r>
              <a:rPr dirty="0" sz="950" spc="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descarga</a:t>
            </a:r>
            <a:r>
              <a:rPr dirty="0" sz="950" spc="1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eléctrica</a:t>
            </a:r>
            <a:r>
              <a:rPr dirty="0" sz="950" spc="1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el</a:t>
            </a:r>
            <a:r>
              <a:rPr dirty="0" sz="950" spc="17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8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diferencial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00A8A3"/>
                </a:solidFill>
                <a:latin typeface="Arial"/>
                <a:cs typeface="Arial"/>
              </a:rPr>
              <a:t>no</a:t>
            </a:r>
            <a:r>
              <a:rPr dirty="0" sz="950" spc="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actuó?</a:t>
            </a:r>
            <a:endParaRPr sz="950">
              <a:latin typeface="Arial"/>
              <a:cs typeface="Arial"/>
            </a:endParaRPr>
          </a:p>
          <a:p>
            <a:pPr algn="just" marL="97790" marR="5080" indent="-635">
              <a:lnSpc>
                <a:spcPct val="99900"/>
              </a:lnSpc>
              <a:spcBef>
                <a:spcPts val="25"/>
              </a:spcBef>
            </a:pP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20">
                <a:latin typeface="Arial"/>
                <a:cs typeface="Arial"/>
              </a:rPr>
              <a:t>ú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25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200">
                <a:latin typeface="Arial"/>
                <a:cs typeface="Arial"/>
              </a:rPr>
              <a:t>C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</a:t>
            </a:r>
            <a:r>
              <a:rPr dirty="0" sz="1050" spc="-35">
                <a:latin typeface="Arial"/>
                <a:cs typeface="Arial"/>
              </a:rPr>
              <a:t>1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00</a:t>
            </a:r>
            <a:r>
              <a:rPr dirty="0" sz="1050" spc="-35">
                <a:latin typeface="Arial"/>
                <a:cs typeface="Arial"/>
              </a:rPr>
              <a:t>8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b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h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90">
                <a:latin typeface="Arial"/>
                <a:cs typeface="Arial"/>
              </a:rPr>
              <a:t>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q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1</a:t>
            </a:r>
            <a:r>
              <a:rPr dirty="0" sz="1050" spc="-35">
                <a:latin typeface="Arial"/>
                <a:cs typeface="Arial"/>
              </a:rPr>
              <a:t>5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3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25">
                <a:latin typeface="Arial"/>
                <a:cs typeface="Arial"/>
              </a:rPr>
              <a:t>(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F</a:t>
            </a:r>
            <a:r>
              <a:rPr dirty="0" sz="1050" spc="-6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</a:t>
            </a:r>
            <a:r>
              <a:rPr dirty="0" sz="1050" spc="-35">
                <a:latin typeface="Arial"/>
                <a:cs typeface="Arial"/>
              </a:rPr>
              <a:t>7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j</a:t>
            </a:r>
            <a:r>
              <a:rPr dirty="0" sz="1050" spc="-135">
                <a:latin typeface="Arial"/>
                <a:cs typeface="Arial"/>
              </a:rPr>
              <a:t>u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2</a:t>
            </a:r>
            <a:r>
              <a:rPr dirty="0" sz="1050" spc="-35">
                <a:latin typeface="Arial"/>
                <a:cs typeface="Arial"/>
              </a:rPr>
              <a:t>2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7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0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105">
                <a:latin typeface="Arial"/>
                <a:cs typeface="Arial"/>
              </a:rPr>
              <a:t>ú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o 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F</a:t>
            </a:r>
            <a:r>
              <a:rPr dirty="0" sz="1050" spc="-4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g</a:t>
            </a:r>
            <a:r>
              <a:rPr dirty="0" sz="1050" spc="-85">
                <a:latin typeface="Arial"/>
                <a:cs typeface="Arial"/>
              </a:rPr>
              <a:t>u</a:t>
            </a:r>
            <a:r>
              <a:rPr dirty="0" sz="1050" spc="3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10">
                <a:latin typeface="Arial"/>
                <a:cs typeface="Arial"/>
              </a:rPr>
              <a:t>2</a:t>
            </a:r>
            <a:r>
              <a:rPr dirty="0" sz="1050" spc="-90">
                <a:latin typeface="Arial"/>
                <a:cs typeface="Arial"/>
              </a:rPr>
              <a:t>7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10">
                <a:latin typeface="Arial"/>
                <a:cs typeface="Arial"/>
              </a:rPr>
              <a:t>1</a:t>
            </a:r>
            <a:r>
              <a:rPr dirty="0" sz="1050" spc="-35">
                <a:latin typeface="Arial"/>
                <a:cs typeface="Arial"/>
              </a:rPr>
              <a:t>5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13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35">
                <a:latin typeface="Arial"/>
                <a:cs typeface="Arial"/>
              </a:rPr>
              <a:t>r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13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á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10">
                <a:latin typeface="Arial"/>
                <a:cs typeface="Arial"/>
              </a:rPr>
              <a:t>”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45">
                <a:latin typeface="Arial"/>
                <a:cs typeface="Arial"/>
              </a:rPr>
              <a:t>l</a:t>
            </a:r>
            <a:r>
              <a:rPr dirty="0" sz="1050" spc="10">
                <a:latin typeface="Arial"/>
                <a:cs typeface="Arial"/>
              </a:rPr>
              <a:t>u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i</a:t>
            </a:r>
            <a:r>
              <a:rPr dirty="0" sz="1050" spc="-105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l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185">
                <a:latin typeface="Arial"/>
                <a:cs typeface="Arial"/>
              </a:rPr>
              <a:t>z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á</a:t>
            </a:r>
            <a:r>
              <a:rPr dirty="0" sz="1050" spc="30">
                <a:latin typeface="Arial"/>
                <a:cs typeface="Arial"/>
              </a:rPr>
              <a:t>r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35">
                <a:latin typeface="Arial"/>
                <a:cs typeface="Arial"/>
              </a:rPr>
              <a:t>r</a:t>
            </a:r>
            <a:r>
              <a:rPr dirty="0" sz="1050" spc="-110">
                <a:latin typeface="Arial"/>
                <a:cs typeface="Arial"/>
              </a:rPr>
              <a:t>”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27361" y="2245249"/>
            <a:ext cx="1280795" cy="425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95"/>
              </a:spcBef>
            </a:pPr>
            <a:r>
              <a:rPr dirty="0" sz="600" spc="-10">
                <a:latin typeface="Tahoma"/>
                <a:cs typeface="Tahoma"/>
              </a:rPr>
              <a:t>El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interruptor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diferencial</a:t>
            </a:r>
            <a:r>
              <a:rPr dirty="0" sz="600" spc="-35">
                <a:latin typeface="Tahoma"/>
                <a:cs typeface="Tahoma"/>
              </a:rPr>
              <a:t> (FI) </a:t>
            </a:r>
            <a:r>
              <a:rPr dirty="0" sz="600" spc="-10">
                <a:latin typeface="Tahoma"/>
                <a:cs typeface="Tahoma"/>
              </a:rPr>
              <a:t>disparó</a:t>
            </a:r>
            <a:endParaRPr sz="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Tahoma"/>
              <a:cs typeface="Tahoma"/>
            </a:endParaRPr>
          </a:p>
          <a:p>
            <a:pPr marL="12700" marR="5080" indent="18415">
              <a:lnSpc>
                <a:spcPts val="680"/>
              </a:lnSpc>
              <a:spcBef>
                <a:spcPts val="5"/>
              </a:spcBef>
            </a:pPr>
            <a:r>
              <a:rPr dirty="0" sz="600">
                <a:latin typeface="Tahoma"/>
                <a:cs typeface="Tahoma"/>
              </a:rPr>
              <a:t>Sin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modificar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la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instalación,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vuelva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 spc="-50">
                <a:latin typeface="Tahoma"/>
                <a:cs typeface="Tahoma"/>
              </a:rPr>
              <a:t>a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conectar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interruptor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diferencial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(FI)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643515" y="2849274"/>
            <a:ext cx="1045844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5">
                <a:latin typeface="Tahoma"/>
                <a:cs typeface="Tahoma"/>
              </a:rPr>
              <a:t>¿El</a:t>
            </a:r>
            <a:r>
              <a:rPr dirty="0" sz="600" spc="-35">
                <a:latin typeface="Tahoma"/>
                <a:cs typeface="Tahoma"/>
              </a:rPr>
              <a:t> (FI) </a:t>
            </a:r>
            <a:r>
              <a:rPr dirty="0" sz="600">
                <a:latin typeface="Tahoma"/>
                <a:cs typeface="Tahoma"/>
              </a:rPr>
              <a:t>permite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su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reconexión?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31352" y="2764794"/>
            <a:ext cx="1109980" cy="294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710"/>
              </a:lnSpc>
              <a:spcBef>
                <a:spcPts val="95"/>
              </a:spcBef>
            </a:pPr>
            <a:r>
              <a:rPr dirty="0" sz="600" spc="-10">
                <a:latin typeface="Tahoma"/>
                <a:cs typeface="Tahoma"/>
              </a:rPr>
              <a:t>Falla</a:t>
            </a:r>
            <a:r>
              <a:rPr dirty="0" sz="600" spc="-9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transitoria.</a:t>
            </a:r>
            <a:endParaRPr sz="600">
              <a:latin typeface="Tahoma"/>
              <a:cs typeface="Tahoma"/>
            </a:endParaRPr>
          </a:p>
          <a:p>
            <a:pPr algn="ctr" marL="12700" marR="5080">
              <a:lnSpc>
                <a:spcPts val="700"/>
              </a:lnSpc>
              <a:spcBef>
                <a:spcPts val="30"/>
              </a:spcBef>
            </a:pPr>
            <a:r>
              <a:rPr dirty="0" sz="600">
                <a:latin typeface="Tahoma"/>
                <a:cs typeface="Tahoma"/>
              </a:rPr>
              <a:t>Chequee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aislación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del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sistema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cargas,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también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N-</a:t>
            </a:r>
            <a:r>
              <a:rPr dirty="0" sz="600" spc="-25">
                <a:latin typeface="Tahoma"/>
                <a:cs typeface="Tahoma"/>
              </a:rPr>
              <a:t>PE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52472" y="3297012"/>
            <a:ext cx="1067435" cy="8242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24765" marR="17145" indent="-7620">
              <a:lnSpc>
                <a:spcPts val="700"/>
              </a:lnSpc>
              <a:spcBef>
                <a:spcPts val="135"/>
              </a:spcBef>
            </a:pPr>
            <a:r>
              <a:rPr dirty="0" sz="600">
                <a:latin typeface="Tahoma"/>
                <a:cs typeface="Tahoma"/>
              </a:rPr>
              <a:t>Conecte</a:t>
            </a:r>
            <a:r>
              <a:rPr dirty="0" sz="600" spc="-7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los</a:t>
            </a:r>
            <a:r>
              <a:rPr dirty="0" sz="600" spc="-7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circuitos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individuales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nuevo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uno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 spc="-25">
                <a:latin typeface="Tahoma"/>
                <a:cs typeface="Tahoma"/>
              </a:rPr>
              <a:t>por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uno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hasta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que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 spc="-35">
                <a:latin typeface="Tahoma"/>
                <a:cs typeface="Tahoma"/>
              </a:rPr>
              <a:t>(FI) </a:t>
            </a:r>
            <a:r>
              <a:rPr dirty="0" sz="600" spc="-10">
                <a:latin typeface="Tahoma"/>
                <a:cs typeface="Tahoma"/>
              </a:rPr>
              <a:t>actúe.</a:t>
            </a:r>
            <a:endParaRPr sz="600">
              <a:latin typeface="Tahoma"/>
              <a:cs typeface="Tahoma"/>
            </a:endParaRPr>
          </a:p>
          <a:p>
            <a:pPr algn="ctr">
              <a:lnSpc>
                <a:spcPts val="650"/>
              </a:lnSpc>
            </a:pPr>
            <a:r>
              <a:rPr dirty="0" sz="600" spc="-10">
                <a:latin typeface="Tahoma"/>
                <a:cs typeface="Tahoma"/>
              </a:rPr>
              <a:t>El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circuito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que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causa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disparo</a:t>
            </a:r>
            <a:endParaRPr sz="600">
              <a:latin typeface="Tahoma"/>
              <a:cs typeface="Tahoma"/>
            </a:endParaRPr>
          </a:p>
          <a:p>
            <a:pPr algn="ctr" marL="69215" marR="60960">
              <a:lnSpc>
                <a:spcPts val="700"/>
              </a:lnSpc>
              <a:spcBef>
                <a:spcPts val="30"/>
              </a:spcBef>
            </a:pPr>
            <a:r>
              <a:rPr dirty="0" sz="600" spc="-10">
                <a:latin typeface="Tahoma"/>
                <a:cs typeface="Tahoma"/>
              </a:rPr>
              <a:t>es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que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posee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una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falla</a:t>
            </a:r>
            <a:r>
              <a:rPr dirty="0" sz="600" spc="-25">
                <a:latin typeface="Tahoma"/>
                <a:cs typeface="Tahoma"/>
              </a:rPr>
              <a:t> de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aislación.</a:t>
            </a:r>
            <a:endParaRPr sz="600">
              <a:latin typeface="Tahoma"/>
              <a:cs typeface="Tahoma"/>
            </a:endParaRPr>
          </a:p>
          <a:p>
            <a:pPr algn="ctr">
              <a:lnSpc>
                <a:spcPts val="665"/>
              </a:lnSpc>
            </a:pPr>
            <a:r>
              <a:rPr dirty="0" sz="600">
                <a:latin typeface="Tahoma"/>
                <a:cs typeface="Tahoma"/>
              </a:rPr>
              <a:t>Localización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falla: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apague</a:t>
            </a:r>
            <a:endParaRPr sz="600">
              <a:latin typeface="Tahoma"/>
              <a:cs typeface="Tahoma"/>
            </a:endParaRPr>
          </a:p>
          <a:p>
            <a:pPr algn="ctr" marL="18415" marR="16510">
              <a:lnSpc>
                <a:spcPts val="700"/>
              </a:lnSpc>
              <a:spcBef>
                <a:spcPts val="30"/>
              </a:spcBef>
            </a:pPr>
            <a:r>
              <a:rPr dirty="0" sz="600" spc="-10">
                <a:latin typeface="Tahoma"/>
                <a:cs typeface="Tahoma"/>
              </a:rPr>
              <a:t>todas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las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cargas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ése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circuito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desenchúfelas.</a:t>
            </a:r>
            <a:endParaRPr sz="6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147191" y="4802851"/>
            <a:ext cx="755015" cy="382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59055">
              <a:lnSpc>
                <a:spcPts val="700"/>
              </a:lnSpc>
              <a:spcBef>
                <a:spcPts val="135"/>
              </a:spcBef>
            </a:pPr>
            <a:r>
              <a:rPr dirty="0" sz="600" spc="-20">
                <a:latin typeface="Tahoma"/>
                <a:cs typeface="Tahoma"/>
              </a:rPr>
              <a:t>La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falla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está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en</a:t>
            </a:r>
            <a:r>
              <a:rPr dirty="0" sz="600" spc="-25">
                <a:latin typeface="Tahoma"/>
                <a:cs typeface="Tahoma"/>
              </a:rPr>
              <a:t> los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cables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ese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circuito.</a:t>
            </a:r>
            <a:endParaRPr sz="600">
              <a:latin typeface="Tahoma"/>
              <a:cs typeface="Tahoma"/>
            </a:endParaRPr>
          </a:p>
          <a:p>
            <a:pPr marL="124460">
              <a:lnSpc>
                <a:spcPts val="665"/>
              </a:lnSpc>
            </a:pPr>
            <a:r>
              <a:rPr dirty="0" sz="600" spc="-10">
                <a:latin typeface="Tahoma"/>
                <a:cs typeface="Tahoma"/>
              </a:rPr>
              <a:t>Localice </a:t>
            </a:r>
            <a:r>
              <a:rPr dirty="0" sz="600">
                <a:latin typeface="Tahoma"/>
                <a:cs typeface="Tahoma"/>
              </a:rPr>
              <a:t>la</a:t>
            </a:r>
            <a:r>
              <a:rPr dirty="0" sz="600" spc="-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falla</a:t>
            </a:r>
            <a:endParaRPr sz="600">
              <a:latin typeface="Tahoma"/>
              <a:cs typeface="Tahoma"/>
            </a:endParaRPr>
          </a:p>
          <a:p>
            <a:pPr marL="14604">
              <a:lnSpc>
                <a:spcPts val="710"/>
              </a:lnSpc>
            </a:pPr>
            <a:r>
              <a:rPr dirty="0" sz="600">
                <a:latin typeface="Tahoma"/>
                <a:cs typeface="Tahoma"/>
              </a:rPr>
              <a:t>midien</a:t>
            </a:r>
            <a:r>
              <a:rPr dirty="0" sz="600" b="1">
                <a:latin typeface="Arial"/>
                <a:cs typeface="Arial"/>
              </a:rPr>
              <a:t>d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la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aislac</a:t>
            </a:r>
            <a:r>
              <a:rPr dirty="0" sz="600" spc="-10" b="1">
                <a:latin typeface="Arial"/>
                <a:cs typeface="Arial"/>
              </a:rPr>
              <a:t>ión</a:t>
            </a:r>
            <a:r>
              <a:rPr dirty="0" sz="600" spc="-10">
                <a:latin typeface="Tahoma"/>
                <a:cs typeface="Tahoma"/>
              </a:rPr>
              <a:t>.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314063" y="4802851"/>
            <a:ext cx="716280" cy="382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2700" marR="5080" indent="-1905">
              <a:lnSpc>
                <a:spcPts val="700"/>
              </a:lnSpc>
              <a:spcBef>
                <a:spcPts val="135"/>
              </a:spcBef>
            </a:pPr>
            <a:r>
              <a:rPr dirty="0" sz="600" spc="-10">
                <a:latin typeface="Tahoma"/>
                <a:cs typeface="Tahoma"/>
              </a:rPr>
              <a:t>El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interruptor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diferencial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tiene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 spc="-25">
                <a:latin typeface="Tahoma"/>
                <a:cs typeface="Tahoma"/>
              </a:rPr>
              <a:t>una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falla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30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está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sensibilizado.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05618" y="4773286"/>
            <a:ext cx="1042669" cy="4718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2065" marR="5080" indent="-8255">
              <a:lnSpc>
                <a:spcPts val="700"/>
              </a:lnSpc>
              <a:spcBef>
                <a:spcPts val="135"/>
              </a:spcBef>
            </a:pPr>
            <a:r>
              <a:rPr dirty="0" sz="600" spc="-10">
                <a:latin typeface="Tahoma"/>
                <a:cs typeface="Tahoma"/>
              </a:rPr>
              <a:t>Hay</a:t>
            </a:r>
            <a:r>
              <a:rPr dirty="0" sz="600" spc="-5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una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falla</a:t>
            </a:r>
            <a:r>
              <a:rPr dirty="0" sz="600" spc="-5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aisalción</a:t>
            </a:r>
            <a:r>
              <a:rPr dirty="0" sz="600" spc="4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entre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interruptor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diferencial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y</a:t>
            </a:r>
            <a:r>
              <a:rPr dirty="0" sz="600" spc="-7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los</a:t>
            </a:r>
            <a:r>
              <a:rPr dirty="0" sz="600" spc="-7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interruptores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termomagnéticos</a:t>
            </a:r>
            <a:r>
              <a:rPr dirty="0" sz="600" spc="-5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y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4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fusibles,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en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neutro.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100743" y="4758503"/>
            <a:ext cx="992505" cy="4718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78105" marR="69850" indent="5080">
              <a:lnSpc>
                <a:spcPts val="700"/>
              </a:lnSpc>
              <a:spcBef>
                <a:spcPts val="135"/>
              </a:spcBef>
            </a:pPr>
            <a:r>
              <a:rPr dirty="0" sz="600" spc="-10">
                <a:latin typeface="Tahoma"/>
                <a:cs typeface="Tahoma"/>
              </a:rPr>
              <a:t>Reconecte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enchufe</a:t>
            </a:r>
            <a:r>
              <a:rPr dirty="0" sz="600" spc="-25">
                <a:latin typeface="Tahoma"/>
                <a:cs typeface="Tahoma"/>
              </a:rPr>
              <a:t> las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cargas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una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por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una</a:t>
            </a:r>
            <a:r>
              <a:rPr dirty="0" sz="600" spc="-4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hasta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que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el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 spc="-35">
                <a:latin typeface="Tahoma"/>
                <a:cs typeface="Tahoma"/>
              </a:rPr>
              <a:t>(FI)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actúe.</a:t>
            </a:r>
            <a:endParaRPr sz="600">
              <a:latin typeface="Tahoma"/>
              <a:cs typeface="Tahoma"/>
            </a:endParaRPr>
          </a:p>
          <a:p>
            <a:pPr algn="ctr">
              <a:lnSpc>
                <a:spcPts val="665"/>
              </a:lnSpc>
            </a:pPr>
            <a:r>
              <a:rPr dirty="0" sz="600" spc="-10">
                <a:latin typeface="Tahoma"/>
                <a:cs typeface="Tahoma"/>
              </a:rPr>
              <a:t>El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aparato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que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haga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actuar</a:t>
            </a:r>
            <a:r>
              <a:rPr dirty="0" sz="600" spc="-25">
                <a:latin typeface="Tahoma"/>
                <a:cs typeface="Tahoma"/>
              </a:rPr>
              <a:t> al</a:t>
            </a:r>
            <a:endParaRPr sz="600">
              <a:latin typeface="Tahoma"/>
              <a:cs typeface="Tahoma"/>
            </a:endParaRPr>
          </a:p>
          <a:p>
            <a:pPr algn="ctr">
              <a:lnSpc>
                <a:spcPts val="710"/>
              </a:lnSpc>
            </a:pPr>
            <a:r>
              <a:rPr dirty="0" sz="600" spc="-35">
                <a:latin typeface="Tahoma"/>
                <a:cs typeface="Tahoma"/>
              </a:rPr>
              <a:t>(FI)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posee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una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fuga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a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tierra.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619209" y="4367787"/>
            <a:ext cx="105156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0">
                <a:latin typeface="Tahoma"/>
                <a:cs typeface="Tahoma"/>
              </a:rPr>
              <a:t>¿El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 spc="-35">
                <a:latin typeface="Tahoma"/>
                <a:cs typeface="Tahoma"/>
              </a:rPr>
              <a:t>(FI)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permite</a:t>
            </a:r>
            <a:r>
              <a:rPr dirty="0" sz="600" spc="-2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su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reconexión?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15764" y="4367787"/>
            <a:ext cx="105346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0">
                <a:latin typeface="Tahoma"/>
                <a:cs typeface="Tahoma"/>
              </a:rPr>
              <a:t>¿El </a:t>
            </a:r>
            <a:r>
              <a:rPr dirty="0" sz="600" spc="-35">
                <a:latin typeface="Tahoma"/>
                <a:cs typeface="Tahoma"/>
              </a:rPr>
              <a:t>(FI)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permite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su</a:t>
            </a:r>
            <a:r>
              <a:rPr dirty="0" sz="600" spc="-2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reconexión?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140909" y="3584248"/>
            <a:ext cx="1071245" cy="2057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40005" marR="5080" indent="-27940">
              <a:lnSpc>
                <a:spcPts val="700"/>
              </a:lnSpc>
              <a:spcBef>
                <a:spcPts val="135"/>
              </a:spcBef>
            </a:pPr>
            <a:r>
              <a:rPr dirty="0" sz="600" spc="-10">
                <a:latin typeface="Tahoma"/>
                <a:cs typeface="Tahoma"/>
              </a:rPr>
              <a:t>Desconecte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los</a:t>
            </a:r>
            <a:r>
              <a:rPr dirty="0" sz="600" spc="-10">
                <a:latin typeface="Tahoma"/>
                <a:cs typeface="Tahoma"/>
              </a:rPr>
              <a:t> cables </a:t>
            </a:r>
            <a:r>
              <a:rPr dirty="0" sz="600">
                <a:latin typeface="Tahoma"/>
                <a:cs typeface="Tahoma"/>
              </a:rPr>
              <a:t>de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salida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del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interruptor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diferencial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(FI)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639299" y="3149184"/>
            <a:ext cx="1068070" cy="382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2700" marR="5080" indent="4445">
              <a:lnSpc>
                <a:spcPts val="700"/>
              </a:lnSpc>
              <a:spcBef>
                <a:spcPts val="135"/>
              </a:spcBef>
            </a:pPr>
            <a:r>
              <a:rPr dirty="0" sz="600" spc="-10">
                <a:latin typeface="Tahoma"/>
                <a:cs typeface="Tahoma"/>
              </a:rPr>
              <a:t>Desconecte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todos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 spc="-25">
                <a:latin typeface="Tahoma"/>
                <a:cs typeface="Tahoma"/>
              </a:rPr>
              <a:t>los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interruptores</a:t>
            </a:r>
            <a:r>
              <a:rPr dirty="0" sz="600" spc="-1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termomagnéticos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y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o</a:t>
            </a:r>
            <a:r>
              <a:rPr dirty="0" sz="600" spc="-1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fusibles</a:t>
            </a:r>
            <a:r>
              <a:rPr dirty="0" sz="600" spc="-1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aguas</a:t>
            </a:r>
            <a:r>
              <a:rPr dirty="0" sz="600" spc="-10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abajo</a:t>
            </a:r>
            <a:r>
              <a:rPr dirty="0" sz="600" spc="-10">
                <a:latin typeface="Tahoma"/>
                <a:cs typeface="Tahoma"/>
              </a:rPr>
              <a:t> </a:t>
            </a:r>
            <a:r>
              <a:rPr dirty="0" sz="600" spc="-25">
                <a:latin typeface="Tahoma"/>
                <a:cs typeface="Tahoma"/>
              </a:rPr>
              <a:t>del</a:t>
            </a:r>
            <a:r>
              <a:rPr dirty="0" sz="600" spc="200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Interruptor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>
                <a:latin typeface="Tahoma"/>
                <a:cs typeface="Tahoma"/>
              </a:rPr>
              <a:t>diferencial</a:t>
            </a:r>
            <a:r>
              <a:rPr dirty="0" sz="600" spc="-40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(FI)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651973" y="3634934"/>
            <a:ext cx="1045844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5">
                <a:latin typeface="Tahoma"/>
                <a:cs typeface="Tahoma"/>
              </a:rPr>
              <a:t>¿El</a:t>
            </a:r>
            <a:r>
              <a:rPr dirty="0" sz="600" spc="-35">
                <a:latin typeface="Tahoma"/>
                <a:cs typeface="Tahoma"/>
              </a:rPr>
              <a:t> (FI) </a:t>
            </a:r>
            <a:r>
              <a:rPr dirty="0" sz="600">
                <a:latin typeface="Tahoma"/>
                <a:cs typeface="Tahoma"/>
              </a:rPr>
              <a:t>permite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su</a:t>
            </a:r>
            <a:r>
              <a:rPr dirty="0" sz="600" spc="-35">
                <a:latin typeface="Tahoma"/>
                <a:cs typeface="Tahoma"/>
              </a:rPr>
              <a:t> </a:t>
            </a:r>
            <a:r>
              <a:rPr dirty="0" sz="600" spc="-10">
                <a:latin typeface="Tahoma"/>
                <a:cs typeface="Tahoma"/>
              </a:rPr>
              <a:t>reconexión?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347846" y="2817250"/>
            <a:ext cx="10223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184180" y="3022101"/>
            <a:ext cx="158750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1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347846" y="3583899"/>
            <a:ext cx="100330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869586" y="3583899"/>
            <a:ext cx="15938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1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678388" y="4589193"/>
            <a:ext cx="15938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1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747753" y="4589193"/>
            <a:ext cx="100330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628732" y="4595530"/>
            <a:ext cx="102235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568524" y="4595530"/>
            <a:ext cx="158750" cy="10413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11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080666" y="1978089"/>
            <a:ext cx="199072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Cómo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detectar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una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falla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aislación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65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225679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-40"/>
              <a:t> </a:t>
            </a:r>
            <a:r>
              <a:rPr dirty="0" spc="-95"/>
              <a:t>Diferenciales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170508" y="1965414"/>
            <a:ext cx="5603875" cy="4492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5405">
              <a:lnSpc>
                <a:spcPct val="100000"/>
              </a:lnSpc>
              <a:spcBef>
                <a:spcPts val="95"/>
              </a:spcBef>
            </a:pPr>
            <a:r>
              <a:rPr dirty="0" sz="950" spc="-45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pueden</a:t>
            </a:r>
            <a:r>
              <a:rPr dirty="0" sz="950" spc="7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invertir</a:t>
            </a:r>
            <a:r>
              <a:rPr dirty="0" sz="950" spc="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las conexiones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diferencial?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  <a:spcBef>
                <a:spcPts val="25"/>
              </a:spcBef>
            </a:pPr>
            <a:r>
              <a:rPr dirty="0" sz="1050" spc="-80">
                <a:latin typeface="Arial"/>
                <a:cs typeface="Arial"/>
              </a:rPr>
              <a:t>Sí,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distingue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neutro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fase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distintas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fases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entre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sí.</a:t>
            </a:r>
            <a:endParaRPr sz="1050">
              <a:latin typeface="Arial"/>
              <a:cs typeface="Arial"/>
            </a:endParaRPr>
          </a:p>
          <a:p>
            <a:pPr marL="13335">
              <a:lnSpc>
                <a:spcPts val="1255"/>
              </a:lnSpc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numeración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debe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ordenamiento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bornes,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funcional.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</a:pPr>
            <a:r>
              <a:rPr dirty="0" sz="950" spc="-35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-6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</a:t>
            </a:r>
            <a:r>
              <a:rPr dirty="0" sz="950" spc="-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utilizar</a:t>
            </a:r>
            <a:r>
              <a:rPr dirty="0" sz="950" spc="-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70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-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-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tetrapolar</a:t>
            </a:r>
            <a:r>
              <a:rPr dirty="0" sz="950" spc="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en</a:t>
            </a:r>
            <a:r>
              <a:rPr dirty="0" sz="950" spc="-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70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-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circuito</a:t>
            </a:r>
            <a:r>
              <a:rPr dirty="0" sz="950" spc="-8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monofásico?</a:t>
            </a:r>
            <a:endParaRPr sz="950">
              <a:latin typeface="Arial"/>
              <a:cs typeface="Arial"/>
            </a:endParaRPr>
          </a:p>
          <a:p>
            <a:pPr marL="13335" marR="139065" indent="-635">
              <a:lnSpc>
                <a:spcPts val="1250"/>
              </a:lnSpc>
              <a:spcBef>
                <a:spcPts val="75"/>
              </a:spcBef>
            </a:pPr>
            <a:r>
              <a:rPr dirty="0" sz="1050" spc="-80">
                <a:latin typeface="Arial"/>
                <a:cs typeface="Arial"/>
              </a:rPr>
              <a:t>Sí,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debe</a:t>
            </a:r>
            <a:r>
              <a:rPr dirty="0" sz="1050" spc="-35">
                <a:latin typeface="Arial"/>
                <a:cs typeface="Arial"/>
              </a:rPr>
              <a:t> tener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cuenta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debe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cablear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neutro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botón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prueba </a:t>
            </a:r>
            <a:r>
              <a:rPr dirty="0" sz="1050" spc="-70">
                <a:latin typeface="Arial"/>
                <a:cs typeface="Arial"/>
              </a:rPr>
              <a:t>pueda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funcionar.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</a:pPr>
            <a:r>
              <a:rPr dirty="0" sz="950" spc="-30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prescindir</a:t>
            </a:r>
            <a:r>
              <a:rPr dirty="0" sz="950" spc="1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la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puesta</a:t>
            </a:r>
            <a:r>
              <a:rPr dirty="0" sz="950" spc="-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</a:t>
            </a:r>
            <a:r>
              <a:rPr dirty="0" sz="950" spc="9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tierra</a:t>
            </a:r>
            <a:r>
              <a:rPr dirty="0" sz="950" spc="-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los</a:t>
            </a:r>
            <a:r>
              <a:rPr dirty="0" sz="950" spc="9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aparatos?</a:t>
            </a:r>
            <a:endParaRPr sz="950">
              <a:latin typeface="Arial"/>
              <a:cs typeface="Arial"/>
            </a:endParaRPr>
          </a:p>
          <a:p>
            <a:pPr marL="13335" marR="41910" indent="-635">
              <a:lnSpc>
                <a:spcPct val="99600"/>
              </a:lnSpc>
              <a:spcBef>
                <a:spcPts val="30"/>
              </a:spcBef>
            </a:pPr>
            <a:r>
              <a:rPr dirty="0" sz="1050" spc="-50">
                <a:latin typeface="Arial"/>
                <a:cs typeface="Arial"/>
              </a:rPr>
              <a:t>No,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105">
                <a:latin typeface="Arial"/>
                <a:cs typeface="Arial"/>
              </a:rPr>
              <a:t> es</a:t>
            </a:r>
            <a:r>
              <a:rPr dirty="0" sz="1050" spc="-50">
                <a:latin typeface="Arial"/>
                <a:cs typeface="Arial"/>
              </a:rPr>
              <a:t> 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protección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complementaria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puesta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tierra.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 </a:t>
            </a:r>
            <a:r>
              <a:rPr dirty="0" sz="1050" spc="-35">
                <a:latin typeface="Arial"/>
                <a:cs typeface="Arial"/>
              </a:rPr>
              <a:t>terruptor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desconectará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carga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alguna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sufra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desagradable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experiencia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producir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descarga.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Arial"/>
              <a:cs typeface="Arial"/>
            </a:endParaRPr>
          </a:p>
          <a:p>
            <a:pPr marL="12700" marR="79375" indent="52069">
              <a:lnSpc>
                <a:spcPct val="100899"/>
              </a:lnSpc>
            </a:pPr>
            <a:r>
              <a:rPr dirty="0" sz="950" spc="-35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-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</a:t>
            </a:r>
            <a:r>
              <a:rPr dirty="0" sz="950" spc="-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utilizar</a:t>
            </a:r>
            <a:r>
              <a:rPr dirty="0" sz="950" spc="-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</a:t>
            </a:r>
            <a:r>
              <a:rPr dirty="0" sz="950" spc="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70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-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-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bipolar</a:t>
            </a:r>
            <a:r>
              <a:rPr dirty="0" sz="950" spc="2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en</a:t>
            </a:r>
            <a:r>
              <a:rPr dirty="0" sz="950" spc="-1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70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-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circuito</a:t>
            </a:r>
            <a:r>
              <a:rPr dirty="0" sz="950" spc="-7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-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00A8A3"/>
                </a:solidFill>
                <a:latin typeface="Arial"/>
                <a:cs typeface="Arial"/>
              </a:rPr>
              <a:t>mando</a:t>
            </a:r>
            <a:r>
              <a:rPr dirty="0" sz="950" spc="-7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-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110</a:t>
            </a:r>
            <a:r>
              <a:rPr dirty="0" sz="950" spc="-7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V?</a:t>
            </a:r>
            <a:r>
              <a:rPr dirty="0" sz="950" spc="4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55">
                <a:solidFill>
                  <a:srgbClr val="00A8A3"/>
                </a:solidFill>
                <a:latin typeface="Arial"/>
                <a:cs typeface="Arial"/>
              </a:rPr>
              <a:t>Y</a:t>
            </a:r>
            <a:r>
              <a:rPr dirty="0" sz="950" spc="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en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uno</a:t>
            </a:r>
            <a:r>
              <a:rPr dirty="0" sz="950" spc="2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-2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70">
                <a:solidFill>
                  <a:srgbClr val="00A8A3"/>
                </a:solidFill>
                <a:latin typeface="Arial"/>
                <a:cs typeface="Arial"/>
              </a:rPr>
              <a:t>24</a:t>
            </a:r>
            <a:r>
              <a:rPr dirty="0" sz="950" spc="-7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00A8A3"/>
                </a:solidFill>
                <a:latin typeface="Arial"/>
                <a:cs typeface="Arial"/>
              </a:rPr>
              <a:t>V?</a:t>
            </a:r>
            <a:r>
              <a:rPr dirty="0" sz="950" spc="20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puede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utilizado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110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tener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pulsador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prueba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funcionará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pues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circulará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haga </a:t>
            </a:r>
            <a:r>
              <a:rPr dirty="0" sz="1050" spc="-70">
                <a:latin typeface="Arial"/>
                <a:cs typeface="Arial"/>
              </a:rPr>
              <a:t>actuar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cerrojo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delinterrup </a:t>
            </a:r>
            <a:r>
              <a:rPr dirty="0" sz="1050" spc="-25">
                <a:latin typeface="Arial"/>
                <a:cs typeface="Arial"/>
              </a:rPr>
              <a:t>tor.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24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65">
                <a:latin typeface="Arial"/>
                <a:cs typeface="Arial"/>
              </a:rPr>
              <a:t> hacer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circular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defecto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produzca</a:t>
            </a:r>
            <a:endParaRPr sz="1050">
              <a:latin typeface="Arial"/>
              <a:cs typeface="Arial"/>
            </a:endParaRPr>
          </a:p>
          <a:p>
            <a:pPr marL="12700" marR="36830">
              <a:lnSpc>
                <a:spcPts val="1250"/>
              </a:lnSpc>
              <a:spcBef>
                <a:spcPts val="55"/>
              </a:spcBef>
            </a:pP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nes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prácticos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sería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instalación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contra </a:t>
            </a:r>
            <a:r>
              <a:rPr dirty="0" sz="1050" spc="-10">
                <a:latin typeface="Arial"/>
                <a:cs typeface="Arial"/>
              </a:rPr>
              <a:t>incendios.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</a:pP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1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</a:t>
            </a:r>
            <a:r>
              <a:rPr dirty="0" sz="950" spc="-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utilizar</a:t>
            </a:r>
            <a:r>
              <a:rPr dirty="0" sz="950" spc="-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2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2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diferencial</a:t>
            </a:r>
            <a:r>
              <a:rPr dirty="0" sz="950" spc="1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en</a:t>
            </a:r>
            <a:r>
              <a:rPr dirty="0" sz="950" spc="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circuito</a:t>
            </a:r>
            <a:r>
              <a:rPr dirty="0" sz="950" spc="-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1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corriente</a:t>
            </a:r>
            <a:r>
              <a:rPr dirty="0" sz="950" spc="-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continua?</a:t>
            </a:r>
            <a:endParaRPr sz="950">
              <a:latin typeface="Arial"/>
              <a:cs typeface="Arial"/>
            </a:endParaRPr>
          </a:p>
          <a:p>
            <a:pPr marL="13335" marR="97790" indent="-1270">
              <a:lnSpc>
                <a:spcPct val="99600"/>
              </a:lnSpc>
              <a:spcBef>
                <a:spcPts val="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interruptor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ejecución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convencional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cualquier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corriente </a:t>
            </a:r>
            <a:r>
              <a:rPr dirty="0" sz="1050" spc="-65">
                <a:latin typeface="Arial"/>
                <a:cs typeface="Arial"/>
              </a:rPr>
              <a:t>alterna.Pero,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tener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transformador,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continua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pulsante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casos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recurrir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ejecuciones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especiales.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</a:pP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Se</a:t>
            </a:r>
            <a:r>
              <a:rPr dirty="0" sz="950" spc="1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puede 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utilizar</a:t>
            </a:r>
            <a:r>
              <a:rPr dirty="0" sz="950" spc="-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</a:t>
            </a:r>
            <a:r>
              <a:rPr dirty="0" sz="950" spc="5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00A8A3"/>
                </a:solidFill>
                <a:latin typeface="Arial"/>
                <a:cs typeface="Arial"/>
              </a:rPr>
              <a:t>interruptor</a:t>
            </a:r>
            <a:r>
              <a:rPr dirty="0" sz="950" spc="3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diferencial</a:t>
            </a:r>
            <a:r>
              <a:rPr dirty="0" sz="950" spc="1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en</a:t>
            </a:r>
            <a:r>
              <a:rPr dirty="0" sz="950" spc="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65">
                <a:solidFill>
                  <a:srgbClr val="00A8A3"/>
                </a:solidFill>
                <a:latin typeface="Arial"/>
                <a:cs typeface="Arial"/>
              </a:rPr>
              <a:t>un</a:t>
            </a:r>
            <a:r>
              <a:rPr dirty="0" sz="950" spc="3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45">
                <a:solidFill>
                  <a:srgbClr val="00A8A3"/>
                </a:solidFill>
                <a:latin typeface="Arial"/>
                <a:cs typeface="Arial"/>
              </a:rPr>
              <a:t>circuito</a:t>
            </a:r>
            <a:r>
              <a:rPr dirty="0" sz="950" spc="-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14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alimentación</a:t>
            </a:r>
            <a:r>
              <a:rPr dirty="0" sz="950" spc="10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0A8A3"/>
                </a:solidFill>
                <a:latin typeface="Arial"/>
                <a:cs typeface="Arial"/>
              </a:rPr>
              <a:t>de</a:t>
            </a:r>
            <a:r>
              <a:rPr dirty="0" sz="950" spc="145">
                <a:solidFill>
                  <a:srgbClr val="00A8A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00A8A3"/>
                </a:solidFill>
                <a:latin typeface="Arial"/>
                <a:cs typeface="Arial"/>
              </a:rPr>
              <a:t>computadoras?</a:t>
            </a:r>
            <a:endParaRPr sz="950">
              <a:latin typeface="Arial"/>
              <a:cs typeface="Arial"/>
            </a:endParaRPr>
          </a:p>
          <a:p>
            <a:pPr marL="13335" marR="5080" indent="-635">
              <a:lnSpc>
                <a:spcPct val="100000"/>
              </a:lnSpc>
              <a:spcBef>
                <a:spcPts val="20"/>
              </a:spcBef>
            </a:pPr>
            <a:r>
              <a:rPr dirty="0" sz="1050" spc="-70">
                <a:latin typeface="Arial"/>
                <a:cs typeface="Arial"/>
              </a:rPr>
              <a:t>Si,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instantáneos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preservar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seguridad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personas.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Pero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tener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cuenta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pérdidas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producidas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armónicas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debidas</a:t>
            </a:r>
            <a:r>
              <a:rPr dirty="0" sz="1050" spc="-35">
                <a:latin typeface="Arial"/>
                <a:cs typeface="Arial"/>
              </a:rPr>
              <a:t> 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conmutadas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hacer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actuar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4907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91924" y="1912605"/>
            <a:ext cx="5624195" cy="43954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8265" marR="251460" indent="-50165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interruptores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baseline="-27777" sz="900">
                <a:latin typeface="Arial"/>
                <a:cs typeface="Arial"/>
              </a:rPr>
              <a:t>dn</a:t>
            </a:r>
            <a:r>
              <a:rPr dirty="0" baseline="-27777" sz="900" spc="6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velocidad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interruptor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cables</a:t>
            </a:r>
            <a:r>
              <a:rPr dirty="0" sz="1050" spc="-50">
                <a:latin typeface="Arial"/>
                <a:cs typeface="Arial"/>
              </a:rPr>
              <a:t> contra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sobrecarga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debe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probarse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semestralmente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interruptor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polaridad</a:t>
            </a:r>
            <a:r>
              <a:rPr dirty="0" sz="1050" spc="5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38100" marR="3048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instala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puede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prescindir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fusibles o </a:t>
            </a:r>
            <a:r>
              <a:rPr dirty="0" sz="1050" spc="-40">
                <a:latin typeface="Arial"/>
                <a:cs typeface="Arial"/>
              </a:rPr>
              <a:t>termomagnéticas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38100" marR="11804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persona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toca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activos </a:t>
            </a:r>
            <a:r>
              <a:rPr dirty="0" sz="1050" spc="-40">
                <a:latin typeface="Arial"/>
                <a:cs typeface="Arial"/>
              </a:rPr>
              <a:t>simultáneamente</a:t>
            </a:r>
            <a:r>
              <a:rPr dirty="0" sz="1050" spc="4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778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defecto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300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85"/>
              </a:spcBef>
            </a:pPr>
            <a:r>
              <a:rPr dirty="0" sz="1050" spc="-80">
                <a:latin typeface="Arial"/>
                <a:cs typeface="Arial"/>
              </a:rPr>
              <a:t>personas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electrocución</a:t>
            </a:r>
            <a:r>
              <a:rPr dirty="0" sz="1050" spc="5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8"/>
              <a:tabLst>
                <a:tab pos="1778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incendio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77165" indent="-13970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 startAt="8"/>
              <a:tabLst>
                <a:tab pos="1778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diferencial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impide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sienta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eléctrica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88265" marR="231775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8"/>
              <a:tabLst>
                <a:tab pos="25146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persona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casual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bajo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51460" indent="-213995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8"/>
              <a:tabLst>
                <a:tab pos="252095" algn="l"/>
              </a:tabLst>
            </a:pPr>
            <a:r>
              <a:rPr dirty="0" sz="1050" spc="-100">
                <a:latin typeface="Arial"/>
                <a:cs typeface="Arial"/>
              </a:rPr>
              <a:t>Además</a:t>
            </a:r>
            <a:r>
              <a:rPr dirty="0" sz="1050" spc="-30">
                <a:latin typeface="Arial"/>
                <a:cs typeface="Arial"/>
              </a:rPr>
              <a:t> 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diferencial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conviene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poner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partes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metálicas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 tierra</a:t>
            </a:r>
            <a:r>
              <a:rPr dirty="0" sz="1050" spc="170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</a:t>
            </a:r>
            <a:endParaRPr sz="10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85"/>
              </a:spcBef>
            </a:pP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51460" indent="-21399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12"/>
              <a:tabLst>
                <a:tab pos="25209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diferencial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detecta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fallas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aislamiento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actúa</a:t>
            </a:r>
            <a:r>
              <a:rPr dirty="0" sz="1050" spc="48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50825" indent="-2133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12"/>
              <a:tabLst>
                <a:tab pos="25146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tetrapolar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usar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monofásicos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50825" indent="-21336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12"/>
              <a:tabLst>
                <a:tab pos="25146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diferencial</a:t>
            </a:r>
            <a:r>
              <a:rPr dirty="0" sz="1050" spc="-40">
                <a:latin typeface="Arial"/>
                <a:cs typeface="Arial"/>
              </a:rPr>
              <a:t> bipolar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actúa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corta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cable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51460" indent="-213995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12"/>
              <a:tabLst>
                <a:tab pos="252095" algn="l"/>
              </a:tabLst>
            </a:pPr>
            <a:r>
              <a:rPr dirty="0" sz="1050" spc="-75">
                <a:latin typeface="Arial"/>
                <a:cs typeface="Arial"/>
              </a:rPr>
              <a:t>Conviene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poner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cada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diferencial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2945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5.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5691" y="1572937"/>
            <a:ext cx="21355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65">
                <a:solidFill>
                  <a:srgbClr val="FFFFFF"/>
                </a:solidFill>
                <a:latin typeface="Arial"/>
                <a:cs typeface="Arial"/>
              </a:rPr>
              <a:t>Contactores</a:t>
            </a:r>
            <a:r>
              <a:rPr dirty="0" sz="150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FFFFFF"/>
                </a:solidFill>
                <a:latin typeface="Arial"/>
                <a:cs typeface="Arial"/>
              </a:rPr>
              <a:t>Tripolares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978" y="2379358"/>
            <a:ext cx="2787015" cy="40341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12700" marR="31750">
              <a:lnSpc>
                <a:spcPct val="107100"/>
              </a:lnSpc>
              <a:spcBef>
                <a:spcPts val="56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maniobras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 </a:t>
            </a:r>
            <a:r>
              <a:rPr dirty="0" sz="1050" spc="-40">
                <a:latin typeface="Arial"/>
                <a:cs typeface="Arial"/>
              </a:rPr>
              <a:t>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industria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instalaciones eléctricas</a:t>
            </a:r>
            <a:r>
              <a:rPr dirty="0" sz="1050" spc="-25">
                <a:latin typeface="Arial"/>
                <a:cs typeface="Arial"/>
              </a:rPr>
              <a:t> de </a:t>
            </a:r>
            <a:r>
              <a:rPr dirty="0" sz="1050" spc="-85">
                <a:latin typeface="Arial"/>
                <a:cs typeface="Arial"/>
              </a:rPr>
              <a:t>edicios,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éstos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públicos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privados.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Esun </a:t>
            </a:r>
            <a:r>
              <a:rPr dirty="0" sz="950">
                <a:latin typeface="Arial"/>
                <a:cs typeface="Arial"/>
              </a:rPr>
              <a:t>aparato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maniobras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permite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arranque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directo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motores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asincrónicos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trifásicos, </a:t>
            </a:r>
            <a:r>
              <a:rPr dirty="0" sz="950" spc="45">
                <a:latin typeface="Arial"/>
                <a:cs typeface="Arial"/>
              </a:rPr>
              <a:t>soportando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corriente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varias </a:t>
            </a:r>
            <a:r>
              <a:rPr dirty="0" sz="950">
                <a:latin typeface="Arial"/>
                <a:cs typeface="Arial"/>
              </a:rPr>
              <a:t>veces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mayor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asignada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(7,2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veces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mayor </a:t>
            </a:r>
            <a:r>
              <a:rPr dirty="0" sz="950">
                <a:latin typeface="Arial"/>
                <a:cs typeface="Arial"/>
              </a:rPr>
              <a:t>según normas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IEC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947</a:t>
            </a:r>
            <a:r>
              <a:rPr dirty="0" sz="950" spc="29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</a:pPr>
            <a:r>
              <a:rPr dirty="0" sz="1050" spc="-85">
                <a:latin typeface="Arial"/>
                <a:cs typeface="Arial"/>
              </a:rPr>
              <a:t>Pero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particularidad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originalidad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accionamiento.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8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trata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electroimán</a:t>
            </a:r>
            <a:endParaRPr sz="1050">
              <a:latin typeface="Arial"/>
              <a:cs typeface="Arial"/>
            </a:endParaRPr>
          </a:p>
          <a:p>
            <a:pPr marL="12700" marR="96520">
              <a:lnSpc>
                <a:spcPct val="100000"/>
              </a:lnSpc>
              <a:spcBef>
                <a:spcPts val="10"/>
              </a:spcBef>
            </a:pP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portacontactos.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Tenemos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70">
                <a:latin typeface="Arial"/>
                <a:cs typeface="Arial"/>
              </a:rPr>
              <a:t>aparato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maniobras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podemos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tareas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automa </a:t>
            </a:r>
            <a:r>
              <a:rPr dirty="0" sz="1050" spc="-30">
                <a:latin typeface="Arial"/>
                <a:cs typeface="Arial"/>
              </a:rPr>
              <a:t>tismo, </a:t>
            </a:r>
            <a:r>
              <a:rPr dirty="0" sz="1050" spc="-70">
                <a:latin typeface="Arial"/>
                <a:cs typeface="Arial"/>
              </a:rPr>
              <a:t>mando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protección</a:t>
            </a:r>
            <a:r>
              <a:rPr dirty="0" sz="1050" spc="1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algo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mando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manuales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posible</a:t>
            </a:r>
            <a:endParaRPr sz="1050">
              <a:latin typeface="Arial"/>
              <a:cs typeface="Arial"/>
            </a:endParaRPr>
          </a:p>
          <a:p>
            <a:pPr marL="12700" marR="9525" indent="-635">
              <a:lnSpc>
                <a:spcPts val="1250"/>
              </a:lnSpc>
              <a:spcBef>
                <a:spcPts val="55"/>
              </a:spcBef>
            </a:pPr>
            <a:r>
              <a:rPr dirty="0" sz="1050" spc="-75">
                <a:latin typeface="Arial"/>
                <a:cs typeface="Arial"/>
              </a:rPr>
              <a:t>hacer.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alta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calidad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aparato </a:t>
            </a:r>
            <a:r>
              <a:rPr dirty="0" sz="950">
                <a:latin typeface="Arial"/>
                <a:cs typeface="Arial"/>
              </a:rPr>
              <a:t>ágil,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larga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vida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 spc="80">
                <a:latin typeface="Arial"/>
                <a:cs typeface="Arial"/>
              </a:rPr>
              <a:t>útil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950">
                <a:latin typeface="Arial"/>
                <a:cs typeface="Arial"/>
              </a:rPr>
              <a:t>maniobra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muy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elevada.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"/>
              <a:cs typeface="Arial"/>
            </a:endParaRPr>
          </a:p>
          <a:p>
            <a:pPr marL="12700" marR="205104" indent="-635">
              <a:lnSpc>
                <a:spcPts val="1250"/>
              </a:lnSpc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electroimán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partes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 </a:t>
            </a:r>
            <a:r>
              <a:rPr dirty="0" sz="1050" spc="-10">
                <a:latin typeface="Arial"/>
                <a:cs typeface="Arial"/>
              </a:rPr>
              <a:t>paquete </a:t>
            </a:r>
            <a:r>
              <a:rPr dirty="0" sz="1050" spc="-60">
                <a:latin typeface="Arial"/>
                <a:cs typeface="Arial"/>
              </a:rPr>
              <a:t>magnético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núcleo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(parte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móvil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ja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8408" y="2863008"/>
            <a:ext cx="259969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arranque,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parada,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señales,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600"/>
              </a:lnSpc>
              <a:spcBef>
                <a:spcPts val="1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tensión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debe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elegir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según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55">
                <a:latin typeface="Arial"/>
                <a:cs typeface="Arial"/>
              </a:rPr>
              <a:t> disponible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lugar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montaje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los </a:t>
            </a:r>
            <a:r>
              <a:rPr dirty="0" sz="1050" spc="-50">
                <a:latin typeface="Arial"/>
                <a:cs typeface="Arial"/>
              </a:rPr>
              <a:t>requerimientos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diseño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proyecto.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4012" y="5294938"/>
            <a:ext cx="2711450" cy="114173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5.1</a:t>
            </a:r>
            <a:r>
              <a:rPr dirty="0" sz="650" spc="70">
                <a:latin typeface="Arial"/>
                <a:cs typeface="Arial"/>
              </a:rPr>
              <a:t> </a:t>
            </a:r>
            <a:r>
              <a:rPr dirty="0" sz="750" spc="95">
                <a:latin typeface="Times New Roman"/>
                <a:cs typeface="Times New Roman"/>
              </a:rPr>
              <a:t>contactores</a:t>
            </a:r>
            <a:r>
              <a:rPr dirty="0" sz="750" spc="-35">
                <a:latin typeface="Times New Roman"/>
                <a:cs typeface="Times New Roman"/>
              </a:rPr>
              <a:t> </a:t>
            </a:r>
            <a:r>
              <a:rPr dirty="0" sz="750" spc="85">
                <a:latin typeface="Times New Roman"/>
                <a:cs typeface="Times New Roman"/>
              </a:rPr>
              <a:t>tripolares</a:t>
            </a:r>
            <a:r>
              <a:rPr dirty="0" sz="750" spc="95">
                <a:latin typeface="Times New Roman"/>
                <a:cs typeface="Times New Roman"/>
              </a:rPr>
              <a:t> </a:t>
            </a:r>
            <a:r>
              <a:rPr dirty="0" sz="750" spc="65">
                <a:latin typeface="Times New Roman"/>
                <a:cs typeface="Times New Roman"/>
              </a:rPr>
              <a:t>de</a:t>
            </a:r>
            <a:r>
              <a:rPr dirty="0" sz="750" spc="-35">
                <a:latin typeface="Times New Roman"/>
                <a:cs typeface="Times New Roman"/>
              </a:rPr>
              <a:t> </a:t>
            </a:r>
            <a:r>
              <a:rPr dirty="0" sz="750" spc="110">
                <a:latin typeface="Times New Roman"/>
                <a:cs typeface="Times New Roman"/>
              </a:rPr>
              <a:t>la</a:t>
            </a:r>
            <a:r>
              <a:rPr dirty="0" sz="750" spc="100">
                <a:latin typeface="Times New Roman"/>
                <a:cs typeface="Times New Roman"/>
              </a:rPr>
              <a:t> </a:t>
            </a:r>
            <a:r>
              <a:rPr dirty="0" sz="750" spc="60">
                <a:latin typeface="Times New Roman"/>
                <a:cs typeface="Times New Roman"/>
              </a:rPr>
              <a:t>familia</a:t>
            </a:r>
            <a:r>
              <a:rPr dirty="0" sz="750" spc="-30">
                <a:latin typeface="Times New Roman"/>
                <a:cs typeface="Times New Roman"/>
              </a:rPr>
              <a:t> </a:t>
            </a:r>
            <a:r>
              <a:rPr dirty="0" sz="750" spc="40">
                <a:latin typeface="Times New Roman"/>
                <a:cs typeface="Times New Roman"/>
              </a:rPr>
              <a:t>Sirius</a:t>
            </a: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Times New Roman"/>
              <a:cs typeface="Times New Roman"/>
            </a:endParaRPr>
          </a:p>
          <a:p>
            <a:pPr marL="24765" marR="99695">
              <a:lnSpc>
                <a:spcPct val="100000"/>
              </a:lnSpc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lla </a:t>
            </a:r>
            <a:r>
              <a:rPr dirty="0" sz="1050" spc="-55">
                <a:latin typeface="Arial"/>
                <a:cs typeface="Arial"/>
              </a:rPr>
              <a:t>man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principales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realizan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tareas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25400" marR="5080" indent="-635">
              <a:lnSpc>
                <a:spcPts val="1260"/>
              </a:lnSpc>
              <a:spcBef>
                <a:spcPts val="35"/>
              </a:spcBef>
            </a:pPr>
            <a:r>
              <a:rPr dirty="0" sz="1050" spc="-55">
                <a:latin typeface="Arial"/>
                <a:cs typeface="Arial"/>
              </a:rPr>
              <a:t>cierre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apertura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incluidos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 </a:t>
            </a:r>
            <a:r>
              <a:rPr dirty="0" sz="1050" spc="-55">
                <a:latin typeface="Arial"/>
                <a:cs typeface="Arial"/>
              </a:rPr>
              <a:t>portacontactos,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que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movido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bobina.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principales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delicada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14432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3880" y="5882073"/>
            <a:ext cx="1913889" cy="454659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3335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5.1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funcionamiento</a:t>
            </a:r>
            <a:r>
              <a:rPr dirty="0" sz="750" spc="-8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14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un</a:t>
            </a:r>
            <a:r>
              <a:rPr dirty="0" sz="750" spc="-8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contactor </a:t>
            </a:r>
            <a:r>
              <a:rPr dirty="0" sz="750" spc="-130">
                <a:latin typeface="Arial"/>
                <a:cs typeface="Arial"/>
              </a:rPr>
              <a:t>1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-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Pieza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ja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10">
                <a:latin typeface="Arial"/>
                <a:cs typeface="Arial"/>
              </a:rPr>
              <a:t>d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229">
                <a:latin typeface="Arial"/>
                <a:cs typeface="Arial"/>
              </a:rPr>
              <a:t>l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núcleo</a:t>
            </a:r>
            <a:endParaRPr sz="750">
              <a:latin typeface="Arial"/>
              <a:cs typeface="Arial"/>
            </a:endParaRPr>
          </a:p>
          <a:p>
            <a:pPr marL="78740" indent="-66675">
              <a:lnSpc>
                <a:spcPts val="780"/>
              </a:lnSpc>
              <a:buAutoNum type="arabicPlain" startAt="2"/>
              <a:tabLst>
                <a:tab pos="79375" algn="l"/>
              </a:tabLst>
            </a:pPr>
            <a:r>
              <a:rPr dirty="0" sz="750">
                <a:latin typeface="Arial"/>
                <a:cs typeface="Arial"/>
              </a:rPr>
              <a:t>-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Pieza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m</a:t>
            </a:r>
            <a:r>
              <a:rPr dirty="0" sz="750" spc="55">
                <a:latin typeface="Arial"/>
                <a:cs typeface="Arial"/>
              </a:rPr>
              <a:t>ó</a:t>
            </a:r>
            <a:r>
              <a:rPr dirty="0" sz="750">
                <a:latin typeface="Arial"/>
                <a:cs typeface="Arial"/>
              </a:rPr>
              <a:t>v</a:t>
            </a:r>
            <a:r>
              <a:rPr dirty="0" sz="750" spc="90">
                <a:latin typeface="Arial"/>
                <a:cs typeface="Arial"/>
              </a:rPr>
              <a:t>i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10">
                <a:latin typeface="Arial"/>
                <a:cs typeface="Arial"/>
              </a:rPr>
              <a:t>d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229">
                <a:latin typeface="Arial"/>
                <a:cs typeface="Arial"/>
              </a:rPr>
              <a:t>l</a:t>
            </a:r>
            <a:r>
              <a:rPr dirty="0" sz="750" spc="9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núcleo</a:t>
            </a:r>
            <a:endParaRPr sz="750">
              <a:latin typeface="Arial"/>
              <a:cs typeface="Arial"/>
            </a:endParaRPr>
          </a:p>
          <a:p>
            <a:pPr marL="80010" indent="-66675">
              <a:lnSpc>
                <a:spcPts val="855"/>
              </a:lnSpc>
              <a:buAutoNum type="arabicPlain" startAt="2"/>
              <a:tabLst>
                <a:tab pos="80010" algn="l"/>
              </a:tabLst>
            </a:pPr>
            <a:r>
              <a:rPr dirty="0" sz="750">
                <a:latin typeface="Arial"/>
                <a:cs typeface="Arial"/>
              </a:rPr>
              <a:t>-</a:t>
            </a:r>
            <a:r>
              <a:rPr dirty="0" sz="7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Bobina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accionamiento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272" y="6298132"/>
            <a:ext cx="89535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>
                <a:latin typeface="Arial"/>
                <a:cs typeface="Arial"/>
              </a:rPr>
              <a:t>4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-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150">
                <a:latin typeface="Arial"/>
                <a:cs typeface="Arial"/>
              </a:rPr>
              <a:t>P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>
                <a:latin typeface="Arial"/>
                <a:cs typeface="Arial"/>
              </a:rPr>
              <a:t>c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35">
                <a:latin typeface="Arial"/>
                <a:cs typeface="Arial"/>
              </a:rPr>
              <a:t>n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>
                <a:latin typeface="Arial"/>
                <a:cs typeface="Arial"/>
              </a:rPr>
              <a:t>c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-20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4377" y="2869345"/>
            <a:ext cx="269240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destruyan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funcionamiento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normal. </a:t>
            </a:r>
            <a:r>
              <a:rPr dirty="0" sz="1050" spc="-75">
                <a:latin typeface="Arial"/>
                <a:cs typeface="Arial"/>
              </a:rPr>
              <a:t>Cuando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sonlos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adecuados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(por </a:t>
            </a:r>
            <a:r>
              <a:rPr dirty="0" sz="1050" spc="-50">
                <a:latin typeface="Arial"/>
                <a:cs typeface="Arial"/>
              </a:rPr>
              <a:t>ejemplo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copias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falsicaciones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destruyen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50">
                <a:latin typeface="Arial"/>
                <a:cs typeface="Arial"/>
              </a:rPr>
              <a:t>tactor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traba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núcleo,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queman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terminales,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cámara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apagachispas,</a:t>
            </a:r>
            <a:r>
              <a:rPr dirty="0" sz="1050" spc="-20">
                <a:latin typeface="Arial"/>
                <a:cs typeface="Arial"/>
              </a:rPr>
              <a:t> etc.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552" y="2867224"/>
            <a:ext cx="2705100" cy="11493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98425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principales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Sirius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diseña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categoría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servicio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AC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Pueden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utilizados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otras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900"/>
              </a:lnSpc>
              <a:spcBef>
                <a:spcPts val="5"/>
              </a:spcBef>
            </a:pPr>
            <a:r>
              <a:rPr dirty="0" sz="1050" spc="-60">
                <a:latin typeface="Arial"/>
                <a:cs typeface="Arial"/>
              </a:rPr>
              <a:t>funciones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ejemplo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resisten </a:t>
            </a:r>
            <a:r>
              <a:rPr dirty="0" sz="1050" spc="-75">
                <a:latin typeface="Arial"/>
                <a:cs typeface="Arial"/>
              </a:rPr>
              <a:t>cias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hornos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(AC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condensadores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(AC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6b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75">
                <a:latin typeface="Arial"/>
                <a:cs typeface="Arial"/>
              </a:rPr>
              <a:t>lámparas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 </a:t>
            </a:r>
            <a:r>
              <a:rPr dirty="0" sz="1050" spc="-100">
                <a:latin typeface="Arial"/>
                <a:cs typeface="Arial"/>
              </a:rPr>
              <a:t>gaseosa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(AC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5a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45">
                <a:latin typeface="Arial"/>
                <a:cs typeface="Arial"/>
              </a:rPr>
              <a:t> continua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(DC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3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1724" y="4147092"/>
            <a:ext cx="2709545" cy="22688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13970">
              <a:lnSpc>
                <a:spcPct val="998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60">
                <a:latin typeface="Arial"/>
                <a:cs typeface="Arial"/>
              </a:rPr>
              <a:t> Sirius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25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(11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kW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15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HP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requieren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cámara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apaga </a:t>
            </a:r>
            <a:r>
              <a:rPr dirty="0" sz="1050" spc="-70">
                <a:latin typeface="Arial"/>
                <a:cs typeface="Arial"/>
              </a:rPr>
              <a:t>chispas.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0">
                <a:latin typeface="Arial"/>
                <a:cs typeface="Arial"/>
              </a:rPr>
              <a:t> difícil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manejar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arco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desconexión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eso,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apoyar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principales,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 </a:t>
            </a:r>
            <a:r>
              <a:rPr dirty="0" sz="1050" spc="-60">
                <a:latin typeface="Arial"/>
                <a:cs typeface="Arial"/>
              </a:rPr>
              <a:t>tores</a:t>
            </a:r>
            <a:r>
              <a:rPr dirty="0" sz="1050" spc="-40">
                <a:latin typeface="Arial"/>
                <a:cs typeface="Arial"/>
              </a:rPr>
              <a:t> tienen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 </a:t>
            </a:r>
            <a:r>
              <a:rPr dirty="0" sz="1050" spc="-80">
                <a:latin typeface="Arial"/>
                <a:cs typeface="Arial"/>
              </a:rPr>
              <a:t>cámara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apagachispas,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tanto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más </a:t>
            </a:r>
            <a:r>
              <a:rPr dirty="0" sz="1050" spc="-55">
                <a:latin typeface="Arial"/>
                <a:cs typeface="Arial"/>
              </a:rPr>
              <a:t>compleja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cuanto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-100">
                <a:latin typeface="Arial"/>
                <a:cs typeface="Arial"/>
              </a:rPr>
              <a:t> sea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cámara </a:t>
            </a:r>
            <a:r>
              <a:rPr dirty="0" sz="1050" spc="-85">
                <a:latin typeface="Arial"/>
                <a:cs typeface="Arial"/>
              </a:rPr>
              <a:t>apagachispas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auxiliar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importante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50">
                <a:latin typeface="Arial"/>
                <a:cs typeface="Arial"/>
              </a:rPr>
              <a:t>contactos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cada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contactos</a:t>
            </a:r>
            <a:endParaRPr sz="10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cambiar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cámara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apagachispas.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pequeños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tienen,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permite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cambio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principales. </a:t>
            </a:r>
            <a:r>
              <a:rPr dirty="0" sz="1050" spc="-35">
                <a:latin typeface="Arial"/>
                <a:cs typeface="Arial"/>
              </a:rPr>
              <a:t>Otro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elemento </a:t>
            </a:r>
            <a:r>
              <a:rPr dirty="0" sz="1050" spc="-30">
                <a:latin typeface="Arial"/>
                <a:cs typeface="Arial"/>
              </a:rPr>
              <a:t>constitutivo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son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auxi </a:t>
            </a:r>
            <a:r>
              <a:rPr dirty="0" sz="1050" spc="-55">
                <a:latin typeface="Arial"/>
                <a:cs typeface="Arial"/>
              </a:rPr>
              <a:t>iliares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que,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sujetos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portacontacto,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67970" y="5471287"/>
            <a:ext cx="2711450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45" i="1">
                <a:solidFill>
                  <a:srgbClr val="005BAA"/>
                </a:solidFill>
                <a:latin typeface="Arial"/>
                <a:cs typeface="Arial"/>
              </a:rPr>
              <a:t>Mantenimiento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del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contactor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contactor </a:t>
            </a:r>
            <a:r>
              <a:rPr dirty="0" sz="1050" spc="-90">
                <a:latin typeface="Arial"/>
                <a:cs typeface="Arial"/>
              </a:rPr>
              <a:t>además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ágil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seguro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70">
                <a:latin typeface="Arial"/>
                <a:cs typeface="Arial"/>
              </a:rPr>
              <a:t>desempeño,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muy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noble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vida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 </a:t>
            </a:r>
            <a:r>
              <a:rPr dirty="0" sz="1050" spc="-25">
                <a:latin typeface="Arial"/>
                <a:cs typeface="Arial"/>
              </a:rPr>
              <a:t>ya </a:t>
            </a:r>
            <a:r>
              <a:rPr dirty="0" sz="1050" spc="-55">
                <a:latin typeface="Arial"/>
                <a:cs typeface="Arial"/>
              </a:rPr>
              <a:t>que,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prácticamente,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requiere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mantenimiento. </a:t>
            </a:r>
            <a:r>
              <a:rPr dirty="0" sz="1050" spc="-70">
                <a:latin typeface="Arial"/>
                <a:cs typeface="Arial"/>
              </a:rPr>
              <a:t>Aquí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algunos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consejos.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189483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5"/>
              <a:t>Contactores</a:t>
            </a:r>
            <a:r>
              <a:rPr dirty="0" spc="-70"/>
              <a:t> </a:t>
            </a:r>
            <a:r>
              <a:rPr dirty="0" spc="-105"/>
              <a:t>Tripolares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283006" y="3740535"/>
            <a:ext cx="268478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260">
                <a:latin typeface="Arial"/>
                <a:cs typeface="Arial"/>
              </a:rPr>
              <a:t>t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5">
                <a:latin typeface="Arial"/>
                <a:cs typeface="Arial"/>
              </a:rPr>
              <a:t>b</a:t>
            </a:r>
            <a:r>
              <a:rPr dirty="0" sz="650" spc="300">
                <a:latin typeface="Arial"/>
                <a:cs typeface="Arial"/>
              </a:rPr>
              <a:t>l</a:t>
            </a:r>
            <a:r>
              <a:rPr dirty="0" sz="650" spc="50">
                <a:latin typeface="Arial"/>
                <a:cs typeface="Arial"/>
              </a:rPr>
              <a:t>a</a:t>
            </a:r>
            <a:r>
              <a:rPr dirty="0" sz="650" spc="-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5.1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contactos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15">
                <a:latin typeface="Arial"/>
                <a:cs typeface="Arial"/>
              </a:rPr>
              <a:t>ux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145">
                <a:latin typeface="Arial"/>
                <a:cs typeface="Arial"/>
              </a:rPr>
              <a:t>r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9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9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contactores</a:t>
            </a:r>
            <a:r>
              <a:rPr dirty="0" sz="750" spc="9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p</a:t>
            </a:r>
            <a:r>
              <a:rPr dirty="0" sz="750" spc="135">
                <a:latin typeface="Arial"/>
                <a:cs typeface="Arial"/>
              </a:rPr>
              <a:t>r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30">
                <a:latin typeface="Arial"/>
                <a:cs typeface="Arial"/>
              </a:rPr>
              <a:t>n</a:t>
            </a:r>
            <a:r>
              <a:rPr dirty="0" sz="750" spc="-10">
                <a:latin typeface="Arial"/>
                <a:cs typeface="Arial"/>
              </a:rPr>
              <a:t>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95">
                <a:latin typeface="Arial"/>
                <a:cs typeface="Arial"/>
              </a:rPr>
              <a:t>p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70">
                <a:latin typeface="Arial"/>
                <a:cs typeface="Arial"/>
              </a:rPr>
              <a:t>l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sirius.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193715" y="2145283"/>
            <a:ext cx="93916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Contactos</a:t>
            </a:r>
            <a:r>
              <a:rPr dirty="0" sz="700" spc="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Auxiliares</a:t>
            </a:r>
            <a:endParaRPr sz="700">
              <a:latin typeface="Lucida Sans"/>
              <a:cs typeface="Lucida Sans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405864" y="2382140"/>
          <a:ext cx="2526665" cy="1287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4045"/>
                <a:gridCol w="984885"/>
                <a:gridCol w="927100"/>
              </a:tblGrid>
              <a:tr h="109855">
                <a:tc>
                  <a:txBody>
                    <a:bodyPr/>
                    <a:lstStyle/>
                    <a:p>
                      <a:pPr algn="ctr" marR="225425">
                        <a:lnSpc>
                          <a:spcPts val="610"/>
                        </a:lnSpc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Tamaño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610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In</a:t>
                      </a:r>
                      <a:r>
                        <a:rPr dirty="0" sz="60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cor</a:t>
                      </a:r>
                      <a:r>
                        <a:rPr dirty="0" sz="600" spc="-5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po</a:t>
                      </a:r>
                      <a:r>
                        <a:rPr dirty="0" sz="600" spc="-5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rados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52400">
                        <a:lnSpc>
                          <a:spcPts val="610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Can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tidad</a:t>
                      </a:r>
                      <a:r>
                        <a:rPr dirty="0" sz="600" spc="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máxima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39065">
                <a:tc>
                  <a:txBody>
                    <a:bodyPr/>
                    <a:lstStyle/>
                    <a:p>
                      <a:pPr algn="ctr" marR="1974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NA</a:t>
                      </a:r>
                      <a:r>
                        <a:rPr dirty="0" sz="500" spc="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75">
                          <a:latin typeface="Verdana"/>
                          <a:cs typeface="Verdana"/>
                        </a:rPr>
                        <a:t>ó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500" spc="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NC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5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29209"/>
                </a:tc>
              </a:tr>
              <a:tr h="153670">
                <a:tc>
                  <a:txBody>
                    <a:bodyPr/>
                    <a:lstStyle/>
                    <a:p>
                      <a:pPr algn="ctr" marR="1955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641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Sin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6210">
                <a:tc>
                  <a:txBody>
                    <a:bodyPr/>
                    <a:lstStyle/>
                    <a:p>
                      <a:pPr algn="ctr" marR="1955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algn="ctr"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Sin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3670">
                <a:tc>
                  <a:txBody>
                    <a:bodyPr/>
                    <a:lstStyle/>
                    <a:p>
                      <a:pPr algn="ctr" marR="1955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S3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641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Sin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8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6210">
                <a:tc>
                  <a:txBody>
                    <a:bodyPr/>
                    <a:lstStyle/>
                    <a:p>
                      <a:pPr algn="ctr" marR="1955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S6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NA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+ 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NC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8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3670">
                <a:tc>
                  <a:txBody>
                    <a:bodyPr/>
                    <a:lstStyle/>
                    <a:p>
                      <a:pPr algn="ctr" marR="19748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S10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NA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+ 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NC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8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6210">
                <a:tc>
                  <a:txBody>
                    <a:bodyPr/>
                    <a:lstStyle/>
                    <a:p>
                      <a:pPr algn="ctr" marR="1974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S12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NA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+ 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2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NC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8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09220">
                <a:tc>
                  <a:txBody>
                    <a:bodyPr/>
                    <a:lstStyle/>
                    <a:p>
                      <a:pPr algn="ctr" marR="197485">
                        <a:lnSpc>
                          <a:spcPts val="415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S14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415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NA</a:t>
                      </a:r>
                      <a:r>
                        <a:rPr dirty="0" sz="500">
                          <a:latin typeface="Verdana"/>
                          <a:cs typeface="Verdana"/>
                        </a:rPr>
                        <a:t> + 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4</a:t>
                      </a:r>
                      <a:r>
                        <a:rPr dirty="0" sz="500" spc="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NC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ts val="415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8</a:t>
                      </a:r>
                      <a:r>
                        <a:rPr dirty="0" sz="500" spc="-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contactos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1353452" y="2054119"/>
            <a:ext cx="267970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enclavamiento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inversor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marcha,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señalización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estado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marcha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50">
                <a:latin typeface="Arial"/>
                <a:cs typeface="Arial"/>
              </a:rPr>
              <a:t>medio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lámparas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señalización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(ojos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buey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53591" y="2694047"/>
            <a:ext cx="273113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normalmente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cerrados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(NC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aquellos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auxilia </a:t>
            </a:r>
            <a:r>
              <a:rPr dirty="0" sz="1050" spc="-70">
                <a:latin typeface="Arial"/>
                <a:cs typeface="Arial"/>
              </a:rPr>
              <a:t>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permanecen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cerrados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contactos </a:t>
            </a:r>
            <a:r>
              <a:rPr dirty="0" sz="1050" spc="-50">
                <a:latin typeface="Arial"/>
                <a:cs typeface="Arial"/>
              </a:rPr>
              <a:t>principales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abiertos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abren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cerrarse </a:t>
            </a:r>
            <a:r>
              <a:rPr dirty="0" sz="1050" spc="-70">
                <a:latin typeface="Arial"/>
                <a:cs typeface="Arial"/>
              </a:rPr>
              <a:t>estos.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Por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contrario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normalmente </a:t>
            </a:r>
            <a:r>
              <a:rPr dirty="0" sz="1050" spc="-55">
                <a:latin typeface="Arial"/>
                <a:cs typeface="Arial"/>
              </a:rPr>
              <a:t>abiertos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(NA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maniobra,</a:t>
            </a:r>
            <a:r>
              <a:rPr dirty="0" sz="1050" spc="-35">
                <a:latin typeface="Arial"/>
                <a:cs typeface="Arial"/>
              </a:rPr>
              <a:t> aquellos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 </a:t>
            </a:r>
            <a:r>
              <a:rPr dirty="0" sz="1050" spc="-75">
                <a:latin typeface="Arial"/>
                <a:cs typeface="Arial"/>
              </a:rPr>
              <a:t>permanecen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abiertos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principales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abiertos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 </a:t>
            </a:r>
            <a:r>
              <a:rPr dirty="0" sz="1050" spc="-50">
                <a:latin typeface="Arial"/>
                <a:cs typeface="Arial"/>
              </a:rPr>
              <a:t>cierran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cerrarse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53725" y="4292812"/>
            <a:ext cx="269748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razones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auxiliares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accionar </a:t>
            </a:r>
            <a:r>
              <a:rPr dirty="0" sz="1050" spc="-70">
                <a:latin typeface="Arial"/>
                <a:cs typeface="Arial"/>
              </a:rPr>
              <a:t>antes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principales,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nunca </a:t>
            </a:r>
            <a:r>
              <a:rPr dirty="0" sz="1050" spc="-35">
                <a:latin typeface="Arial"/>
                <a:cs typeface="Arial"/>
              </a:rPr>
              <a:t>algún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NA</a:t>
            </a:r>
            <a:r>
              <a:rPr dirty="0" sz="1050" spc="-55">
                <a:latin typeface="Arial"/>
                <a:cs typeface="Arial"/>
              </a:rPr>
              <a:t> 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cerrado</a:t>
            </a:r>
            <a:r>
              <a:rPr dirty="0" sz="1050" spc="-40">
                <a:latin typeface="Arial"/>
                <a:cs typeface="Arial"/>
              </a:rPr>
              <a:t> simultánea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53725" y="5093255"/>
            <a:ext cx="270764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40">
                <a:latin typeface="Arial"/>
                <a:cs typeface="Arial"/>
              </a:rPr>
              <a:t>x</a:t>
            </a:r>
            <a:r>
              <a:rPr dirty="0" sz="1050" spc="20">
                <a:latin typeface="Arial"/>
                <a:cs typeface="Arial"/>
              </a:rPr>
              <a:t>il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9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(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ñ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0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2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q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5">
                <a:latin typeface="Arial"/>
                <a:cs typeface="Arial"/>
              </a:rPr>
              <a:t>v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3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40">
                <a:latin typeface="Arial"/>
                <a:cs typeface="Arial"/>
              </a:rPr>
              <a:t>x</a:t>
            </a:r>
            <a:r>
              <a:rPr dirty="0" sz="1050" spc="35">
                <a:latin typeface="Arial"/>
                <a:cs typeface="Arial"/>
              </a:rPr>
              <a:t>ili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30">
                <a:latin typeface="Arial"/>
                <a:cs typeface="Arial"/>
              </a:rPr>
              <a:t>r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 spc="-114">
                <a:latin typeface="Arial"/>
                <a:cs typeface="Arial"/>
              </a:rPr>
              <a:t>b</a:t>
            </a:r>
            <a:r>
              <a:rPr dirty="0" sz="1050" spc="50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120">
                <a:latin typeface="Arial"/>
                <a:cs typeface="Arial"/>
              </a:rPr>
              <a:t>d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40">
                <a:latin typeface="Arial"/>
                <a:cs typeface="Arial"/>
              </a:rPr>
              <a:t>(</a:t>
            </a:r>
            <a:r>
              <a:rPr dirty="0" sz="1050" spc="-185">
                <a:latin typeface="Arial"/>
                <a:cs typeface="Arial"/>
              </a:rPr>
              <a:t>N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/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</a:t>
            </a:r>
            <a:r>
              <a:rPr dirty="0" sz="1050" spc="-200">
                <a:latin typeface="Arial"/>
                <a:cs typeface="Arial"/>
              </a:rPr>
              <a:t>C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53586" y="5893689"/>
            <a:ext cx="260096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tabla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5.1,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máxima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cantidad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colocar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contactor </a:t>
            </a:r>
            <a:r>
              <a:rPr dirty="0" sz="1050" spc="-65">
                <a:latin typeface="Arial"/>
                <a:cs typeface="Arial"/>
              </a:rPr>
              <a:t>Sirius.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conveniente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bloques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272373" y="4895777"/>
            <a:ext cx="1758950" cy="3790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221615">
              <a:lnSpc>
                <a:spcPct val="100000"/>
              </a:lnSpc>
              <a:spcBef>
                <a:spcPts val="115"/>
              </a:spcBef>
              <a:tabLst>
                <a:tab pos="1137285" algn="l"/>
              </a:tabLst>
            </a:pPr>
            <a:r>
              <a:rPr dirty="0" sz="750" spc="-20">
                <a:latin typeface="Arial"/>
                <a:cs typeface="Arial"/>
              </a:rPr>
              <a:t>100%</a:t>
            </a:r>
            <a:r>
              <a:rPr dirty="0" sz="750">
                <a:latin typeface="Arial"/>
                <a:cs typeface="Arial"/>
              </a:rPr>
              <a:t>	</a:t>
            </a:r>
            <a:r>
              <a:rPr dirty="0" sz="750" spc="-25">
                <a:latin typeface="Arial"/>
                <a:cs typeface="Arial"/>
              </a:rPr>
              <a:t>60%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5.2</a:t>
            </a:r>
            <a:r>
              <a:rPr dirty="0" sz="6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desgaste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155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contactores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87610" y="4895777"/>
            <a:ext cx="19812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40">
                <a:latin typeface="Arial"/>
                <a:cs typeface="Arial"/>
              </a:rPr>
              <a:t>40%</a:t>
            </a:r>
            <a:endParaRPr sz="7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153899" y="4895777"/>
            <a:ext cx="19494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45">
                <a:latin typeface="Arial"/>
                <a:cs typeface="Arial"/>
              </a:rPr>
              <a:t>20%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074372" y="4895777"/>
            <a:ext cx="15049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25">
                <a:latin typeface="Arial"/>
                <a:cs typeface="Arial"/>
              </a:rPr>
              <a:t>0%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8740" y="1971747"/>
            <a:ext cx="272732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tamaño.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Limpiarlo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trapo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sucio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polvo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virutas.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9052" y="2452011"/>
            <a:ext cx="2779395" cy="6654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5"/>
              </a:spcBef>
            </a:pPr>
            <a:r>
              <a:rPr dirty="0" sz="950" spc="-20">
                <a:latin typeface="Arial"/>
                <a:cs typeface="Arial"/>
              </a:rPr>
              <a:t>Si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núcleo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 </a:t>
            </a:r>
            <a:r>
              <a:rPr dirty="0" sz="950">
                <a:latin typeface="Arial"/>
                <a:cs typeface="Arial"/>
              </a:rPr>
              <a:t>cierra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bien,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bobina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que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mará.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Nunca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limar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núcleo,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está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muy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abo </a:t>
            </a:r>
            <a:r>
              <a:rPr dirty="0" sz="950">
                <a:latin typeface="Arial"/>
                <a:cs typeface="Arial"/>
              </a:rPr>
              <a:t>llado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dañado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que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el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llegó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al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-95">
                <a:latin typeface="Arial"/>
                <a:cs typeface="Arial"/>
              </a:rPr>
              <a:t>n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su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vida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útil</a:t>
            </a:r>
            <a:r>
              <a:rPr dirty="0" sz="950" spc="3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hora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cambiarlo.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8214" y="3397339"/>
            <a:ext cx="2786380" cy="1611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Bobina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accionamiento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10"/>
              </a:spcBef>
            </a:pP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cambiar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bobina,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cuidar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núcleo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cierre </a:t>
            </a:r>
            <a:r>
              <a:rPr dirty="0" sz="1050" spc="-35">
                <a:latin typeface="Arial"/>
                <a:cs typeface="Arial"/>
              </a:rPr>
              <a:t>bien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traben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 </a:t>
            </a:r>
            <a:r>
              <a:rPr dirty="0" sz="1050" spc="-10">
                <a:latin typeface="Arial"/>
                <a:cs typeface="Arial"/>
              </a:rPr>
              <a:t>portacontac </a:t>
            </a:r>
            <a:r>
              <a:rPr dirty="0" sz="1050" spc="-60">
                <a:latin typeface="Arial"/>
                <a:cs typeface="Arial"/>
              </a:rPr>
              <a:t>tos.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Una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tensión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muy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baja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permite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correcto </a:t>
            </a:r>
            <a:r>
              <a:rPr dirty="0" sz="950">
                <a:latin typeface="Arial"/>
                <a:cs typeface="Arial"/>
              </a:rPr>
              <a:t>cierre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del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contactor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quemar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  <a:p>
            <a:pPr marL="13335" marR="45720">
              <a:lnSpc>
                <a:spcPts val="1260"/>
              </a:lnSpc>
              <a:spcBef>
                <a:spcPts val="40"/>
              </a:spcBef>
            </a:pP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peor,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destruir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contactos.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Otra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causa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destrucción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habitual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conectarla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accionamiento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nominal.</a:t>
            </a:r>
            <a:endParaRPr sz="1050">
              <a:latin typeface="Arial"/>
              <a:cs typeface="Arial"/>
            </a:endParaRPr>
          </a:p>
          <a:p>
            <a:pPr marL="13335" marR="95250" indent="-635">
              <a:lnSpc>
                <a:spcPts val="1250"/>
              </a:lnSpc>
              <a:spcBef>
                <a:spcPts val="2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Sirius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tamaño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S00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permiten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accionamiento.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85223" y="5217155"/>
            <a:ext cx="82550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Contactor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Tripolar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034610" y="5217155"/>
            <a:ext cx="154241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Termomagnética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-</a:t>
            </a:r>
            <a:r>
              <a:rPr dirty="0" sz="75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Característica</a:t>
            </a:r>
            <a:r>
              <a:rPr dirty="0" sz="750" spc="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endParaRPr sz="750">
              <a:latin typeface="Lucida Sans"/>
              <a:cs typeface="Lucida Sans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2961258" y="5449031"/>
          <a:ext cx="3865245" cy="988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150"/>
                <a:gridCol w="1125220"/>
                <a:gridCol w="1052830"/>
                <a:gridCol w="1119504"/>
              </a:tblGrid>
              <a:tr h="269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Tamaño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501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Nro.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650" spc="-1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Pedido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ts val="625"/>
                        </a:lnSpc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Cortocircuito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algn="ctr" marR="1968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hasta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36220">
                        <a:lnSpc>
                          <a:spcPts val="625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Coordinación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Tipo</a:t>
                      </a:r>
                      <a:r>
                        <a:rPr dirty="0" sz="650" spc="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1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algn="ctr" marL="243204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4668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36195"/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00" spc="-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1AP01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36195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5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kA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34290"/>
                </a:tc>
                <a:tc>
                  <a:txBody>
                    <a:bodyPr/>
                    <a:lstStyle/>
                    <a:p>
                      <a:pPr algn="r" marR="3778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500" spc="35">
                          <a:latin typeface="Verdana"/>
                          <a:cs typeface="Verdana"/>
                        </a:rPr>
                        <a:t>10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34290"/>
                </a:tc>
              </a:tr>
              <a:tr h="15367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00" spc="-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1AP01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5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kA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r" marR="3778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35">
                          <a:latin typeface="Verdana"/>
                          <a:cs typeface="Verdana"/>
                        </a:rPr>
                        <a:t>10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6210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5720"/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00" spc="-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17-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1AP01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1</a:t>
                      </a:r>
                      <a:r>
                        <a:rPr dirty="0" sz="5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kA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r" marR="3778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35">
                          <a:latin typeface="Verdana"/>
                          <a:cs typeface="Verdana"/>
                        </a:rPr>
                        <a:t>10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53670"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0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23-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1AN20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5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kA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r" marR="3778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00" spc="35">
                          <a:latin typeface="Verdana"/>
                          <a:cs typeface="Verdana"/>
                        </a:rPr>
                        <a:t>25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  <a:tr h="108585">
                <a:tc>
                  <a:txBody>
                    <a:bodyPr/>
                    <a:lstStyle/>
                    <a:p>
                      <a:pPr marL="124460">
                        <a:lnSpc>
                          <a:spcPts val="409"/>
                        </a:lnSpc>
                        <a:spcBef>
                          <a:spcPts val="345"/>
                        </a:spcBef>
                      </a:pPr>
                      <a:r>
                        <a:rPr dirty="0" sz="500" spc="-25">
                          <a:latin typeface="Verdana"/>
                          <a:cs typeface="Verdana"/>
                        </a:rPr>
                        <a:t>S0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409"/>
                        </a:lnSpc>
                        <a:spcBef>
                          <a:spcPts val="345"/>
                        </a:spcBef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0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1AN20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ts val="409"/>
                        </a:lnSpc>
                        <a:spcBef>
                          <a:spcPts val="345"/>
                        </a:spcBef>
                      </a:pPr>
                      <a:r>
                        <a:rPr dirty="0" sz="500" spc="65">
                          <a:latin typeface="Verdana"/>
                          <a:cs typeface="Verdana"/>
                        </a:rPr>
                        <a:t>3</a:t>
                      </a:r>
                      <a:r>
                        <a:rPr dirty="0" sz="5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kA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r" marR="377825">
                        <a:lnSpc>
                          <a:spcPts val="409"/>
                        </a:lnSpc>
                        <a:spcBef>
                          <a:spcPts val="345"/>
                        </a:spcBef>
                      </a:pPr>
                      <a:r>
                        <a:rPr dirty="0" sz="500" spc="35">
                          <a:latin typeface="Verdana"/>
                          <a:cs typeface="Verdana"/>
                        </a:rPr>
                        <a:t>25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1351056" y="3301242"/>
            <a:ext cx="137160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5.1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bobina</a:t>
            </a:r>
            <a:r>
              <a:rPr dirty="0" sz="750" spc="7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7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contactor </a:t>
            </a:r>
            <a:r>
              <a:rPr dirty="0" sz="750" spc="-105">
                <a:latin typeface="Arial"/>
                <a:cs typeface="Arial"/>
              </a:rPr>
              <a:t>3</a:t>
            </a:r>
            <a:r>
              <a:rPr dirty="0" sz="750" spc="114">
                <a:latin typeface="Arial"/>
                <a:cs typeface="Arial"/>
              </a:rPr>
              <a:t>r</a:t>
            </a:r>
            <a:r>
              <a:rPr dirty="0" sz="750" spc="114">
                <a:latin typeface="Arial"/>
                <a:cs typeface="Arial"/>
              </a:rPr>
              <a:t>t</a:t>
            </a:r>
            <a:r>
              <a:rPr dirty="0" sz="750" spc="-175">
                <a:latin typeface="Arial"/>
                <a:cs typeface="Arial"/>
              </a:rPr>
              <a:t>1</a:t>
            </a:r>
            <a:r>
              <a:rPr dirty="0" sz="750" spc="-55">
                <a:latin typeface="Arial"/>
                <a:cs typeface="Arial"/>
              </a:rPr>
              <a:t>0</a:t>
            </a:r>
            <a:r>
              <a:rPr dirty="0" sz="750" spc="-100">
                <a:latin typeface="Arial"/>
                <a:cs typeface="Arial"/>
              </a:rPr>
              <a:t>4</a:t>
            </a:r>
            <a:r>
              <a:rPr dirty="0" sz="750" spc="-75">
                <a:latin typeface="Arial"/>
                <a:cs typeface="Arial"/>
              </a:rPr>
              <a:t>5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(tamaño</a:t>
            </a:r>
            <a:r>
              <a:rPr dirty="0" sz="750" spc="10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s3)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37912" y="1978089"/>
            <a:ext cx="2736850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Contactos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principales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80">
                <a:latin typeface="Arial"/>
                <a:cs typeface="Arial"/>
              </a:rPr>
              <a:t>Cambiarlos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gastados,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punto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material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portacontactos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debajo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(ver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foto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5.2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sido </a:t>
            </a:r>
            <a:r>
              <a:rPr dirty="0" sz="1050" spc="-60">
                <a:latin typeface="Arial"/>
                <a:cs typeface="Arial"/>
              </a:rPr>
              <a:t>destruidos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cortocir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cuito </a:t>
            </a:r>
            <a:r>
              <a:rPr dirty="0" sz="1050" spc="-40">
                <a:latin typeface="Arial"/>
                <a:cs typeface="Arial"/>
              </a:rPr>
              <a:t>mal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protegido.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formado </a:t>
            </a:r>
            <a:r>
              <a:rPr dirty="0" sz="1050" spc="-75">
                <a:latin typeface="Arial"/>
                <a:cs typeface="Arial"/>
              </a:rPr>
              <a:t>cráteres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limar.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Simplemente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deben </a:t>
            </a:r>
            <a:r>
              <a:rPr dirty="0" sz="1050" spc="-55">
                <a:latin typeface="Arial"/>
                <a:cs typeface="Arial"/>
              </a:rPr>
              <a:t>retirarse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40">
                <a:latin typeface="Arial"/>
                <a:cs typeface="Arial"/>
              </a:rPr>
              <a:t> 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pinza</a:t>
            </a:r>
            <a:r>
              <a:rPr dirty="0" sz="1050" spc="-70">
                <a:latin typeface="Arial"/>
                <a:cs typeface="Arial"/>
              </a:rPr>
              <a:t> eventuales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gotas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0">
                <a:latin typeface="Arial"/>
                <a:cs typeface="Arial"/>
              </a:rPr>
              <a:t>mate </a:t>
            </a:r>
            <a:r>
              <a:rPr dirty="0" sz="1050" spc="-10">
                <a:latin typeface="Arial"/>
                <a:cs typeface="Arial"/>
              </a:rPr>
              <a:t>rial.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37902" y="3401551"/>
            <a:ext cx="268160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30">
                <a:latin typeface="Arial"/>
                <a:cs typeface="Arial"/>
              </a:rPr>
              <a:t>Que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contactos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estén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negros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no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signica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 </a:t>
            </a:r>
            <a:r>
              <a:rPr dirty="0" sz="1050" spc="-40">
                <a:latin typeface="Arial"/>
                <a:cs typeface="Arial"/>
              </a:rPr>
              <a:t>tén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gastados,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se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puede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seguir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usando.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15">
                <a:latin typeface="Arial"/>
                <a:cs typeface="Arial"/>
              </a:rPr>
              <a:t>Si</a:t>
            </a:r>
            <a:r>
              <a:rPr dirty="0" sz="1050" spc="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desea límpielos 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trapo.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38239" y="4042343"/>
            <a:ext cx="2765425" cy="8261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189865">
              <a:lnSpc>
                <a:spcPct val="1101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contactos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contactores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S00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S0 </a:t>
            </a:r>
            <a:r>
              <a:rPr dirty="0" sz="950">
                <a:latin typeface="Arial"/>
                <a:cs typeface="Arial"/>
              </a:rPr>
              <a:t>(hasta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25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9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nunca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cambiar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porque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alteran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características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del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y,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además,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daños causados</a:t>
            </a:r>
            <a:r>
              <a:rPr dirty="0" sz="950" spc="50">
                <a:latin typeface="Arial"/>
                <a:cs typeface="Arial"/>
              </a:rPr>
              <a:t> en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aislantes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por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falla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no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pueden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reparar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51156" y="4874657"/>
            <a:ext cx="1228725" cy="34925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5.4</a:t>
            </a:r>
            <a:r>
              <a:rPr dirty="0" sz="650" spc="125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contactor</a:t>
            </a:r>
            <a:r>
              <a:rPr dirty="0" sz="750" spc="114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s00</a:t>
            </a:r>
            <a:r>
              <a:rPr dirty="0" sz="750" spc="50">
                <a:latin typeface="Arial"/>
                <a:cs typeface="Arial"/>
              </a:rPr>
              <a:t> con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m</a:t>
            </a:r>
            <a:r>
              <a:rPr dirty="0" sz="750" spc="60">
                <a:latin typeface="Arial"/>
                <a:cs typeface="Arial"/>
              </a:rPr>
              <a:t>o</a:t>
            </a:r>
            <a:r>
              <a:rPr dirty="0" sz="750" spc="25">
                <a:latin typeface="Arial"/>
                <a:cs typeface="Arial"/>
              </a:rPr>
              <a:t>d</a:t>
            </a:r>
            <a:r>
              <a:rPr dirty="0" sz="750" spc="35">
                <a:latin typeface="Arial"/>
                <a:cs typeface="Arial"/>
              </a:rPr>
              <a:t>u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80">
                <a:latin typeface="Arial"/>
                <a:cs typeface="Arial"/>
              </a:rPr>
              <a:t>o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contactos 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30">
                <a:latin typeface="Arial"/>
                <a:cs typeface="Arial"/>
              </a:rPr>
              <a:t>u</a:t>
            </a:r>
            <a:r>
              <a:rPr dirty="0" sz="750" spc="30">
                <a:latin typeface="Arial"/>
                <a:cs typeface="Arial"/>
              </a:rPr>
              <a:t>x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20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f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30">
                <a:latin typeface="Arial"/>
                <a:cs typeface="Arial"/>
              </a:rPr>
              <a:t>o</a:t>
            </a:r>
            <a:r>
              <a:rPr dirty="0" sz="750" spc="30">
                <a:latin typeface="Arial"/>
                <a:cs typeface="Arial"/>
              </a:rPr>
              <a:t>n</a:t>
            </a:r>
            <a:r>
              <a:rPr dirty="0" sz="750" spc="175">
                <a:latin typeface="Arial"/>
                <a:cs typeface="Arial"/>
              </a:rPr>
              <a:t>t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920" y="2100961"/>
            <a:ext cx="4308423" cy="152062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818779" y="2135779"/>
            <a:ext cx="140017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Datos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asignados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para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 3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x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 400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V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304080" y="2135779"/>
            <a:ext cx="11195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Protección</a:t>
            </a:r>
            <a:r>
              <a:rPr dirty="0" sz="750" spc="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Coordinación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7378" y="2294174"/>
            <a:ext cx="38163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Tamaño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376244" y="2294174"/>
            <a:ext cx="68453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Nro.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pedido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541901" y="3364247"/>
            <a:ext cx="24892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hasta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7105" y="2301918"/>
            <a:ext cx="464820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 indent="94615">
              <a:lnSpc>
                <a:spcPts val="760"/>
              </a:lnSpc>
              <a:spcBef>
                <a:spcPts val="140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1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Fusible</a:t>
            </a:r>
            <a:r>
              <a:rPr dirty="0" sz="650" spc="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NH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31079" y="2301918"/>
            <a:ext cx="384175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 indent="54610">
              <a:lnSpc>
                <a:spcPts val="760"/>
              </a:lnSpc>
              <a:spcBef>
                <a:spcPts val="140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r>
              <a:rPr dirty="0" sz="65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2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Ie </a:t>
            </a:r>
            <a:r>
              <a:rPr dirty="0" sz="650" spc="-30">
                <a:solidFill>
                  <a:srgbClr val="FFFFFF"/>
                </a:solidFill>
                <a:latin typeface="Lucida Sans"/>
                <a:cs typeface="Lucida Sans"/>
              </a:rPr>
              <a:t>=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AC-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12442" y="2276146"/>
            <a:ext cx="866140" cy="27495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300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Motores</a:t>
            </a:r>
            <a:endParaRPr sz="65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Ie</a:t>
            </a:r>
            <a:r>
              <a:rPr dirty="0" sz="6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=</a:t>
            </a:r>
            <a:r>
              <a:rPr dirty="0" sz="65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40">
                <a:solidFill>
                  <a:srgbClr val="FFFFFF"/>
                </a:solidFill>
                <a:latin typeface="Lucida Sans"/>
                <a:cs typeface="Lucida Sans"/>
              </a:rPr>
              <a:t>AC-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r>
              <a:rPr dirty="0" sz="650" spc="165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Pa=</a:t>
            </a:r>
            <a:r>
              <a:rPr dirty="0" sz="650" spc="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AC</a:t>
            </a:r>
            <a:r>
              <a:rPr dirty="0" sz="65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-3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745930" y="2318822"/>
            <a:ext cx="527050" cy="20701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03505" marR="5080" indent="-91440">
              <a:lnSpc>
                <a:spcPts val="650"/>
              </a:lnSpc>
              <a:spcBef>
                <a:spcPts val="225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Resistencias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Ie=AC-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1</a:t>
            </a:r>
            <a:endParaRPr sz="650">
              <a:latin typeface="Lucida Sans"/>
              <a:cs typeface="Lucida Sans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1449049" y="2602085"/>
          <a:ext cx="3869054" cy="3600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835"/>
                <a:gridCol w="447040"/>
                <a:gridCol w="509269"/>
                <a:gridCol w="511809"/>
                <a:gridCol w="970914"/>
                <a:gridCol w="573404"/>
                <a:gridCol w="527050"/>
              </a:tblGrid>
              <a:tr h="11493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115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1590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59055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454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450" spc="45">
                          <a:latin typeface="Verdana"/>
                          <a:cs typeface="Verdana"/>
                        </a:rPr>
                        <a:t>S00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450">
                          <a:latin typeface="Verdana"/>
                          <a:cs typeface="Verdana"/>
                        </a:rPr>
                        <a:t>7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18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15-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1AP01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>
                          <a:latin typeface="Verdana"/>
                          <a:cs typeface="Verdana"/>
                        </a:rPr>
                        <a:t>9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4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22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16-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1AP01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12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5,5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22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17-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1AP01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35">
                          <a:latin typeface="Verdana"/>
                          <a:cs typeface="Verdana"/>
                        </a:rPr>
                        <a:t>S0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>
                          <a:latin typeface="Verdana"/>
                          <a:cs typeface="Verdana"/>
                        </a:rPr>
                        <a:t>9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4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23-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12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5,5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39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17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7,5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25-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6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 marL="11430">
                        <a:lnSpc>
                          <a:spcPct val="100000"/>
                        </a:lnSpc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25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11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26-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baseline="17094" sz="97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baseline="17094" sz="975" spc="307">
                          <a:latin typeface="Lucida Sans"/>
                          <a:cs typeface="Lucida Sans"/>
                        </a:rPr>
                        <a:t>  </a:t>
                      </a:r>
                      <a:r>
                        <a:rPr dirty="0" sz="550" spc="-25">
                          <a:latin typeface="Lucida Sans"/>
                          <a:cs typeface="Lucida Sans"/>
                        </a:rPr>
                        <a:t>35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</a:tr>
              <a:tr h="153670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35">
                          <a:latin typeface="Verdana"/>
                          <a:cs typeface="Verdana"/>
                        </a:rPr>
                        <a:t>S2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32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34-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40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0">
                          <a:latin typeface="Lucida Sans"/>
                          <a:cs typeface="Lucida Sans"/>
                        </a:rPr>
                        <a:t>18,5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35-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50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22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36-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80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35">
                          <a:latin typeface="Verdana"/>
                          <a:cs typeface="Verdana"/>
                        </a:rPr>
                        <a:t>S3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65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44-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125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80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37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45-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95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46-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1AN20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35">
                          <a:latin typeface="Verdana"/>
                          <a:cs typeface="Verdana"/>
                        </a:rPr>
                        <a:t>S6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115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1AP36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315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150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75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185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55-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315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185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90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215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56-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355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315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45">
                          <a:latin typeface="Verdana"/>
                          <a:cs typeface="Verdana"/>
                        </a:rPr>
                        <a:t>S10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225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110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275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64-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265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132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65-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65">
                          <a:latin typeface="Verdana"/>
                          <a:cs typeface="Verdana"/>
                        </a:rPr>
                        <a:t>300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160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66-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45">
                          <a:latin typeface="Verdana"/>
                          <a:cs typeface="Verdana"/>
                        </a:rPr>
                        <a:t>S12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75-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250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610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550" spc="1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75-</a:t>
                      </a:r>
                      <a:r>
                        <a:rPr dirty="0" sz="550" spc="-10">
                          <a:latin typeface="Lucida Sans"/>
                          <a:cs typeface="Lucida Sans"/>
                        </a:rPr>
                        <a:t>6AP36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536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450" spc="45">
                          <a:latin typeface="Verdana"/>
                          <a:cs typeface="Verdana"/>
                        </a:rPr>
                        <a:t>S14</a:t>
                      </a:r>
                      <a:endParaRPr sz="4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335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700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3TF68</a:t>
                      </a:r>
                      <a:r>
                        <a:rPr dirty="0" sz="550" spc="1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44-</a:t>
                      </a:r>
                      <a:r>
                        <a:rPr dirty="0" sz="550" spc="-20">
                          <a:latin typeface="Lucida Sans"/>
                          <a:cs typeface="Lucida Sans"/>
                        </a:rPr>
                        <a:t>0CM7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36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0">
                          <a:latin typeface="Lucida Sans"/>
                          <a:cs typeface="Lucida Sans"/>
                        </a:rPr>
                        <a:t>1000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500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  <a:tr h="112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ts val="53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820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53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450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ts val="53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910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545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Lucida Sans"/>
                          <a:cs typeface="Lucida Sans"/>
                        </a:rPr>
                        <a:t>3TF69</a:t>
                      </a:r>
                      <a:r>
                        <a:rPr dirty="0" sz="550" spc="1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550">
                          <a:latin typeface="Lucida Sans"/>
                          <a:cs typeface="Lucida Sans"/>
                        </a:rPr>
                        <a:t>44-</a:t>
                      </a:r>
                      <a:r>
                        <a:rPr dirty="0" sz="550" spc="-20">
                          <a:latin typeface="Lucida Sans"/>
                          <a:cs typeface="Lucida Sans"/>
                        </a:rPr>
                        <a:t>0CM7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R="33655">
                        <a:lnSpc>
                          <a:spcPts val="530"/>
                        </a:lnSpc>
                        <a:spcBef>
                          <a:spcPts val="259"/>
                        </a:spcBef>
                      </a:pPr>
                      <a:r>
                        <a:rPr dirty="0" sz="550" spc="-20">
                          <a:latin typeface="Lucida Sans"/>
                          <a:cs typeface="Lucida Sans"/>
                        </a:rPr>
                        <a:t>1250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545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Lucida Sans"/>
                          <a:cs typeface="Lucida Sans"/>
                        </a:rPr>
                        <a:t>630</a:t>
                      </a:r>
                      <a:endParaRPr sz="550">
                        <a:latin typeface="Lucida Sans"/>
                        <a:cs typeface="Lucida Sans"/>
                      </a:endParaRPr>
                    </a:p>
                  </a:txBody>
                  <a:tcPr marL="0" marR="0" marB="0" marT="30480"/>
                </a:tc>
              </a:tr>
            </a:tbl>
          </a:graphicData>
        </a:graphic>
      </p:graphicFrame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49280" y="1338864"/>
            <a:ext cx="189483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5"/>
              <a:t>Contactores</a:t>
            </a:r>
            <a:r>
              <a:rPr dirty="0" spc="-70"/>
              <a:t> </a:t>
            </a:r>
            <a:r>
              <a:rPr dirty="0" spc="-105"/>
              <a:t>Tripolares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51682" y="6266451"/>
            <a:ext cx="300672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5.3</a:t>
            </a:r>
            <a:r>
              <a:rPr dirty="0" sz="6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resumen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4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30">
                <a:latin typeface="Arial"/>
                <a:cs typeface="Arial"/>
              </a:rPr>
              <a:t>cc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55">
                <a:latin typeface="Arial"/>
                <a:cs typeface="Arial"/>
              </a:rPr>
              <a:t>o</a:t>
            </a:r>
            <a:r>
              <a:rPr dirty="0" sz="750" spc="55">
                <a:latin typeface="Arial"/>
                <a:cs typeface="Arial"/>
              </a:rPr>
              <a:t>n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contactores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75">
                <a:latin typeface="Arial"/>
                <a:cs typeface="Arial"/>
              </a:rPr>
              <a:t>p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50">
                <a:latin typeface="Arial"/>
                <a:cs typeface="Arial"/>
              </a:rPr>
              <a:t>n</a:t>
            </a:r>
            <a:r>
              <a:rPr dirty="0" sz="750" spc="35">
                <a:latin typeface="Arial"/>
                <a:cs typeface="Arial"/>
              </a:rPr>
              <a:t>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75">
                <a:latin typeface="Arial"/>
                <a:cs typeface="Arial"/>
              </a:rPr>
              <a:t>p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sirius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41039" y="1973860"/>
            <a:ext cx="2730500" cy="2093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397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Cámara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apagachispas</a:t>
            </a:r>
            <a:endParaRPr sz="950">
              <a:latin typeface="Arial"/>
              <a:cs typeface="Arial"/>
            </a:endParaRPr>
          </a:p>
          <a:p>
            <a:pPr algn="just" marL="13970" marR="163830">
              <a:lnSpc>
                <a:spcPct val="99600"/>
              </a:lnSpc>
              <a:spcBef>
                <a:spcPts val="30"/>
              </a:spcBef>
            </a:pP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ó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h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h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20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q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3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r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ñ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2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25">
                <a:latin typeface="Arial"/>
                <a:cs typeface="Arial"/>
              </a:rPr>
              <a:t>(</a:t>
            </a:r>
            <a:r>
              <a:rPr dirty="0" sz="1050" spc="-5">
                <a:latin typeface="Arial"/>
                <a:cs typeface="Arial"/>
              </a:rPr>
              <a:t>3</a:t>
            </a:r>
            <a:r>
              <a:rPr dirty="0" sz="1050" spc="-120">
                <a:latin typeface="Arial"/>
                <a:cs typeface="Arial"/>
              </a:rPr>
              <a:t>2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rr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85">
                <a:latin typeface="Arial"/>
                <a:cs typeface="Arial"/>
              </a:rPr>
              <a:t>P</a:t>
            </a:r>
            <a:r>
              <a:rPr dirty="0" sz="1050" spc="-16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mantener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las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aislantes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del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capaz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soportar</a:t>
            </a:r>
            <a:r>
              <a:rPr dirty="0" sz="1050" spc="-70">
                <a:latin typeface="Arial"/>
                <a:cs typeface="Arial"/>
              </a:rPr>
              <a:t> 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algn="just" marL="13970" marR="5080" indent="-1905">
              <a:lnSpc>
                <a:spcPts val="1250"/>
              </a:lnSpc>
              <a:spcBef>
                <a:spcPts val="55"/>
              </a:spcBef>
            </a:pP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2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exigente,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imprescindible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cambiar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cámara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apagachispas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cada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cambiode</a:t>
            </a:r>
            <a:endParaRPr sz="950">
              <a:latin typeface="Arial"/>
              <a:cs typeface="Arial"/>
            </a:endParaRPr>
          </a:p>
          <a:p>
            <a:pPr algn="just" marL="13970" marR="114935" indent="-635">
              <a:lnSpc>
                <a:spcPts val="1260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c</a:t>
            </a:r>
            <a:r>
              <a:rPr dirty="0" sz="950" spc="45">
                <a:latin typeface="Arial"/>
                <a:cs typeface="Arial"/>
              </a:rPr>
              <a:t>o</a:t>
            </a:r>
            <a:r>
              <a:rPr dirty="0" sz="950" spc="70">
                <a:latin typeface="Arial"/>
                <a:cs typeface="Arial"/>
              </a:rPr>
              <a:t>n</a:t>
            </a:r>
            <a:r>
              <a:rPr dirty="0" sz="950" spc="105">
                <a:latin typeface="Arial"/>
                <a:cs typeface="Arial"/>
              </a:rPr>
              <a:t>t</a:t>
            </a:r>
            <a:r>
              <a:rPr dirty="0" sz="950" spc="15">
                <a:latin typeface="Arial"/>
                <a:cs typeface="Arial"/>
              </a:rPr>
              <a:t>a</a:t>
            </a:r>
            <a:r>
              <a:rPr dirty="0" sz="950">
                <a:latin typeface="Arial"/>
                <a:cs typeface="Arial"/>
              </a:rPr>
              <a:t>c</a:t>
            </a:r>
            <a:r>
              <a:rPr dirty="0" sz="950" spc="105">
                <a:latin typeface="Arial"/>
                <a:cs typeface="Arial"/>
              </a:rPr>
              <a:t>t</a:t>
            </a:r>
            <a:r>
              <a:rPr dirty="0" sz="950" spc="45">
                <a:latin typeface="Arial"/>
                <a:cs typeface="Arial"/>
              </a:rPr>
              <a:t>o</a:t>
            </a:r>
            <a:r>
              <a:rPr dirty="0" sz="950" spc="-30">
                <a:latin typeface="Arial"/>
                <a:cs typeface="Arial"/>
              </a:rPr>
              <a:t>s</a:t>
            </a:r>
            <a:r>
              <a:rPr dirty="0" sz="950" spc="20">
                <a:latin typeface="Arial"/>
                <a:cs typeface="Arial"/>
              </a:rPr>
              <a:t>.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N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li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5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b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si</a:t>
            </a:r>
            <a:r>
              <a:rPr dirty="0" sz="1050" spc="-60">
                <a:latin typeface="Arial"/>
                <a:cs typeface="Arial"/>
              </a:rPr>
              <a:t>v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65">
                <a:latin typeface="Arial"/>
                <a:cs typeface="Arial"/>
              </a:rPr>
              <a:t>á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00">
                <a:latin typeface="Arial"/>
                <a:cs typeface="Arial"/>
              </a:rPr>
              <a:t>h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20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2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8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6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2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li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p</a:t>
            </a:r>
            <a:r>
              <a:rPr dirty="0" sz="1050" spc="-45"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  <a:p>
            <a:pPr algn="just" marL="13970">
              <a:lnSpc>
                <a:spcPts val="1215"/>
              </a:lnSpc>
            </a:pP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curva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segúnel</a:t>
            </a:r>
            <a:endParaRPr sz="1050">
              <a:latin typeface="Arial"/>
              <a:cs typeface="Arial"/>
            </a:endParaRPr>
          </a:p>
          <a:p>
            <a:pPr algn="just" marL="13970">
              <a:lnSpc>
                <a:spcPct val="100000"/>
              </a:lnSpc>
              <a:spcBef>
                <a:spcPts val="5"/>
              </a:spcBef>
            </a:pPr>
            <a:r>
              <a:rPr dirty="0" sz="1050" spc="-60">
                <a:latin typeface="Arial"/>
                <a:cs typeface="Arial"/>
              </a:rPr>
              <a:t>tamaño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nivel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742140" y="4214673"/>
            <a:ext cx="2655570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Contactos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auxiliares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Sirius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S00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 </a:t>
            </a:r>
            <a:r>
              <a:rPr dirty="0" sz="1050" spc="-70">
                <a:latin typeface="Arial"/>
                <a:cs typeface="Arial"/>
              </a:rPr>
              <a:t>corporados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reparar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(ver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contactos </a:t>
            </a:r>
            <a:r>
              <a:rPr dirty="0" sz="1050" spc="-40">
                <a:latin typeface="Arial"/>
                <a:cs typeface="Arial"/>
              </a:rPr>
              <a:t>principales</a:t>
            </a:r>
            <a:r>
              <a:rPr dirty="0" sz="1050" spc="2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tamaños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mayores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contactos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formados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bloques,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fallas,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pueden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reemplazarse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nuevo.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 </a:t>
            </a:r>
            <a:r>
              <a:rPr dirty="0" sz="1050" spc="-40">
                <a:latin typeface="Arial"/>
                <a:cs typeface="Arial"/>
              </a:rPr>
              <a:t>itos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fusible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máximo</a:t>
            </a:r>
            <a:r>
              <a:rPr dirty="0" sz="1050" spc="2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6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o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clase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4">
                <a:latin typeface="Arial"/>
                <a:cs typeface="Arial"/>
              </a:rPr>
              <a:t>C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6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1398" y="1918942"/>
            <a:ext cx="5656580" cy="44386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70180" indent="-15811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70815" algn="l"/>
              </a:tabLst>
            </a:pP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está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denida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AC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1,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AC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AC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4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35">
                <a:latin typeface="Arial"/>
                <a:cs typeface="Arial"/>
              </a:rPr>
              <a:t>AC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6b?</a:t>
            </a:r>
            <a:endParaRPr sz="10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4986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están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denidos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1398" y="6238997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67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52654" y="2365990"/>
            <a:ext cx="2009139" cy="6083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1135"/>
              </a:lnSpc>
              <a:spcBef>
                <a:spcPts val="130"/>
              </a:spcBef>
            </a:pPr>
            <a:r>
              <a:rPr dirty="0" sz="950" spc="-80">
                <a:latin typeface="Arial"/>
                <a:cs typeface="Arial"/>
              </a:rPr>
              <a:t>Tensión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de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red</a:t>
            </a:r>
            <a:r>
              <a:rPr dirty="0" sz="950" spc="-10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nominal</a:t>
            </a:r>
            <a:endParaRPr sz="950">
              <a:latin typeface="Arial"/>
              <a:cs typeface="Arial"/>
            </a:endParaRPr>
          </a:p>
          <a:p>
            <a:pPr marL="12700" indent="-635">
              <a:lnSpc>
                <a:spcPts val="1135"/>
              </a:lnSpc>
            </a:pPr>
            <a:r>
              <a:rPr dirty="0" sz="950" spc="-80">
                <a:latin typeface="Arial"/>
                <a:cs typeface="Arial"/>
              </a:rPr>
              <a:t>Tensión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de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accionamiento</a:t>
            </a:r>
            <a:r>
              <a:rPr dirty="0" sz="950" spc="-13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asignada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20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950" spc="-70">
                <a:latin typeface="Arial"/>
                <a:cs typeface="Arial"/>
              </a:rPr>
              <a:t>Tensión</a:t>
            </a:r>
            <a:r>
              <a:rPr dirty="0" sz="950" spc="-13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de</a:t>
            </a:r>
            <a:r>
              <a:rPr dirty="0" sz="950" spc="-100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accionamiento</a:t>
            </a:r>
            <a:r>
              <a:rPr dirty="0" sz="950" spc="-110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asignada</a:t>
            </a:r>
            <a:r>
              <a:rPr dirty="0" sz="950" spc="3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10 </a:t>
            </a:r>
            <a:r>
              <a:rPr dirty="0" sz="950" spc="-70">
                <a:latin typeface="Arial"/>
                <a:cs typeface="Arial"/>
              </a:rPr>
              <a:t>Tiempos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de</a:t>
            </a:r>
            <a:r>
              <a:rPr dirty="0" sz="950" spc="-55">
                <a:latin typeface="Arial"/>
                <a:cs typeface="Arial"/>
              </a:rPr>
              <a:t> arranque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del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motor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-70">
                <a:latin typeface="Arial"/>
                <a:cs typeface="Arial"/>
              </a:rPr>
              <a:t>hasta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10s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11398" y="3007529"/>
            <a:ext cx="5397500" cy="277876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99390" indent="-187325">
              <a:lnSpc>
                <a:spcPct val="100000"/>
              </a:lnSpc>
              <a:spcBef>
                <a:spcPts val="470"/>
              </a:spcBef>
              <a:buClr>
                <a:srgbClr val="FFFFFF"/>
              </a:buClr>
              <a:buSzPct val="90476"/>
              <a:buAutoNum type="arabicPeriod" startAt="3"/>
              <a:tabLst>
                <a:tab pos="200025" algn="l"/>
              </a:tabLst>
            </a:pPr>
            <a:r>
              <a:rPr dirty="0" sz="1050" spc="-75">
                <a:latin typeface="Arial"/>
                <a:cs typeface="Arial"/>
              </a:rPr>
              <a:t>Debo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cambiar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c</a:t>
            </a:r>
            <a:r>
              <a:rPr dirty="0" sz="1050" spc="30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n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ac</a:t>
            </a:r>
            <a:r>
              <a:rPr dirty="0" sz="1050" spc="-35">
                <a:latin typeface="Arial"/>
                <a:cs typeface="Arial"/>
              </a:rPr>
              <a:t>t</a:t>
            </a:r>
            <a:r>
              <a:rPr dirty="0" sz="1050" spc="30">
                <a:latin typeface="Arial"/>
                <a:cs typeface="Arial"/>
              </a:rPr>
              <a:t>o</a:t>
            </a:r>
            <a:r>
              <a:rPr dirty="0" sz="1050" spc="35">
                <a:latin typeface="Arial"/>
                <a:cs typeface="Arial"/>
              </a:rPr>
              <a:t>r</a:t>
            </a:r>
            <a:r>
              <a:rPr dirty="0" sz="1050" spc="-660">
                <a:latin typeface="Arial"/>
                <a:cs typeface="Arial"/>
              </a:rPr>
              <a:t>…</a:t>
            </a:r>
            <a:endParaRPr sz="1050">
              <a:latin typeface="Arial"/>
              <a:cs typeface="Arial"/>
            </a:endParaRPr>
          </a:p>
          <a:p>
            <a:pPr marL="153670">
              <a:lnSpc>
                <a:spcPts val="1135"/>
              </a:lnSpc>
              <a:spcBef>
                <a:spcPts val="350"/>
              </a:spcBef>
            </a:pPr>
            <a:r>
              <a:rPr dirty="0" sz="950" spc="-705">
                <a:latin typeface="Arial"/>
                <a:cs typeface="Arial"/>
              </a:rPr>
              <a:t>…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-35">
                <a:latin typeface="Arial"/>
                <a:cs typeface="Arial"/>
              </a:rPr>
              <a:t>porqueestán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negros?</a:t>
            </a:r>
            <a:endParaRPr sz="950">
              <a:latin typeface="Arial"/>
              <a:cs typeface="Arial"/>
            </a:endParaRPr>
          </a:p>
          <a:p>
            <a:pPr marL="153670">
              <a:lnSpc>
                <a:spcPts val="1130"/>
              </a:lnSpc>
            </a:pPr>
            <a:r>
              <a:rPr dirty="0" sz="950" spc="-705">
                <a:latin typeface="Arial"/>
                <a:cs typeface="Arial"/>
              </a:rPr>
              <a:t>…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porque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35">
                <a:latin typeface="Arial"/>
                <a:cs typeface="Arial"/>
              </a:rPr>
              <a:t>tienen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-65">
                <a:latin typeface="Arial"/>
                <a:cs typeface="Arial"/>
              </a:rPr>
              <a:t>depósitos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en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-120">
                <a:latin typeface="Arial"/>
                <a:cs typeface="Arial"/>
              </a:rPr>
              <a:t>su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supercie?</a:t>
            </a:r>
            <a:endParaRPr sz="950">
              <a:latin typeface="Arial"/>
              <a:cs typeface="Arial"/>
            </a:endParaRPr>
          </a:p>
          <a:p>
            <a:pPr marL="153670">
              <a:lnSpc>
                <a:spcPts val="1135"/>
              </a:lnSpc>
            </a:pPr>
            <a:r>
              <a:rPr dirty="0" sz="950" spc="-705">
                <a:latin typeface="Arial"/>
                <a:cs typeface="Arial"/>
              </a:rPr>
              <a:t>…</a:t>
            </a:r>
            <a:r>
              <a:rPr dirty="0" sz="950" spc="280">
                <a:latin typeface="Arial"/>
                <a:cs typeface="Arial"/>
              </a:rPr>
              <a:t> </a:t>
            </a:r>
            <a:r>
              <a:rPr dirty="0" sz="950" spc="-45">
                <a:latin typeface="Arial"/>
                <a:cs typeface="Arial"/>
              </a:rPr>
              <a:t>porquese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ve</a:t>
            </a:r>
            <a:r>
              <a:rPr dirty="0" sz="950" spc="-10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el</a:t>
            </a:r>
            <a:r>
              <a:rPr dirty="0" sz="950" spc="-105">
                <a:latin typeface="Arial"/>
                <a:cs typeface="Arial"/>
              </a:rPr>
              <a:t> </a:t>
            </a:r>
            <a:r>
              <a:rPr dirty="0" sz="950" spc="-45">
                <a:latin typeface="Arial"/>
                <a:cs typeface="Arial"/>
              </a:rPr>
              <a:t>material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delportacontacto?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buClr>
                <a:srgbClr val="FFFFFF"/>
              </a:buClr>
              <a:buSzPct val="90476"/>
              <a:buAutoNum type="arabicPeriod" startAt="4"/>
              <a:tabLst>
                <a:tab pos="149860" algn="l"/>
              </a:tabLst>
            </a:pPr>
            <a:r>
              <a:rPr dirty="0" sz="1050" spc="-70">
                <a:latin typeface="Arial"/>
                <a:cs typeface="Arial"/>
              </a:rPr>
              <a:t>Luego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cambiar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juego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contactos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55">
                <a:latin typeface="Arial"/>
                <a:cs typeface="Arial"/>
              </a:rPr>
              <a:t>me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conviene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cámara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apagachispas?</a:t>
            </a:r>
            <a:endParaRPr sz="10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 startAt="4"/>
              <a:tabLst>
                <a:tab pos="149860" algn="l"/>
              </a:tabLst>
            </a:pPr>
            <a:r>
              <a:rPr dirty="0" sz="1050" spc="-90">
                <a:latin typeface="Arial"/>
                <a:cs typeface="Arial"/>
              </a:rPr>
              <a:t>Puedo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poner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cantidad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yo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necesito</a:t>
            </a:r>
            <a:r>
              <a:rPr dirty="0" sz="1050" spc="5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4"/>
              <a:tabLst>
                <a:tab pos="14986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SIRIUS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seguros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casual,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decir</a:t>
            </a:r>
            <a:endParaRPr sz="1050">
              <a:latin typeface="Arial"/>
              <a:cs typeface="Arial"/>
            </a:endParaRPr>
          </a:p>
          <a:p>
            <a:pPr marL="153670">
              <a:lnSpc>
                <a:spcPts val="1135"/>
              </a:lnSpc>
              <a:spcBef>
                <a:spcPts val="330"/>
              </a:spcBef>
            </a:pPr>
            <a:r>
              <a:rPr dirty="0" sz="950" spc="-45">
                <a:latin typeface="Arial"/>
                <a:cs typeface="Arial"/>
              </a:rPr>
              <a:t>con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45">
                <a:latin typeface="Arial"/>
                <a:cs typeface="Arial"/>
              </a:rPr>
              <a:t>los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dedos.</a:t>
            </a:r>
            <a:endParaRPr sz="950">
              <a:latin typeface="Arial"/>
              <a:cs typeface="Arial"/>
            </a:endParaRPr>
          </a:p>
          <a:p>
            <a:pPr marL="152400" marR="3658235" indent="1270">
              <a:lnSpc>
                <a:spcPts val="1130"/>
              </a:lnSpc>
              <a:spcBef>
                <a:spcPts val="40"/>
              </a:spcBef>
            </a:pPr>
            <a:r>
              <a:rPr dirty="0" sz="950" spc="-60">
                <a:latin typeface="Arial"/>
                <a:cs typeface="Arial"/>
              </a:rPr>
              <a:t>con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la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65">
                <a:latin typeface="Arial"/>
                <a:cs typeface="Arial"/>
              </a:rPr>
              <a:t>palma</a:t>
            </a:r>
            <a:r>
              <a:rPr dirty="0" sz="950" spc="-45">
                <a:latin typeface="Arial"/>
                <a:cs typeface="Arial"/>
              </a:rPr>
              <a:t> o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35">
                <a:latin typeface="Arial"/>
                <a:cs typeface="Arial"/>
              </a:rPr>
              <a:t>dorsode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la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mano. </a:t>
            </a:r>
            <a:r>
              <a:rPr dirty="0" sz="950" spc="-55">
                <a:latin typeface="Arial"/>
                <a:cs typeface="Arial"/>
              </a:rPr>
              <a:t>con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un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destornillador.</a:t>
            </a:r>
            <a:endParaRPr sz="9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260"/>
              </a:spcBef>
              <a:buClr>
                <a:srgbClr val="FFFFFF"/>
              </a:buClr>
              <a:buSzPct val="90476"/>
              <a:buAutoNum type="arabicPeriod" startAt="7"/>
              <a:tabLst>
                <a:tab pos="14986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arandela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borne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55">
                <a:latin typeface="Arial"/>
                <a:cs typeface="Arial"/>
              </a:rPr>
              <a:t> apretar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aislamiento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cable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7"/>
              <a:tabLst>
                <a:tab pos="14986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vida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 </a:t>
            </a:r>
            <a:r>
              <a:rPr dirty="0" sz="1050" spc="-40">
                <a:latin typeface="Arial"/>
                <a:cs typeface="Arial"/>
              </a:rPr>
              <a:t>guardamotor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49225" indent="-13716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7"/>
              <a:tabLst>
                <a:tab pos="14986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vida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50">
                <a:latin typeface="Arial"/>
                <a:cs typeface="Arial"/>
              </a:rPr>
              <a:t> eléctrica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depende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desconexión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96215" indent="-18415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 startAt="7"/>
              <a:tabLst>
                <a:tab pos="196850" algn="l"/>
              </a:tabLst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montarse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supercie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vertical</a:t>
            </a:r>
            <a:r>
              <a:rPr dirty="0" sz="1050" spc="17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69263" y="2365990"/>
            <a:ext cx="2096135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950" spc="-60">
                <a:latin typeface="Arial"/>
                <a:cs typeface="Arial"/>
              </a:rPr>
              <a:t>Corriente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de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arranque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hasta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7,2</a:t>
            </a:r>
            <a:r>
              <a:rPr dirty="0" sz="950" spc="-10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x</a:t>
            </a:r>
            <a:r>
              <a:rPr dirty="0" sz="950" spc="-10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Ie </a:t>
            </a:r>
            <a:r>
              <a:rPr dirty="0" sz="950" spc="-60">
                <a:latin typeface="Arial"/>
                <a:cs typeface="Arial"/>
              </a:rPr>
              <a:t>Corriente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de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arranque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hasta</a:t>
            </a:r>
            <a:r>
              <a:rPr dirty="0" sz="950" spc="-110">
                <a:latin typeface="Arial"/>
                <a:cs typeface="Arial"/>
              </a:rPr>
              <a:t> </a:t>
            </a:r>
            <a:r>
              <a:rPr dirty="0" sz="950" spc="-30">
                <a:latin typeface="Arial"/>
                <a:cs typeface="Arial"/>
              </a:rPr>
              <a:t>1000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m.s.n.m. </a:t>
            </a:r>
            <a:r>
              <a:rPr dirty="0" sz="950" spc="-70">
                <a:latin typeface="Arial"/>
                <a:cs typeface="Arial"/>
              </a:rPr>
              <a:t>Temperatura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45">
                <a:latin typeface="Arial"/>
                <a:cs typeface="Arial"/>
              </a:rPr>
              <a:t>ambiente</a:t>
            </a:r>
            <a:r>
              <a:rPr dirty="0" sz="950" spc="-114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máxima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-60">
                <a:latin typeface="Arial"/>
                <a:cs typeface="Arial"/>
              </a:rPr>
              <a:t>de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55ºC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7812" y="2387816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40917" y="2879899"/>
            <a:ext cx="2762885" cy="11493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encargado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maniobrar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motor,</a:t>
            </a:r>
            <a:r>
              <a:rPr dirty="0" sz="1050" spc="-35">
                <a:latin typeface="Arial"/>
                <a:cs typeface="Arial"/>
              </a:rPr>
              <a:t> 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5">
                <a:latin typeface="Arial"/>
                <a:cs typeface="Arial"/>
              </a:rPr>
              <a:t>encargado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protegerlo.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método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indirecto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protección,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mide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tomando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supone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base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ella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determinado</a:t>
            </a:r>
            <a:r>
              <a:rPr dirty="0" sz="1050" spc="-60">
                <a:latin typeface="Arial"/>
                <a:cs typeface="Arial"/>
              </a:rPr>
              <a:t> estado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calentamiento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bobinados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1046" y="4159754"/>
            <a:ext cx="274637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motor</a:t>
            </a:r>
            <a:r>
              <a:rPr dirty="0" sz="1050" spc="-50">
                <a:latin typeface="Arial"/>
                <a:cs typeface="Arial"/>
              </a:rPr>
              <a:t> protegido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sobrepasa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admitidos,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conjunto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relé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70">
                <a:latin typeface="Arial"/>
                <a:cs typeface="Arial"/>
              </a:rPr>
              <a:t> acciona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contacto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auxiliar,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75">
                <a:latin typeface="Arial"/>
                <a:cs typeface="Arial"/>
              </a:rPr>
              <a:t>desconecta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bobinadel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contactor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0">
                <a:latin typeface="Arial"/>
                <a:cs typeface="Arial"/>
              </a:rPr>
              <a:t>red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consumidor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sobreexigido.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0768" y="5118591"/>
            <a:ext cx="2753360" cy="13100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7874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sistema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térmico,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basado </a:t>
            </a:r>
            <a:r>
              <a:rPr dirty="0" sz="1050" spc="-50">
                <a:latin typeface="Arial"/>
                <a:cs typeface="Arial"/>
              </a:rPr>
              <a:t>en </a:t>
            </a:r>
            <a:r>
              <a:rPr dirty="0" sz="1050" spc="-80">
                <a:latin typeface="Arial"/>
                <a:cs typeface="Arial"/>
              </a:rPr>
              <a:t>pares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bimetálicos, </a:t>
            </a:r>
            <a:r>
              <a:rPr dirty="0" sz="1050" spc="-70">
                <a:latin typeface="Arial"/>
                <a:cs typeface="Arial"/>
              </a:rPr>
              <a:t>como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caso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relés </a:t>
            </a:r>
            <a:r>
              <a:rPr dirty="0" sz="1050" spc="-55">
                <a:latin typeface="Arial"/>
                <a:cs typeface="Arial"/>
              </a:rPr>
              <a:t>Sirius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3RU11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electrónico,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 </a:t>
            </a:r>
            <a:r>
              <a:rPr dirty="0" sz="1050" spc="-55">
                <a:latin typeface="Arial"/>
                <a:cs typeface="Arial"/>
              </a:rPr>
              <a:t>ejemplo,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relés</a:t>
            </a:r>
            <a:r>
              <a:rPr dirty="0" sz="1050" spc="-55">
                <a:latin typeface="Arial"/>
                <a:cs typeface="Arial"/>
              </a:rPr>
              <a:t> de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Sirius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3RB20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3RB22.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900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excelente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inconveniente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cuando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sobretemperatura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éste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produce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causas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ajenas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4447" y="2882007"/>
            <a:ext cx="2788920" cy="2428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2069">
              <a:lnSpc>
                <a:spcPct val="99600"/>
              </a:lnSpc>
              <a:spcBef>
                <a:spcPts val="135"/>
              </a:spcBef>
            </a:pPr>
            <a:r>
              <a:rPr dirty="0" sz="1050" spc="-55">
                <a:latin typeface="Arial"/>
                <a:cs typeface="Arial"/>
              </a:rPr>
              <a:t>forzada.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Aquí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recomienda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sensores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PTC</a:t>
            </a:r>
            <a:r>
              <a:rPr dirty="0" sz="1050" spc="-55">
                <a:latin typeface="Arial"/>
                <a:cs typeface="Arial"/>
              </a:rPr>
              <a:t> 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bobinados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capaces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medir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exac </a:t>
            </a:r>
            <a:r>
              <a:rPr dirty="0" sz="1050" spc="-45">
                <a:latin typeface="Arial"/>
                <a:cs typeface="Arial"/>
              </a:rPr>
              <a:t>tamente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temperatura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mismo.</a:t>
            </a:r>
            <a:endParaRPr sz="1050">
              <a:latin typeface="Arial"/>
              <a:cs typeface="Arial"/>
            </a:endParaRPr>
          </a:p>
          <a:p>
            <a:pPr marL="12700" marR="231140">
              <a:lnSpc>
                <a:spcPct val="10000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caso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muy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particular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falta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fase,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produce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calentamiento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del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25">
                <a:latin typeface="Arial"/>
                <a:cs typeface="Arial"/>
              </a:rPr>
              <a:t> por </a:t>
            </a:r>
            <a:r>
              <a:rPr dirty="0" sz="1050" spc="-65">
                <a:latin typeface="Arial"/>
                <a:cs typeface="Arial"/>
              </a:rPr>
              <a:t>pérdidas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hierro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no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pérdidas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las</a:t>
            </a:r>
            <a:endParaRPr sz="1050">
              <a:latin typeface="Arial"/>
              <a:cs typeface="Arial"/>
            </a:endParaRPr>
          </a:p>
          <a:p>
            <a:pPr marL="12700" marR="104139">
              <a:lnSpc>
                <a:spcPts val="1260"/>
              </a:lnSpc>
              <a:spcBef>
                <a:spcPts val="35"/>
              </a:spcBef>
            </a:pPr>
            <a:r>
              <a:rPr dirty="0" sz="1050" spc="-60">
                <a:latin typeface="Arial"/>
                <a:cs typeface="Arial"/>
              </a:rPr>
              <a:t>bobinas.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Dado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aumento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corriente </a:t>
            </a:r>
            <a:r>
              <a:rPr dirty="0" sz="1050" spc="-65">
                <a:latin typeface="Arial"/>
                <a:cs typeface="Arial"/>
              </a:rPr>
              <a:t>consumida,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hace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actuar,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todos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modos,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sobrecargas.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térmico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50"/>
              </a:lnSpc>
              <a:spcBef>
                <a:spcPts val="20"/>
              </a:spcBef>
            </a:pPr>
            <a:r>
              <a:rPr dirty="0" sz="1050" spc="-100">
                <a:latin typeface="Arial"/>
                <a:cs typeface="Arial"/>
              </a:rPr>
              <a:t>3RU11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dispone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ingenioso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dispositivo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0">
                <a:latin typeface="Arial"/>
                <a:cs typeface="Arial"/>
              </a:rPr>
              <a:t>doble </a:t>
            </a:r>
            <a:r>
              <a:rPr dirty="0" sz="1050" spc="-60">
                <a:latin typeface="Arial"/>
                <a:cs typeface="Arial"/>
              </a:rPr>
              <a:t>corredera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aumentar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60">
                <a:latin typeface="Arial"/>
                <a:cs typeface="Arial"/>
              </a:rPr>
              <a:t>sensibilidad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endParaRPr sz="1050">
              <a:latin typeface="Arial"/>
              <a:cs typeface="Arial"/>
            </a:endParaRPr>
          </a:p>
          <a:p>
            <a:pPr marL="12700" marR="175260">
              <a:lnSpc>
                <a:spcPts val="126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falta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fase.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logra </a:t>
            </a:r>
            <a:r>
              <a:rPr dirty="0" sz="1050" spc="-90">
                <a:latin typeface="Arial"/>
                <a:cs typeface="Arial"/>
              </a:rPr>
              <a:t>mos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reducir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mitad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tiempos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</a:t>
            </a:r>
            <a:endParaRPr sz="1050">
              <a:latin typeface="Arial"/>
              <a:cs typeface="Arial"/>
            </a:endParaRPr>
          </a:p>
          <a:p>
            <a:pPr marL="12700" marR="241300">
              <a:lnSpc>
                <a:spcPts val="1250"/>
              </a:lnSpc>
              <a:spcBef>
                <a:spcPts val="15"/>
              </a:spcBef>
            </a:pP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fase.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16659" y="2886240"/>
            <a:ext cx="2778760" cy="17741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6355" indent="-635">
              <a:lnSpc>
                <a:spcPct val="100200"/>
              </a:lnSpc>
              <a:spcBef>
                <a:spcPts val="95"/>
              </a:spcBef>
            </a:pP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relé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sobrecargas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siempre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estar </a:t>
            </a:r>
            <a:r>
              <a:rPr dirty="0" sz="950" spc="45">
                <a:latin typeface="Arial"/>
                <a:cs typeface="Arial"/>
              </a:rPr>
              <a:t>regulado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valor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servicio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del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1050">
                <a:latin typeface="Arial Narrow"/>
                <a:cs typeface="Arial Narrow"/>
              </a:rPr>
              <a:t>(el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valor </a:t>
            </a:r>
            <a:r>
              <a:rPr dirty="0" sz="1050">
                <a:latin typeface="Arial Narrow"/>
                <a:cs typeface="Arial Narrow"/>
              </a:rPr>
              <a:t>leído</a:t>
            </a:r>
            <a:r>
              <a:rPr dirty="0" sz="1050" spc="65">
                <a:latin typeface="Arial Narrow"/>
                <a:cs typeface="Arial Narrow"/>
              </a:rPr>
              <a:t> con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pinza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amperométrica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.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se </a:t>
            </a:r>
            <a:r>
              <a:rPr dirty="0" sz="1050" spc="45">
                <a:latin typeface="Arial Narrow"/>
                <a:cs typeface="Arial Narrow"/>
              </a:rPr>
              <a:t>encuentra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plena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carga, la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regulación se</a:t>
            </a:r>
            <a:r>
              <a:rPr dirty="0" sz="1050" spc="2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hace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acuerdo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valor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que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indica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chapa</a:t>
            </a:r>
            <a:r>
              <a:rPr dirty="0" sz="1050" spc="5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motor.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Nunca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mayor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nominal. </a:t>
            </a:r>
            <a:r>
              <a:rPr dirty="0" sz="1050" spc="-10">
                <a:latin typeface="Arial Narrow"/>
                <a:cs typeface="Arial Narrow"/>
              </a:rPr>
              <a:t>Las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modernas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tecnologías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medición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electrónica </a:t>
            </a:r>
            <a:r>
              <a:rPr dirty="0" sz="1050" spc="55">
                <a:latin typeface="Arial Narrow"/>
                <a:cs typeface="Arial Narrow"/>
              </a:rPr>
              <a:t>permitenfabricarrelés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electrónicos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excelente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calidad.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Por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eso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ha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adoptado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tal</a:t>
            </a:r>
            <a:endParaRPr sz="1050">
              <a:latin typeface="Arial Narrow"/>
              <a:cs typeface="Arial Narrow"/>
            </a:endParaRPr>
          </a:p>
          <a:p>
            <a:pPr marL="13335" marR="508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tecnológica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3RB20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 spc="50">
                <a:latin typeface="Arial Narrow"/>
                <a:cs typeface="Arial Narrow"/>
              </a:rPr>
              <a:t>familia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SIRIUS.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17324" y="4789128"/>
            <a:ext cx="273875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67640" indent="-635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Existe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superposición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regulaciones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entre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modelos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3RU11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3RB20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100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4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siendo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primeros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algo</a:t>
            </a:r>
            <a:r>
              <a:rPr dirty="0" sz="1050">
                <a:latin typeface="Arial Narrow"/>
                <a:cs typeface="Arial Narrow"/>
              </a:rPr>
              <a:t> más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económicos.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Las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ventajas</a:t>
            </a:r>
            <a:endParaRPr sz="1050">
              <a:latin typeface="Arial Narrow"/>
              <a:cs typeface="Arial Narrow"/>
            </a:endParaRPr>
          </a:p>
          <a:p>
            <a:pPr marL="12700" marR="5080" indent="-635">
              <a:lnSpc>
                <a:spcPts val="1260"/>
              </a:lnSpc>
              <a:spcBef>
                <a:spcPts val="35"/>
              </a:spcBef>
            </a:pPr>
            <a:r>
              <a:rPr dirty="0" sz="1050">
                <a:latin typeface="Arial Narrow"/>
                <a:cs typeface="Arial Narrow"/>
              </a:rPr>
              <a:t>técnicas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hacen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improcedente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fabricación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relés </a:t>
            </a:r>
            <a:r>
              <a:rPr dirty="0" sz="1050">
                <a:latin typeface="Arial Narrow"/>
                <a:cs typeface="Arial Narrow"/>
              </a:rPr>
              <a:t>térmicos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mayores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100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A.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7736" y="5753031"/>
            <a:ext cx="257302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6034">
              <a:lnSpc>
                <a:spcPct val="109400"/>
              </a:lnSpc>
              <a:spcBef>
                <a:spcPts val="10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Ventajas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técnicas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los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relés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8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sobrecargas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electrónicos</a:t>
            </a:r>
            <a:endParaRPr sz="950">
              <a:latin typeface="Arial"/>
              <a:cs typeface="Arial"/>
            </a:endParaRPr>
          </a:p>
          <a:p>
            <a:pPr marL="88265" marR="5080">
              <a:lnSpc>
                <a:spcPct val="100000"/>
              </a:lnSpc>
              <a:spcBef>
                <a:spcPts val="25"/>
              </a:spcBef>
            </a:pPr>
            <a:r>
              <a:rPr dirty="0" sz="1050">
                <a:latin typeface="Arial Narrow"/>
                <a:cs typeface="Arial Narrow"/>
              </a:rPr>
              <a:t>Bajo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consumo</a:t>
            </a:r>
            <a:r>
              <a:rPr dirty="0" sz="1050" spc="47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el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3RB20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consume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sólo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0,05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W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4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16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W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por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vía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corriente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22799" y="2871453"/>
            <a:ext cx="2651760" cy="162877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136525" indent="-635">
              <a:lnSpc>
                <a:spcPts val="1250"/>
              </a:lnSpc>
              <a:spcBef>
                <a:spcPts val="180"/>
              </a:spcBef>
            </a:pPr>
            <a:r>
              <a:rPr dirty="0" sz="1050">
                <a:latin typeface="Arial Narrow"/>
                <a:cs typeface="Arial Narrow"/>
              </a:rPr>
              <a:t>Actuación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casi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instantánea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ante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falta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fase. </a:t>
            </a:r>
            <a:r>
              <a:rPr dirty="0" sz="1050">
                <a:latin typeface="Arial Narrow"/>
                <a:cs typeface="Arial Narrow"/>
              </a:rPr>
              <a:t>Mayor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rango</a:t>
            </a:r>
            <a:r>
              <a:rPr dirty="0" sz="1050" spc="60">
                <a:latin typeface="Arial Narrow"/>
                <a:cs typeface="Arial Narrow"/>
              </a:rPr>
              <a:t> 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ajuste</a:t>
            </a:r>
            <a:r>
              <a:rPr dirty="0" sz="1050" spc="29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4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1,4.</a:t>
            </a:r>
            <a:endParaRPr sz="1050">
              <a:latin typeface="Arial Narrow"/>
              <a:cs typeface="Arial Narrow"/>
            </a:endParaRPr>
          </a:p>
          <a:p>
            <a:pPr marL="12700" marR="5080">
              <a:lnSpc>
                <a:spcPts val="1260"/>
              </a:lnSpc>
              <a:spcBef>
                <a:spcPts val="5"/>
              </a:spcBef>
            </a:pPr>
            <a:r>
              <a:rPr dirty="0" sz="1050" spc="55">
                <a:latin typeface="Arial Narrow"/>
                <a:cs typeface="Arial Narrow"/>
              </a:rPr>
              <a:t>Menor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cantidad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modelos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necesarios</a:t>
            </a:r>
            <a:r>
              <a:rPr dirty="0" sz="1050" spc="50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0,1A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a</a:t>
            </a:r>
            <a:r>
              <a:rPr dirty="0" sz="1050" spc="50">
                <a:latin typeface="Arial Narrow"/>
                <a:cs typeface="Arial Narrow"/>
              </a:rPr>
              <a:t> 100A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7</a:t>
            </a:r>
            <a:r>
              <a:rPr dirty="0" sz="1050" spc="45">
                <a:latin typeface="Arial Narrow"/>
                <a:cs typeface="Arial Narrow"/>
              </a:rPr>
              <a:t> modelos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el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3RB20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(10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super</a:t>
            </a:r>
            <a:endParaRPr sz="1050">
              <a:latin typeface="Arial Narrow"/>
              <a:cs typeface="Arial Narrow"/>
            </a:endParaRPr>
          </a:p>
          <a:p>
            <a:pPr marL="12700" marR="66675">
              <a:lnSpc>
                <a:spcPts val="1250"/>
              </a:lnSpc>
              <a:spcBef>
                <a:spcPts val="15"/>
              </a:spcBef>
            </a:pPr>
            <a:r>
              <a:rPr dirty="0" sz="1050">
                <a:latin typeface="Arial Narrow"/>
                <a:cs typeface="Arial Narrow"/>
              </a:rPr>
              <a:t>posición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tamaños</a:t>
            </a:r>
            <a:r>
              <a:rPr dirty="0" sz="1050" spc="34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85">
                <a:latin typeface="Arial Narrow"/>
                <a:cs typeface="Arial Narrow"/>
              </a:rPr>
              <a:t> 30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modelos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25">
                <a:latin typeface="Arial Narrow"/>
                <a:cs typeface="Arial Narrow"/>
              </a:rPr>
              <a:t>el </a:t>
            </a:r>
            <a:r>
              <a:rPr dirty="0" sz="1050">
                <a:latin typeface="Arial Narrow"/>
                <a:cs typeface="Arial Narrow"/>
              </a:rPr>
              <a:t>3RU11</a:t>
            </a:r>
            <a:r>
              <a:rPr dirty="0" sz="1050" spc="155">
                <a:latin typeface="Arial Narrow"/>
                <a:cs typeface="Arial Narrow"/>
              </a:rPr>
              <a:t>  </a:t>
            </a:r>
            <a:r>
              <a:rPr dirty="0" sz="1050" spc="85">
                <a:latin typeface="Arial Narrow"/>
                <a:cs typeface="Arial Narrow"/>
              </a:rPr>
              <a:t>(48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superposición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tamaños</a:t>
            </a:r>
            <a:r>
              <a:rPr dirty="0" sz="1050" spc="28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  <a:p>
            <a:pPr marL="12700" marR="45720">
              <a:lnSpc>
                <a:spcPts val="1260"/>
              </a:lnSpc>
            </a:pP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diferencia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precios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favor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del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3RU11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se </a:t>
            </a:r>
            <a:r>
              <a:rPr dirty="0" sz="1050">
                <a:latin typeface="Arial Narrow"/>
                <a:cs typeface="Arial Narrow"/>
              </a:rPr>
              <a:t>compensa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ampliamente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ahorro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energía</a:t>
            </a:r>
            <a:endParaRPr sz="1050">
              <a:latin typeface="Arial Narrow"/>
              <a:cs typeface="Arial Narrow"/>
            </a:endParaRPr>
          </a:p>
          <a:p>
            <a:pPr marL="12700" marR="45720" indent="-635">
              <a:lnSpc>
                <a:spcPts val="1250"/>
              </a:lnSpc>
              <a:spcBef>
                <a:spcPts val="15"/>
              </a:spcBef>
            </a:pPr>
            <a:r>
              <a:rPr dirty="0" sz="1050">
                <a:latin typeface="Arial Narrow"/>
                <a:cs typeface="Arial Narrow"/>
              </a:rPr>
              <a:t>reducción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existencias,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seguridad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ajuste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y</a:t>
            </a:r>
            <a:r>
              <a:rPr dirty="0" sz="1050">
                <a:latin typeface="Arial Narrow"/>
                <a:cs typeface="Arial Narrow"/>
              </a:rPr>
              <a:t> mayor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ante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falta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fase.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3559" y="4630733"/>
            <a:ext cx="264160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única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ventaja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técnica </a:t>
            </a:r>
            <a:r>
              <a:rPr dirty="0" sz="1050" spc="60">
                <a:latin typeface="Arial Narrow"/>
                <a:cs typeface="Arial Narrow"/>
              </a:rPr>
              <a:t>del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térmico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que </a:t>
            </a:r>
            <a:r>
              <a:rPr dirty="0" sz="1050" spc="55">
                <a:latin typeface="Arial Narrow"/>
                <a:cs typeface="Arial Narrow"/>
              </a:rPr>
              <a:t>puede</a:t>
            </a:r>
            <a:r>
              <a:rPr dirty="0" sz="1050">
                <a:latin typeface="Arial Narrow"/>
                <a:cs typeface="Arial Narrow"/>
              </a:rPr>
              <a:t> ser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usado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continua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alta </a:t>
            </a:r>
            <a:r>
              <a:rPr dirty="0" sz="1050">
                <a:latin typeface="Arial Narrow"/>
                <a:cs typeface="Arial Narrow"/>
              </a:rPr>
              <a:t>presencia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armónicas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debido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 </a:t>
            </a:r>
            <a:r>
              <a:rPr dirty="0" sz="1050" spc="50">
                <a:latin typeface="Arial Narrow"/>
                <a:cs typeface="Arial Narrow"/>
              </a:rPr>
              <a:t>principio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 spc="-10">
                <a:latin typeface="Arial Narrow"/>
                <a:cs typeface="Arial Narrow"/>
              </a:rPr>
              <a:t>funcionamiento.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2687" y="4285415"/>
            <a:ext cx="1292860" cy="25400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 indent="-635">
              <a:lnSpc>
                <a:spcPts val="880"/>
              </a:lnSpc>
              <a:spcBef>
                <a:spcPts val="16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10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6.3</a:t>
            </a:r>
            <a:r>
              <a:rPr dirty="0" sz="650" spc="1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vista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interna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15">
                <a:latin typeface="Arial"/>
                <a:cs typeface="Arial"/>
              </a:rPr>
              <a:t>d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04">
                <a:latin typeface="Arial"/>
                <a:cs typeface="Arial"/>
              </a:rPr>
              <a:t>l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9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0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sobrecarga</a:t>
            </a:r>
            <a:r>
              <a:rPr dirty="0" sz="750" spc="10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termico</a:t>
            </a:r>
            <a:endParaRPr sz="75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765" y="1984426"/>
            <a:ext cx="2783205" cy="4489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Clase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disparo</a:t>
            </a:r>
            <a:endParaRPr sz="950">
              <a:latin typeface="Arial"/>
              <a:cs typeface="Arial"/>
            </a:endParaRPr>
          </a:p>
          <a:p>
            <a:pPr marL="12700" marR="44450">
              <a:lnSpc>
                <a:spcPct val="99900"/>
              </a:lnSpc>
              <a:spcBef>
                <a:spcPts val="25"/>
              </a:spcBef>
            </a:pPr>
            <a:r>
              <a:rPr dirty="0" sz="1050" spc="-125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llama </a:t>
            </a:r>
            <a:r>
              <a:rPr dirty="0" sz="1050" spc="-95">
                <a:latin typeface="Arial"/>
                <a:cs typeface="Arial"/>
              </a:rPr>
              <a:t>clase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tarda,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me </a:t>
            </a:r>
            <a:r>
              <a:rPr dirty="0" sz="1050" spc="-50">
                <a:latin typeface="Arial"/>
                <a:cs typeface="Arial"/>
              </a:rPr>
              <a:t>dido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segundos,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actuar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sobrecargas </a:t>
            </a:r>
            <a:r>
              <a:rPr dirty="0" sz="1050" spc="-50">
                <a:latin typeface="Arial"/>
                <a:cs typeface="Arial"/>
              </a:rPr>
              <a:t>por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circula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7,2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veces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</a:t>
            </a:r>
            <a:r>
              <a:rPr dirty="0" sz="1050" spc="-25">
                <a:latin typeface="Arial"/>
                <a:cs typeface="Arial"/>
              </a:rPr>
              <a:t> que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ajustado.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Clase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signica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tar </a:t>
            </a:r>
            <a:r>
              <a:rPr dirty="0" sz="1050" spc="-70">
                <a:latin typeface="Arial"/>
                <a:cs typeface="Arial"/>
              </a:rPr>
              <a:t>dará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hasta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segundosen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actuar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rotor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bloqueado,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decir,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permite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60">
                <a:latin typeface="Arial"/>
                <a:cs typeface="Arial"/>
              </a:rPr>
              <a:t>tarde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hasta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10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segundos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arrancar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75">
                <a:latin typeface="Arial"/>
                <a:cs typeface="Arial"/>
              </a:rPr>
              <a:t>conoce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 marL="13335" marR="5080" indent="-635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relés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sobrecarga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55">
                <a:latin typeface="Arial"/>
                <a:cs typeface="Arial"/>
              </a:rPr>
              <a:t>SIRIUS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 </a:t>
            </a:r>
            <a:r>
              <a:rPr dirty="0" sz="950">
                <a:latin typeface="Arial"/>
                <a:cs typeface="Arial"/>
              </a:rPr>
              <a:t>ofrecen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para Clase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10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(arranque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normal</a:t>
            </a:r>
            <a:r>
              <a:rPr dirty="0" sz="950" spc="4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Clase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20</a:t>
            </a:r>
            <a:r>
              <a:rPr dirty="0" sz="950" spc="-10">
                <a:latin typeface="Arial"/>
                <a:cs typeface="Arial"/>
              </a:rPr>
              <a:t> (arranque </a:t>
            </a:r>
            <a:r>
              <a:rPr dirty="0" sz="950">
                <a:latin typeface="Arial"/>
                <a:cs typeface="Arial"/>
              </a:rPr>
              <a:t>pesado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contra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falta</a:t>
            </a:r>
            <a:r>
              <a:rPr dirty="0" sz="950" spc="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fase</a:t>
            </a:r>
            <a:endParaRPr sz="950">
              <a:latin typeface="Arial"/>
              <a:cs typeface="Arial"/>
            </a:endParaRPr>
          </a:p>
          <a:p>
            <a:pPr marL="12700" marR="153670">
              <a:lnSpc>
                <a:spcPct val="100000"/>
              </a:lnSpc>
              <a:spcBef>
                <a:spcPts val="25"/>
              </a:spcBef>
            </a:pPr>
            <a:r>
              <a:rPr dirty="0" sz="1050" spc="-110">
                <a:latin typeface="Arial"/>
                <a:cs typeface="Arial"/>
              </a:rPr>
              <a:t>Este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dispositivo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está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incluido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relés </a:t>
            </a:r>
            <a:r>
              <a:rPr dirty="0" sz="1050" spc="-10">
                <a:latin typeface="Arial"/>
                <a:cs typeface="Arial"/>
              </a:rPr>
              <a:t>SIRIUS </a:t>
            </a:r>
            <a:r>
              <a:rPr dirty="0" sz="1050" spc="-105">
                <a:latin typeface="Arial"/>
                <a:cs typeface="Arial"/>
              </a:rPr>
              <a:t>3RU11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3RB20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ofrece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notable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mejora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75">
                <a:latin typeface="Arial"/>
                <a:cs typeface="Arial"/>
              </a:rPr>
              <a:t>respecto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convencionales.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2700" marR="73025" indent="635">
              <a:lnSpc>
                <a:spcPct val="100099"/>
              </a:lnSpc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mecanismo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acelera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desconexión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falta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fase,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decir,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detecta</a:t>
            </a:r>
            <a:r>
              <a:rPr dirty="0" sz="1050" spc="-80">
                <a:latin typeface="Arial"/>
                <a:cs typeface="Arial"/>
              </a:rPr>
              <a:t> con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seguri </a:t>
            </a:r>
            <a:r>
              <a:rPr dirty="0" sz="1050" spc="-80">
                <a:latin typeface="Arial"/>
                <a:cs typeface="Arial"/>
              </a:rPr>
              <a:t>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falla.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3RU11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actúa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según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curva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(ver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g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6.1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basándose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sobrecalen </a:t>
            </a:r>
            <a:r>
              <a:rPr dirty="0" sz="1050" spc="-50">
                <a:latin typeface="Arial"/>
                <a:cs typeface="Arial"/>
              </a:rPr>
              <a:t>tamiento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fases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quedan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servicio. </a:t>
            </a:r>
            <a:r>
              <a:rPr dirty="0" sz="1050" spc="-85">
                <a:latin typeface="Arial"/>
                <a:cs typeface="Arial"/>
              </a:rPr>
              <a:t>También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aquí,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estar </a:t>
            </a:r>
            <a:r>
              <a:rPr dirty="0" sz="1050" spc="-65">
                <a:latin typeface="Arial"/>
                <a:cs typeface="Arial"/>
              </a:rPr>
              <a:t>correctamente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calibrado.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Compensación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temperatura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ambiente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67970" y="1954856"/>
            <a:ext cx="2728595" cy="2910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curvas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son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independientes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temperatura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ambiente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entre</a:t>
            </a:r>
            <a:r>
              <a:rPr dirty="0" sz="1050" spc="2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20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60ºC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relés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familia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SIRIUS.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Manejo</a:t>
            </a:r>
            <a:r>
              <a:rPr dirty="0" sz="95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y</a:t>
            </a:r>
            <a:r>
              <a:rPr dirty="0" sz="95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regulación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del</a:t>
            </a:r>
            <a:r>
              <a:rPr dirty="0" sz="95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térmico</a:t>
            </a:r>
            <a:endParaRPr sz="950">
              <a:latin typeface="Arial"/>
              <a:cs typeface="Arial"/>
            </a:endParaRPr>
          </a:p>
          <a:p>
            <a:pPr marL="12700" marR="41910" indent="-635">
              <a:lnSpc>
                <a:spcPct val="100000"/>
              </a:lnSpc>
              <a:spcBef>
                <a:spcPts val="2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55">
                <a:latin typeface="Arial"/>
                <a:cs typeface="Arial"/>
              </a:rPr>
              <a:t> ajustado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valor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real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consumo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siempre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coincide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indicación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placa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motor. </a:t>
            </a:r>
            <a:r>
              <a:rPr dirty="0" sz="1050" spc="-90">
                <a:latin typeface="Arial"/>
                <a:cs typeface="Arial"/>
              </a:rPr>
              <a:t>Este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ajuste</a:t>
            </a:r>
            <a:r>
              <a:rPr dirty="0" sz="1050" spc="-55">
                <a:latin typeface="Arial"/>
                <a:cs typeface="Arial"/>
              </a:rPr>
              <a:t> puede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hacerse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durante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 </a:t>
            </a:r>
            <a:r>
              <a:rPr dirty="0" sz="1050" spc="-45">
                <a:latin typeface="Arial"/>
                <a:cs typeface="Arial"/>
              </a:rPr>
              <a:t>miento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equipo.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Contactos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auxiliares</a:t>
            </a:r>
            <a:endParaRPr sz="950">
              <a:latin typeface="Arial"/>
              <a:cs typeface="Arial"/>
            </a:endParaRPr>
          </a:p>
          <a:p>
            <a:pPr marL="12700" marR="80645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relés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SIRIUS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Siemens </a:t>
            </a:r>
            <a:r>
              <a:rPr dirty="0" sz="1050" spc="-55">
                <a:latin typeface="Arial"/>
                <a:cs typeface="Arial"/>
              </a:rPr>
              <a:t>disponen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65">
                <a:latin typeface="Arial"/>
                <a:cs typeface="Arial"/>
              </a:rPr>
              <a:t> contactos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galvánica </a:t>
            </a:r>
            <a:r>
              <a:rPr dirty="0" sz="1050" spc="-50">
                <a:latin typeface="Arial"/>
                <a:cs typeface="Arial"/>
              </a:rPr>
              <a:t>mente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separados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uno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NC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desconexión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0">
                <a:latin typeface="Arial"/>
                <a:cs typeface="Arial"/>
              </a:rPr>
              <a:t>contactor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otro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señalizar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falla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detectada.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67975" y="5155333"/>
            <a:ext cx="2731770" cy="1150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165100">
              <a:lnSpc>
                <a:spcPct val="110900"/>
              </a:lnSpc>
              <a:spcBef>
                <a:spcPts val="10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Botón</a:t>
            </a:r>
            <a:r>
              <a:rPr dirty="0" sz="950" spc="114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reposición</a:t>
            </a:r>
            <a:r>
              <a:rPr dirty="0" sz="950" spc="114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automática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</a:t>
            </a:r>
            <a:r>
              <a:rPr dirty="0" sz="950" spc="114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bloqueo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reconexión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75">
                <a:latin typeface="Arial"/>
                <a:cs typeface="Arial"/>
              </a:rPr>
              <a:t>Generalmente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conveniente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sobre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vuelva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automáticamente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conectado”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vez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haya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actuado,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todo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automatismos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puedan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llevar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maniobras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deseadas,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elevación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8544" y="6273840"/>
            <a:ext cx="48831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agua.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180022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90"/>
              <a:t>Relés</a:t>
            </a:r>
            <a:r>
              <a:rPr dirty="0" spc="-100"/>
              <a:t> </a:t>
            </a:r>
            <a:r>
              <a:rPr dirty="0" spc="-114"/>
              <a:t>de </a:t>
            </a:r>
            <a:r>
              <a:rPr dirty="0" spc="-135"/>
              <a:t>Sobrecargas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197721" y="5852502"/>
            <a:ext cx="2105025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-635">
              <a:lnSpc>
                <a:spcPts val="830"/>
              </a:lnSpc>
              <a:spcBef>
                <a:spcPts val="200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15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6.1</a:t>
            </a:r>
            <a:r>
              <a:rPr dirty="0" sz="650" spc="1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curvas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caracteristicas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disparo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para</a:t>
            </a:r>
            <a:r>
              <a:rPr dirty="0" sz="750" spc="80">
                <a:latin typeface="Arial"/>
                <a:cs typeface="Arial"/>
              </a:rPr>
              <a:t> 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termicos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con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carga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trifasica</a:t>
            </a:r>
            <a:endParaRPr sz="75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2628951"/>
            <a:ext cx="2724441" cy="46464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3336" y="4381893"/>
            <a:ext cx="2682227" cy="46464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0714" y="1961193"/>
            <a:ext cx="2774315" cy="11493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just" marL="12700" marR="5080" indent="-635">
              <a:lnSpc>
                <a:spcPts val="1250"/>
              </a:lnSpc>
              <a:spcBef>
                <a:spcPts val="180"/>
              </a:spcBef>
            </a:pPr>
            <a:r>
              <a:rPr dirty="0" sz="1050" spc="-110">
                <a:latin typeface="Arial"/>
                <a:cs typeface="Arial"/>
              </a:rPr>
              <a:t>Cuando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es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accionado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mediante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pulsadores,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cualquier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puesto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marcha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ts val="1220"/>
              </a:lnSpc>
            </a:pPr>
            <a:r>
              <a:rPr dirty="0" sz="1050" spc="-65">
                <a:latin typeface="Arial"/>
                <a:cs typeface="Arial"/>
              </a:rPr>
              <a:t>nuevamente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oprimiendo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1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pulsador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conexión”.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práctico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vuelva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(au</a:t>
            </a:r>
            <a:endParaRPr sz="1050">
              <a:latin typeface="Arial"/>
              <a:cs typeface="Arial"/>
            </a:endParaRPr>
          </a:p>
          <a:p>
            <a:pPr algn="just" marL="12700" marR="19050">
              <a:lnSpc>
                <a:spcPct val="99600"/>
              </a:lnSpc>
              <a:spcBef>
                <a:spcPts val="5"/>
              </a:spcBef>
            </a:pP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u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I</a:t>
            </a:r>
            <a:r>
              <a:rPr dirty="0" sz="1050" spc="-25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U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0987" y="3241049"/>
            <a:ext cx="271399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>
              <a:lnSpc>
                <a:spcPts val="1255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botón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azul</a:t>
            </a:r>
            <a:r>
              <a:rPr dirty="0" sz="1050" spc="1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Reset”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colocado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</a:t>
            </a:r>
            <a:endParaRPr sz="1050">
              <a:latin typeface="Arial"/>
              <a:cs typeface="Arial"/>
            </a:endParaRPr>
          </a:p>
          <a:p>
            <a:pPr algn="just" marL="12700" marR="5080" indent="-635">
              <a:lnSpc>
                <a:spcPts val="1260"/>
              </a:lnSpc>
              <a:spcBef>
                <a:spcPts val="35"/>
              </a:spcBef>
            </a:pP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85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80">
                <a:latin typeface="Arial"/>
                <a:cs typeface="Arial"/>
              </a:rPr>
              <a:t>á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”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H</a:t>
            </a:r>
            <a:r>
              <a:rPr dirty="0" sz="1050" spc="-40">
                <a:latin typeface="Arial"/>
                <a:cs typeface="Arial"/>
              </a:rPr>
              <a:t>”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0">
                <a:latin typeface="Arial"/>
                <a:cs typeface="Arial"/>
              </a:rPr>
              <a:t>”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6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m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z</a:t>
            </a:r>
            <a:r>
              <a:rPr dirty="0" sz="1050" spc="-135">
                <a:latin typeface="Arial"/>
                <a:cs typeface="Arial"/>
              </a:rPr>
              <a:t>u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t</a:t>
            </a:r>
            <a:r>
              <a:rPr dirty="0" sz="1050" spc="-40">
                <a:latin typeface="Arial"/>
                <a:cs typeface="Arial"/>
              </a:rPr>
              <a:t>”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90">
                <a:latin typeface="Arial"/>
                <a:cs typeface="Arial"/>
              </a:rPr>
              <a:t>c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li</a:t>
            </a:r>
            <a:r>
              <a:rPr dirty="0" sz="1050" spc="-130">
                <a:latin typeface="Arial"/>
                <a:cs typeface="Arial"/>
              </a:rPr>
              <a:t>g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ó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05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H</a:t>
            </a:r>
            <a:r>
              <a:rPr dirty="0" sz="1050" spc="-40">
                <a:latin typeface="Arial"/>
                <a:cs typeface="Arial"/>
              </a:rPr>
              <a:t>”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0">
                <a:latin typeface="Arial"/>
                <a:cs typeface="Arial"/>
              </a:rPr>
              <a:t>”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25510" y="1950627"/>
            <a:ext cx="270573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detalle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seguridad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caso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aún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estando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botón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azul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pulsado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trabado,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disparo </a:t>
            </a:r>
            <a:r>
              <a:rPr dirty="0" sz="1050" spc="-90">
                <a:latin typeface="Arial"/>
                <a:cs typeface="Arial"/>
              </a:rPr>
              <a:t>se </a:t>
            </a:r>
            <a:r>
              <a:rPr dirty="0" sz="1050" spc="-65">
                <a:latin typeface="Arial"/>
                <a:cs typeface="Arial"/>
              </a:rPr>
              <a:t>produce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todos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modos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(disparo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libre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22152" y="2607462"/>
            <a:ext cx="2753360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Pulsador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parada</a:t>
            </a:r>
            <a:endParaRPr sz="950">
              <a:latin typeface="Arial"/>
              <a:cs typeface="Arial"/>
            </a:endParaRPr>
          </a:p>
          <a:p>
            <a:pPr marL="12700" marR="5080" indent="3175">
              <a:lnSpc>
                <a:spcPct val="999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botón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rojo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Stop”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accionar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normalmente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cerrado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así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probar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junto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perfectamente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cableado.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puede </a:t>
            </a:r>
            <a:r>
              <a:rPr dirty="0" sz="1050" spc="-90">
                <a:latin typeface="Arial"/>
                <a:cs typeface="Arial"/>
              </a:rPr>
              <a:t>usarse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pulsador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desconexión.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25716" y="3568396"/>
            <a:ext cx="2774315" cy="972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Indicador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del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estado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del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relé,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pulsador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prueba</a:t>
            </a:r>
            <a:endParaRPr sz="950">
              <a:latin typeface="Arial"/>
              <a:cs typeface="Arial"/>
            </a:endParaRPr>
          </a:p>
          <a:p>
            <a:pPr marL="12700" marR="105410" indent="-635">
              <a:lnSpc>
                <a:spcPct val="100000"/>
              </a:lnSpc>
              <a:spcBef>
                <a:spcPts val="1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hombre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mantenimiento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verá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agrado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indicador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O”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informe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 </a:t>
            </a:r>
            <a:r>
              <a:rPr dirty="0" sz="1050" spc="-85">
                <a:latin typeface="Arial"/>
                <a:cs typeface="Arial"/>
              </a:rPr>
              <a:t>gas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disparó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indicador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actúa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como</a:t>
            </a:r>
            <a:endParaRPr sz="1050">
              <a:latin typeface="Arial"/>
              <a:cs typeface="Arial"/>
            </a:endParaRPr>
          </a:p>
          <a:p>
            <a:pPr marL="12700" marR="92075" indent="-635">
              <a:lnSpc>
                <a:spcPts val="1250"/>
              </a:lnSpc>
              <a:spcBef>
                <a:spcPts val="60"/>
              </a:spcBef>
            </a:pPr>
            <a:r>
              <a:rPr dirty="0" sz="1050" spc="-60">
                <a:latin typeface="Arial"/>
                <a:cs typeface="Arial"/>
              </a:rPr>
              <a:t>pulsador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prueba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acciona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verica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65">
                <a:latin typeface="Arial"/>
                <a:cs typeface="Arial"/>
              </a:rPr>
              <a:t>sistema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activo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no.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24820" y="5471295"/>
            <a:ext cx="2781300" cy="988694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3335" marR="207010">
              <a:lnSpc>
                <a:spcPts val="1250"/>
              </a:lnSpc>
              <a:spcBef>
                <a:spcPts val="180"/>
              </a:spcBef>
            </a:pPr>
            <a:r>
              <a:rPr dirty="0" sz="1050" spc="-105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relés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SIRIUS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tamaños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S00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S3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(hasta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</a:t>
            </a:r>
            <a:r>
              <a:rPr dirty="0" sz="1050" spc="3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fácilmente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acoplables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correspon</a:t>
            </a:r>
            <a:endParaRPr sz="1050">
              <a:latin typeface="Arial"/>
              <a:cs typeface="Arial"/>
            </a:endParaRPr>
          </a:p>
          <a:p>
            <a:pPr marL="13335" marR="5080" indent="-635">
              <a:lnSpc>
                <a:spcPts val="1260"/>
              </a:lnSpc>
            </a:pPr>
            <a:r>
              <a:rPr dirty="0" sz="1050" spc="-45">
                <a:latin typeface="Arial"/>
                <a:cs typeface="Arial"/>
              </a:rPr>
              <a:t>diente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70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cableados </a:t>
            </a:r>
            <a:r>
              <a:rPr dirty="0" sz="1050" spc="-65">
                <a:latin typeface="Arial"/>
                <a:cs typeface="Arial"/>
              </a:rPr>
              <a:t>adicionales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forman </a:t>
            </a:r>
            <a:r>
              <a:rPr dirty="0" sz="1050">
                <a:latin typeface="Arial"/>
                <a:cs typeface="Arial"/>
              </a:rPr>
              <a:t>un </a:t>
            </a:r>
            <a:r>
              <a:rPr dirty="0" sz="1050" spc="-55">
                <a:latin typeface="Arial"/>
                <a:cs typeface="Arial"/>
              </a:rPr>
              <a:t>conjunto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homogéneo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 </a:t>
            </a:r>
            <a:r>
              <a:rPr dirty="0" sz="1050" spc="-10">
                <a:latin typeface="Arial"/>
                <a:cs typeface="Arial"/>
              </a:rPr>
              <a:t>compacto.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Si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algún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motivo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montados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forma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19605" y="4163271"/>
            <a:ext cx="143573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Relé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de 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sobrecargas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electrónico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085960" y="4175945"/>
            <a:ext cx="63182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Fusible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L/gG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83799" y="4163271"/>
            <a:ext cx="1596390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1778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asincrónico</a:t>
            </a:r>
            <a:r>
              <a:rPr dirty="0" sz="75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trifásico,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75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endParaRPr sz="7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Lucida Sans"/>
              <a:cs typeface="Lucida Sans"/>
            </a:endParaRPr>
          </a:p>
          <a:p>
            <a:pPr algn="r" marR="5080">
              <a:lnSpc>
                <a:spcPct val="100000"/>
              </a:lnSpc>
              <a:tabLst>
                <a:tab pos="854710" algn="l"/>
              </a:tabLst>
            </a:pP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80">
                <a:solidFill>
                  <a:srgbClr val="FFFFFF"/>
                </a:solidFill>
                <a:latin typeface="Lucida Sans"/>
                <a:cs typeface="Lucida Sans"/>
              </a:rPr>
              <a:t>x4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70">
                <a:solidFill>
                  <a:srgbClr val="FFFFFF"/>
                </a:solidFill>
                <a:latin typeface="Lucida Sans"/>
                <a:cs typeface="Lucida Sans"/>
              </a:rPr>
              <a:t>00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5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0</a:t>
            </a:r>
            <a:r>
              <a:rPr dirty="0" sz="6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45">
                <a:solidFill>
                  <a:srgbClr val="FFFFFF"/>
                </a:solidFill>
                <a:latin typeface="Lucida Sans"/>
                <a:cs typeface="Lucida Sans"/>
              </a:rPr>
              <a:t>x</a:t>
            </a:r>
            <a:r>
              <a:rPr dirty="0" sz="6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650" spc="-10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80">
                <a:solidFill>
                  <a:srgbClr val="FFFFFF"/>
                </a:solidFill>
                <a:latin typeface="Lucida Sans"/>
                <a:cs typeface="Lucida Sans"/>
              </a:rPr>
              <a:t>60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65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6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0</a:t>
            </a:r>
            <a:r>
              <a:rPr dirty="0" sz="6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H</a:t>
            </a:r>
            <a:r>
              <a:rPr dirty="0" sz="6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z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00606" y="4390661"/>
            <a:ext cx="226631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Tamaño</a:t>
            </a:r>
            <a:r>
              <a:rPr dirty="0" sz="650" spc="254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Nro.</a:t>
            </a:r>
            <a:r>
              <a:rPr dirty="0" sz="6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6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Pedido</a:t>
            </a:r>
            <a:r>
              <a:rPr dirty="0" sz="650" spc="235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Regulación</a:t>
            </a:r>
            <a:r>
              <a:rPr dirty="0" sz="650" spc="225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Coord.</a:t>
            </a:r>
            <a:r>
              <a:rPr dirty="0" sz="650" spc="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r>
              <a:rPr dirty="0" sz="650" spc="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2</a:t>
            </a:r>
            <a:endParaRPr sz="650">
              <a:latin typeface="Lucida Sans"/>
              <a:cs typeface="Lucida Sans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349920" y="2776791"/>
            <a:ext cx="5386070" cy="3700779"/>
            <a:chOff x="1349920" y="2776791"/>
            <a:chExt cx="5386070" cy="3700779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0610" y="2776791"/>
              <a:ext cx="1034846" cy="14784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6062" y="3262566"/>
              <a:ext cx="1182687" cy="14784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9920" y="4117873"/>
              <a:ext cx="4202810" cy="2359126"/>
            </a:xfrm>
            <a:prstGeom prst="rect">
              <a:avLst/>
            </a:prstGeom>
          </p:spPr>
        </p:pic>
      </p:grpSp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1461733" y="4608456"/>
          <a:ext cx="7081520" cy="889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3144"/>
                <a:gridCol w="677544"/>
                <a:gridCol w="330200"/>
                <a:gridCol w="755014"/>
                <a:gridCol w="583564"/>
                <a:gridCol w="704850"/>
                <a:gridCol w="2995294"/>
              </a:tblGrid>
              <a:tr h="100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53035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58419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8105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90805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HP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algn="r" marR="86360">
                        <a:lnSpc>
                          <a:spcPts val="720"/>
                        </a:lnSpc>
                        <a:spcBef>
                          <a:spcPts val="385"/>
                        </a:spcBef>
                        <a:tabLst>
                          <a:tab pos="343535" algn="l"/>
                        </a:tabLst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S00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16-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1RB0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ctr" marR="87630">
                        <a:lnSpc>
                          <a:spcPts val="720"/>
                        </a:lnSpc>
                        <a:spcBef>
                          <a:spcPts val="38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0,10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0,40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r" marR="64769">
                        <a:lnSpc>
                          <a:spcPts val="720"/>
                        </a:lnSpc>
                        <a:spcBef>
                          <a:spcPts val="3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r" marR="58419">
                        <a:lnSpc>
                          <a:spcPts val="720"/>
                        </a:lnSpc>
                        <a:spcBef>
                          <a:spcPts val="38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0,06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0,12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ts val="720"/>
                        </a:lnSpc>
                        <a:spcBef>
                          <a:spcPts val="38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0,09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0,12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ts val="720"/>
                        </a:lnSpc>
                        <a:spcBef>
                          <a:spcPts val="38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0,08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0,16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8895"/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ts val="1065"/>
                        </a:lnSpc>
                      </a:pPr>
                      <a:r>
                        <a:rPr dirty="0" sz="950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Medidas</a:t>
                      </a:r>
                      <a:r>
                        <a:rPr dirty="0" sz="950" spc="35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50" spc="40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35" i="1">
                          <a:solidFill>
                            <a:srgbClr val="005BAA"/>
                          </a:solidFill>
                          <a:latin typeface="Arial"/>
                          <a:cs typeface="Arial"/>
                        </a:rPr>
                        <a:t>montaje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56210">
                <a:tc>
                  <a:txBody>
                    <a:bodyPr/>
                    <a:lstStyle/>
                    <a:p>
                      <a:pPr algn="r" marR="825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16-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1NB0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ctr" marR="876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0,32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1,25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r" marR="6476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r" marR="58419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0,18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0,55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r" marR="882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0,18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0,75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algn="ctr" marR="844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0,16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50165"/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ts val="1135"/>
                        </a:lnSpc>
                      </a:pPr>
                      <a:r>
                        <a:rPr dirty="0" sz="1050" spc="-105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medidas</a:t>
                      </a:r>
                      <a:r>
                        <a:rPr dirty="0" sz="10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relé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85">
                          <a:latin typeface="Arial"/>
                          <a:cs typeface="Arial"/>
                        </a:rPr>
                        <a:t>sobrecargas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idénticas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en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59385">
                <a:tc>
                  <a:txBody>
                    <a:bodyPr/>
                    <a:lstStyle/>
                    <a:p>
                      <a:pPr algn="r" marR="889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16-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1PB0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ctr" marR="8255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1,0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4,0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r" marR="4000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7625"/>
                </a:tc>
                <a:tc>
                  <a:txBody>
                    <a:bodyPr/>
                    <a:lstStyle/>
                    <a:p>
                      <a:pPr algn="r" marR="806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0,55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2,2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r" marR="11620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0,75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3,0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algn="ctr" marR="825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50">
                          <a:latin typeface="Lucida Sans"/>
                          <a:cs typeface="Lucida Sans"/>
                        </a:rPr>
                        <a:t>4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1155"/>
                        </a:lnSpc>
                      </a:pPr>
                      <a:r>
                        <a:rPr dirty="0" sz="1050" spc="-90">
                          <a:latin typeface="Arial"/>
                          <a:cs typeface="Arial"/>
                        </a:rPr>
                        <a:t>su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ancho,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5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contactor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correspondiente.</a:t>
                      </a:r>
                      <a:r>
                        <a:rPr dirty="0" sz="10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Esto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7970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16-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1SB0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3,0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r" marR="400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r" marR="1009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1,1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5,5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1,5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1165"/>
                        </a:lnSpc>
                      </a:pPr>
                      <a:r>
                        <a:rPr dirty="0" sz="1050" spc="-45">
                          <a:latin typeface="Arial"/>
                          <a:cs typeface="Arial"/>
                        </a:rPr>
                        <a:t>permite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ganar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espacio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montaje.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4033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320675" algn="l"/>
                        </a:tabLst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S0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26-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1SB0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R="857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3,0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r" marR="400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r" marR="1009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baseline="-21367" sz="975">
                          <a:latin typeface="Lucida Sans"/>
                          <a:cs typeface="Lucida Sans"/>
                        </a:rPr>
                        <a:t>hasta</a:t>
                      </a:r>
                      <a:r>
                        <a:rPr dirty="0" baseline="-21367" sz="975" spc="30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1,1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5,5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1,5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7,5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1484977" y="5542288"/>
          <a:ext cx="3855720" cy="84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775"/>
                <a:gridCol w="799465"/>
                <a:gridCol w="626745"/>
                <a:gridCol w="508635"/>
                <a:gridCol w="607060"/>
                <a:gridCol w="581660"/>
                <a:gridCol w="499745"/>
              </a:tblGrid>
              <a:tr h="102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605"/>
                        </a:lnSpc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26-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1QB0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605"/>
                        </a:lnSpc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6,0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ts val="605"/>
                        </a:lnSpc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8419">
                        <a:lnSpc>
                          <a:spcPts val="60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15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4130">
                        <a:lnSpc>
                          <a:spcPts val="60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9850">
                        <a:lnSpc>
                          <a:spcPts val="585"/>
                        </a:lnSpc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 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689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S2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36-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1QB0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6,0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25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63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4925"/>
                </a:tc>
                <a:tc>
                  <a:txBody>
                    <a:bodyPr/>
                    <a:lstStyle/>
                    <a:p>
                      <a:pPr algn="ctr" marL="58419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15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4925"/>
                </a:tc>
                <a:tc>
                  <a:txBody>
                    <a:bodyPr/>
                    <a:lstStyle/>
                    <a:p>
                      <a:pPr algn="ctr" marR="241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>
                          <a:latin typeface="Lucida Sans"/>
                          <a:cs typeface="Lucida Sans"/>
                        </a:rPr>
                        <a:t>4</a:t>
                      </a:r>
                      <a:r>
                        <a:rPr dirty="0" sz="60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34925"/>
                </a:tc>
                <a:tc>
                  <a:txBody>
                    <a:bodyPr/>
                    <a:lstStyle/>
                    <a:p>
                      <a:pPr algn="r" marR="698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baseline="17094" sz="975" spc="-104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70">
                          <a:latin typeface="Lucida Sans"/>
                          <a:cs typeface="Lucida Sans"/>
                        </a:rPr>
                        <a:t>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20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8575"/>
                </a:tc>
              </a:tr>
              <a:tr h="153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36-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1QB0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12,5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50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80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58419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7,5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22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30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40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530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S3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46-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1UB0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12,5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50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160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5841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7,5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22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30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40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</a:tr>
              <a:tr h="15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46-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1EB0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25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100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315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algn="ctr" marL="558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15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55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20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20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75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16839">
                <a:tc>
                  <a:txBody>
                    <a:bodyPr/>
                    <a:lstStyle/>
                    <a:p>
                      <a:pPr marL="31750">
                        <a:lnSpc>
                          <a:spcPts val="650"/>
                        </a:lnSpc>
                        <a:spcBef>
                          <a:spcPts val="17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S6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650"/>
                        </a:lnSpc>
                        <a:spcBef>
                          <a:spcPts val="17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3RB20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56-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1FW2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665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50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200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ts val="665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Lucida Sans"/>
                          <a:cs typeface="Lucida Sans"/>
                        </a:rPr>
                        <a:t>315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57785">
                        <a:lnSpc>
                          <a:spcPts val="665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30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110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R="24765">
                        <a:lnSpc>
                          <a:spcPts val="665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150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665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Lucida Sans"/>
                          <a:cs typeface="Lucida Sans"/>
                        </a:rPr>
                        <a:t>40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00" spc="-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5">
                          <a:latin typeface="Lucida Sans"/>
                          <a:cs typeface="Lucida Sans"/>
                        </a:rPr>
                        <a:t>175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180022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90"/>
              <a:t>Relés</a:t>
            </a:r>
            <a:r>
              <a:rPr dirty="0" spc="-100"/>
              <a:t> </a:t>
            </a:r>
            <a:r>
              <a:rPr dirty="0" spc="-114"/>
              <a:t>de </a:t>
            </a:r>
            <a:r>
              <a:rPr dirty="0" spc="-135"/>
              <a:t>Sobrecargas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3412" y="1975976"/>
            <a:ext cx="275145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3RU11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existe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tamaño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constructivo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relés </a:t>
            </a:r>
            <a:r>
              <a:rPr dirty="0" sz="1050" spc="-80">
                <a:latin typeface="Arial"/>
                <a:cs typeface="Arial"/>
              </a:rPr>
              <a:t>mayores,</a:t>
            </a:r>
            <a:r>
              <a:rPr dirty="0" sz="1050" spc="-70">
                <a:latin typeface="Arial"/>
                <a:cs typeface="Arial"/>
              </a:rPr>
              <a:t> ya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necesa </a:t>
            </a:r>
            <a:r>
              <a:rPr dirty="0" sz="1050" spc="-40">
                <a:latin typeface="Arial"/>
                <a:cs typeface="Arial"/>
              </a:rPr>
              <a:t>rios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soportes.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487" y="2615904"/>
            <a:ext cx="2747645" cy="1949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relés</a:t>
            </a:r>
            <a:r>
              <a:rPr dirty="0" sz="1050" spc="-55">
                <a:latin typeface="Arial"/>
                <a:cs typeface="Arial"/>
              </a:rPr>
              <a:t> de </a:t>
            </a:r>
            <a:r>
              <a:rPr dirty="0" sz="1050" spc="-80">
                <a:latin typeface="Arial"/>
                <a:cs typeface="Arial"/>
              </a:rPr>
              <a:t>sobrecarga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SIRIUS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3RB20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supercie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plana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cuentan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bornes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acometida.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montar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tamaño </a:t>
            </a:r>
            <a:r>
              <a:rPr dirty="0" sz="1050" spc="-80">
                <a:latin typeface="Arial"/>
                <a:cs typeface="Arial"/>
              </a:rPr>
              <a:t>S00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borne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(A2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bobina</a:t>
            </a:r>
            <a:endParaRPr sz="1050">
              <a:latin typeface="Arial"/>
              <a:cs typeface="Arial"/>
            </a:endParaRPr>
          </a:p>
          <a:p>
            <a:pPr marL="12700" marR="84455" indent="-635">
              <a:lnSpc>
                <a:spcPts val="1260"/>
              </a:lnSpc>
              <a:spcBef>
                <a:spcPts val="30"/>
              </a:spcBef>
            </a:pP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auxiliar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(22</a:t>
            </a:r>
            <a:r>
              <a:rPr dirty="0" sz="1050" spc="2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 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difícil</a:t>
            </a:r>
            <a:r>
              <a:rPr dirty="0" sz="1050" spc="-65">
                <a:latin typeface="Arial"/>
                <a:cs typeface="Arial"/>
              </a:rPr>
              <a:t> acceso. </a:t>
            </a:r>
            <a:r>
              <a:rPr dirty="0" sz="1050" spc="-110">
                <a:latin typeface="Arial"/>
                <a:cs typeface="Arial"/>
              </a:rPr>
              <a:t>Por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motivo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equipado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repetición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que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trasladan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terminales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frente</a:t>
            </a:r>
            <a:endParaRPr sz="1050">
              <a:latin typeface="Arial"/>
              <a:cs typeface="Arial"/>
            </a:endParaRPr>
          </a:p>
          <a:p>
            <a:pPr marL="13335" marR="270510" indent="-635">
              <a:lnSpc>
                <a:spcPts val="1250"/>
              </a:lnSpc>
              <a:spcBef>
                <a:spcPts val="20"/>
              </a:spcBef>
            </a:pP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térmico.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disposición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contactos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contactores,</a:t>
            </a:r>
            <a:endParaRPr sz="1050">
              <a:latin typeface="Arial"/>
              <a:cs typeface="Arial"/>
            </a:endParaRPr>
          </a:p>
          <a:p>
            <a:pPr marL="13335" marR="124460" indent="-635">
              <a:lnSpc>
                <a:spcPts val="1260"/>
              </a:lnSpc>
            </a:pPr>
            <a:r>
              <a:rPr dirty="0" sz="1050" spc="-85">
                <a:latin typeface="Arial"/>
                <a:cs typeface="Arial"/>
              </a:rPr>
              <a:t>estos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bornes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repetidores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necesarios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5">
                <a:latin typeface="Arial"/>
                <a:cs typeface="Arial"/>
              </a:rPr>
              <a:t>tamaños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S0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S3.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808876" y="1837990"/>
            <a:ext cx="1617980" cy="305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asincrónico</a:t>
            </a:r>
            <a:r>
              <a:rPr dirty="0" sz="7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trifásico,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7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endParaRPr sz="750">
              <a:latin typeface="Lucida Sans"/>
              <a:cs typeface="Lucida Sans"/>
            </a:endParaRPr>
          </a:p>
          <a:p>
            <a:pPr marL="61594">
              <a:lnSpc>
                <a:spcPct val="100000"/>
              </a:lnSpc>
              <a:spcBef>
                <a:spcPts val="525"/>
              </a:spcBef>
              <a:tabLst>
                <a:tab pos="981710" algn="l"/>
              </a:tabLst>
            </a:pP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3x400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6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50</a:t>
            </a:r>
            <a:r>
              <a:rPr dirty="0" sz="65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3x</a:t>
            </a:r>
            <a:r>
              <a:rPr dirty="0" sz="650" spc="-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Lucida Sans"/>
                <a:cs typeface="Lucida Sans"/>
              </a:rPr>
              <a:t>460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60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323575" y="1837990"/>
            <a:ext cx="1612265" cy="305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Relé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de 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sobrecargas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electrónico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Tamaño</a:t>
            </a:r>
            <a:r>
              <a:rPr dirty="0" sz="650" spc="270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Nro.</a:t>
            </a:r>
            <a:r>
              <a:rPr dirty="0" sz="6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6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Pedido</a:t>
            </a:r>
            <a:r>
              <a:rPr dirty="0" sz="650" spc="185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Regulación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027940" y="1788125"/>
            <a:ext cx="631825" cy="35560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Fusible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45">
                <a:solidFill>
                  <a:srgbClr val="FFFFFF"/>
                </a:solidFill>
                <a:latin typeface="Lucida Sans"/>
                <a:cs typeface="Lucida Sans"/>
              </a:rPr>
              <a:t>L/gG</a:t>
            </a:r>
            <a:endParaRPr sz="750">
              <a:latin typeface="Lucida Sans"/>
              <a:cs typeface="Lucida Sans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Coord.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r>
              <a:rPr dirty="0" sz="6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2</a:t>
            </a:r>
            <a:endParaRPr sz="650">
              <a:latin typeface="Lucida Sans"/>
              <a:cs typeface="Lucida San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75035" y="1815846"/>
            <a:ext cx="4202810" cy="4661153"/>
          </a:xfrm>
          <a:prstGeom prst="rect">
            <a:avLst/>
          </a:prstGeom>
        </p:spPr>
      </p:pic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4384596" y="2171250"/>
          <a:ext cx="3804920" cy="4325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655"/>
                <a:gridCol w="644525"/>
                <a:gridCol w="361950"/>
                <a:gridCol w="327025"/>
                <a:gridCol w="422275"/>
                <a:gridCol w="574674"/>
                <a:gridCol w="421639"/>
              </a:tblGrid>
              <a:tr h="108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47955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425450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HP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13030">
                <a:tc>
                  <a:txBody>
                    <a:bodyPr/>
                    <a:lstStyle/>
                    <a:p>
                      <a:pPr algn="r" marR="90805">
                        <a:lnSpc>
                          <a:spcPct val="100000"/>
                        </a:lnSpc>
                        <a:spcBef>
                          <a:spcPts val="125"/>
                        </a:spcBef>
                        <a:tabLst>
                          <a:tab pos="337185" algn="l"/>
                        </a:tabLst>
                      </a:pPr>
                      <a:r>
                        <a:rPr dirty="0" baseline="-15151" sz="825" spc="-37">
                          <a:latin typeface="Verdana"/>
                          <a:cs typeface="Verdana"/>
                        </a:rPr>
                        <a:t>S00</a:t>
                      </a:r>
                      <a:r>
                        <a:rPr dirty="0" baseline="-15151" sz="82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0CB0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0,18-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645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 gridSpan="2">
                  <a:txBody>
                    <a:bodyPr/>
                    <a:lstStyle/>
                    <a:p>
                      <a:pPr marL="395605">
                        <a:lnSpc>
                          <a:spcPts val="645"/>
                        </a:lnSpc>
                        <a:spcBef>
                          <a:spcPts val="14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0,06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645"/>
                        </a:lnSpc>
                        <a:spcBef>
                          <a:spcPts val="14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0,09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645"/>
                        </a:lnSpc>
                        <a:spcBef>
                          <a:spcPts val="14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0,08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</a:tr>
              <a:tr h="154940">
                <a:tc>
                  <a:txBody>
                    <a:bodyPr/>
                    <a:lstStyle/>
                    <a:p>
                      <a:pPr algn="r" marR="895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0DB0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0,22-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0,32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2544"/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254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0,09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2544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2544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2544"/>
                </a:tc>
              </a:tr>
              <a:tr h="137795">
                <a:tc>
                  <a:txBody>
                    <a:bodyPr/>
                    <a:lstStyle/>
                    <a:p>
                      <a:pPr algn="r" marR="9588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0EB0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0,28-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52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0FB0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0,35-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0,18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5400"/>
                </a:tc>
              </a:tr>
              <a:tr h="121920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0GB0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0,45-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0,63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0,18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0,18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5176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0,55-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0,80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770"/>
                        </a:lnSpc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hasta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0,18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0,33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</a:tr>
              <a:tr h="104139">
                <a:tc>
                  <a:txBody>
                    <a:bodyPr/>
                    <a:lstStyle/>
                    <a:p>
                      <a:pPr algn="r" marR="101600">
                        <a:lnSpc>
                          <a:spcPts val="545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0JB0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545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0,7-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1,0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0,37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6990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0,5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69545">
                <a:tc>
                  <a:txBody>
                    <a:bodyPr/>
                    <a:lstStyle/>
                    <a:p>
                      <a:pPr algn="r" marR="9398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0KB0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5461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0,9-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1,25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546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227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5715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ct val="100000"/>
                        </a:lnSpc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0,37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571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0,55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algn="ctr" marR="58419">
                        <a:lnSpc>
                          <a:spcPts val="57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marL="220979">
                        <a:lnSpc>
                          <a:spcPts val="540"/>
                        </a:lnSpc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0,75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</a:tr>
              <a:tr h="137795">
                <a:tc>
                  <a:txBody>
                    <a:bodyPr/>
                    <a:lstStyle/>
                    <a:p>
                      <a:pPr algn="r" marR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1AB0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1,6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0,55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0,75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39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1BB0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1,4-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2,0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gridSpan="2"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0,75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5400"/>
                </a:tc>
              </a:tr>
              <a:tr h="137160">
                <a:tc>
                  <a:txBody>
                    <a:bodyPr/>
                    <a:lstStyle/>
                    <a:p>
                      <a:pPr algn="r" marR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1CB0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1,8-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69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160">
                <a:tc>
                  <a:txBody>
                    <a:bodyPr/>
                    <a:lstStyle/>
                    <a:p>
                      <a:pPr algn="r" marR="8953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1DB0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2,2-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3,2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160">
                <a:tc>
                  <a:txBody>
                    <a:bodyPr/>
                    <a:lstStyle/>
                    <a:p>
                      <a:pPr algn="r" marR="939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1EB0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2,8-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4,0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160">
                <a:tc>
                  <a:txBody>
                    <a:bodyPr/>
                    <a:lstStyle/>
                    <a:p>
                      <a:pPr algn="r" marR="952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1FB0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3,5-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5,0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2,2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1GB0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4,5-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6,3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45529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5,5-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8,0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gridSpan="2">
                  <a:txBody>
                    <a:bodyPr/>
                    <a:lstStyle/>
                    <a:p>
                      <a:pPr marL="4552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5400"/>
                </a:tc>
              </a:tr>
              <a:tr h="137160"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1JB0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7,0-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552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69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160">
                <a:tc>
                  <a:txBody>
                    <a:bodyPr/>
                    <a:lstStyle/>
                    <a:p>
                      <a:pPr algn="r" marR="914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1KB0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9,0-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69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44145">
                <a:tc>
                  <a:txBody>
                    <a:bodyPr/>
                    <a:lstStyle/>
                    <a:p>
                      <a:pPr algn="r" marR="91440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11785" algn="l"/>
                        </a:tabLst>
                      </a:pPr>
                      <a:r>
                        <a:rPr dirty="0" baseline="-15151" sz="825" spc="-37">
                          <a:latin typeface="Verdana"/>
                          <a:cs typeface="Verdana"/>
                        </a:rPr>
                        <a:t>S0</a:t>
                      </a:r>
                      <a:r>
                        <a:rPr dirty="0" baseline="-15151" sz="82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1KB0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9,0-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12,5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r" marR="469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29539">
                <a:tc>
                  <a:txBody>
                    <a:bodyPr/>
                    <a:lstStyle/>
                    <a:p>
                      <a:pPr algn="r" marR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4AB0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145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14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145"/>
                </a:tc>
              </a:tr>
              <a:tr h="137795">
                <a:tc>
                  <a:txBody>
                    <a:bodyPr/>
                    <a:lstStyle/>
                    <a:p>
                      <a:pPr algn="r" marR="939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4BB0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14-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080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4CB0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17-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63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5400"/>
                </a:tc>
              </a:tr>
              <a:tr h="137160">
                <a:tc>
                  <a:txBody>
                    <a:bodyPr/>
                    <a:lstStyle/>
                    <a:p>
                      <a:pPr algn="r" marR="8953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4DB0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20-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63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43510">
                <a:tc>
                  <a:txBody>
                    <a:bodyPr/>
                    <a:lstStyle/>
                    <a:p>
                      <a:pPr algn="r" marR="89535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09880" algn="l"/>
                        </a:tabLst>
                      </a:pPr>
                      <a:r>
                        <a:rPr dirty="0" baseline="-10101" sz="825" spc="-37">
                          <a:latin typeface="Verdana"/>
                          <a:cs typeface="Verdana"/>
                        </a:rPr>
                        <a:t>S2</a:t>
                      </a:r>
                      <a:r>
                        <a:rPr dirty="0" baseline="-10101" sz="82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4DB0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18-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63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0810">
                <a:tc>
                  <a:txBody>
                    <a:bodyPr/>
                    <a:lstStyle/>
                    <a:p>
                      <a:pPr algn="r" marR="9398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8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4EB0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22-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32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80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</a:tr>
              <a:tr h="137160">
                <a:tc>
                  <a:txBody>
                    <a:bodyPr/>
                    <a:lstStyle/>
                    <a:p>
                      <a:pPr algn="r" marR="952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4FB0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28-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80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18,5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4GB0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45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18,5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7795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40-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5400"/>
                </a:tc>
              </a:tr>
              <a:tr h="143510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09880" algn="l"/>
                        </a:tabLst>
                      </a:pPr>
                      <a:r>
                        <a:rPr dirty="0" baseline="-10101" sz="825" spc="-37">
                          <a:latin typeface="Verdana"/>
                          <a:cs typeface="Verdana"/>
                        </a:rPr>
                        <a:t>S3</a:t>
                      </a:r>
                      <a:r>
                        <a:rPr dirty="0" baseline="-10101" sz="825">
                          <a:latin typeface="Verdana"/>
                          <a:cs typeface="Verdana"/>
                        </a:rPr>
                        <a:t>	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30810">
                <a:tc>
                  <a:txBody>
                    <a:bodyPr/>
                    <a:lstStyle/>
                    <a:p>
                      <a:pPr algn="r" marR="9017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45-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63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587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40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</a:tr>
              <a:tr h="104139">
                <a:tc>
                  <a:txBody>
                    <a:bodyPr/>
                    <a:lstStyle/>
                    <a:p>
                      <a:pPr algn="r" marR="90170">
                        <a:lnSpc>
                          <a:spcPts val="545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3RU11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46-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4HB0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545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57-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75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545"/>
                        </a:lnSpc>
                        <a:spcBef>
                          <a:spcPts val="17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160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2225"/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37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53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60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</a:tbl>
          </a:graphicData>
        </a:graphic>
      </p:graphicFrame>
      <p:sp>
        <p:nvSpPr>
          <p:cNvPr id="11" name="object 11" descr=""/>
          <p:cNvSpPr txBox="1"/>
          <p:nvPr/>
        </p:nvSpPr>
        <p:spPr>
          <a:xfrm>
            <a:off x="1343157" y="5996116"/>
            <a:ext cx="134175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650" spc="50">
                <a:latin typeface="Arial"/>
                <a:cs typeface="Arial"/>
              </a:rPr>
              <a:t>6.4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soporte</a:t>
            </a:r>
            <a:r>
              <a:rPr dirty="0" sz="750" spc="1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14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montaje</a:t>
            </a:r>
            <a:r>
              <a:rPr dirty="0" sz="750" spc="50">
                <a:latin typeface="Arial"/>
                <a:cs typeface="Arial"/>
              </a:rPr>
              <a:t> individual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s00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12460" y="2026664"/>
            <a:ext cx="5144135" cy="37680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51765" indent="-139700">
              <a:lnSpc>
                <a:spcPct val="100000"/>
              </a:lnSpc>
              <a:spcBef>
                <a:spcPts val="459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60">
                <a:latin typeface="Arial"/>
                <a:cs typeface="Arial"/>
              </a:rPr>
              <a:t>Un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relé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sensible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fase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865" marR="202565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compensación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ambiente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indispensable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sobrecarga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regular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7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pinza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amperométrica?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habitualmente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menor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chapa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motor?</a:t>
            </a:r>
            <a:endParaRPr sz="1050">
              <a:latin typeface="Arial"/>
              <a:cs typeface="Arial"/>
            </a:endParaRPr>
          </a:p>
          <a:p>
            <a:pPr marL="12700" marR="10668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sobrecargas </a:t>
            </a:r>
            <a:r>
              <a:rPr dirty="0" sz="1050" spc="-45">
                <a:latin typeface="Arial"/>
                <a:cs typeface="Arial"/>
              </a:rPr>
              <a:t>térmico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desconexión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falta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fase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inmediata</a:t>
            </a:r>
            <a:r>
              <a:rPr dirty="0" sz="1050" spc="5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sobrecargas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3RB20</a:t>
            </a:r>
            <a:r>
              <a:rPr dirty="0" sz="1050" spc="-95">
                <a:latin typeface="Arial"/>
                <a:cs typeface="Arial"/>
              </a:rPr>
              <a:t> 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frío</a:t>
            </a:r>
            <a:r>
              <a:rPr dirty="0" sz="1050" spc="-40">
                <a:latin typeface="Arial"/>
                <a:cs typeface="Arial"/>
              </a:rPr>
              <a:t> 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térmico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3RU11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8067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3RB20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continua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 </a:t>
            </a: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reposición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40">
                <a:latin typeface="Arial"/>
                <a:cs typeface="Arial"/>
              </a:rPr>
              <a:t> auxiliar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cierre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050" spc="-20">
                <a:latin typeface="Arial"/>
                <a:cs typeface="Arial"/>
              </a:rPr>
              <a:t>enfriarse</a:t>
            </a:r>
            <a:r>
              <a:rPr dirty="0" sz="1050" spc="3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4445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 startAt="10"/>
              <a:tabLst>
                <a:tab pos="226060" algn="l"/>
              </a:tabLst>
            </a:pP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reposición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manual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(Reset</a:t>
            </a:r>
            <a:r>
              <a:rPr dirty="0" sz="1050" spc="3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auxiliar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cierra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luego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operario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oprima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correspondiente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botón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73685" indent="-26162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10"/>
              <a:tabLst>
                <a:tab pos="274320" algn="l"/>
              </a:tabLst>
            </a:pPr>
            <a:r>
              <a:rPr dirty="0" sz="1050" spc="-100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qué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color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botón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desbloqueo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sobrecarga?</a:t>
            </a:r>
            <a:endParaRPr sz="1050">
              <a:latin typeface="Arial"/>
              <a:cs typeface="Arial"/>
            </a:endParaRPr>
          </a:p>
          <a:p>
            <a:pPr marL="273050" indent="-26098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10"/>
              <a:tabLst>
                <a:tab pos="27368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relé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directamente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motor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proteger?</a:t>
            </a:r>
            <a:endParaRPr sz="1050">
              <a:latin typeface="Arial"/>
              <a:cs typeface="Arial"/>
            </a:endParaRPr>
          </a:p>
          <a:p>
            <a:pPr marL="273685" indent="-26162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10"/>
              <a:tabLst>
                <a:tab pos="274320" algn="l"/>
              </a:tabLst>
            </a:pPr>
            <a:r>
              <a:rPr dirty="0" sz="1050" spc="-120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qué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sirven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12872" y="6038356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 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66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7.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72937"/>
            <a:ext cx="149860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FFFFFF"/>
                </a:solidFill>
                <a:latin typeface="Arial"/>
                <a:cs typeface="Arial"/>
              </a:rPr>
              <a:t>Guardamotores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60715" y="2379358"/>
            <a:ext cx="2927985" cy="4044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71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automático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 </a:t>
            </a:r>
            <a:r>
              <a:rPr dirty="0" sz="1050" spc="-55">
                <a:latin typeface="Arial"/>
                <a:cs typeface="Arial"/>
              </a:rPr>
              <a:t>tores,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conocido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permite </a:t>
            </a:r>
            <a:r>
              <a:rPr dirty="0" sz="1050" spc="-35">
                <a:latin typeface="Arial"/>
                <a:cs typeface="Arial"/>
              </a:rPr>
              <a:t>reunir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 las </a:t>
            </a:r>
            <a:r>
              <a:rPr dirty="0" sz="1050" spc="-85">
                <a:latin typeface="Arial"/>
                <a:cs typeface="Arial"/>
              </a:rPr>
              <a:t>necesidades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directo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protección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cir </a:t>
            </a:r>
            <a:r>
              <a:rPr dirty="0" sz="1050" spc="-35">
                <a:latin typeface="Arial"/>
                <a:cs typeface="Arial"/>
              </a:rPr>
              <a:t>cuito,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comando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inclusive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seccionamiento.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Todo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50">
                <a:latin typeface="Arial"/>
                <a:cs typeface="Arial"/>
              </a:rPr>
              <a:t>solo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3335" marR="8255">
              <a:lnSpc>
                <a:spcPct val="99900"/>
              </a:lnSpc>
            </a:pP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trata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motores.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Cuenta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disparador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cuyas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funcionamiento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65">
                <a:latin typeface="Arial"/>
                <a:cs typeface="Arial"/>
              </a:rPr>
              <a:t>exactamente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iguales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sobrecargas.</a:t>
            </a:r>
            <a:endParaRPr sz="1050">
              <a:latin typeface="Arial"/>
              <a:cs typeface="Arial"/>
            </a:endParaRPr>
          </a:p>
          <a:p>
            <a:pPr marL="12700" marR="55244">
              <a:lnSpc>
                <a:spcPct val="100000"/>
              </a:lnSpc>
              <a:spcBef>
                <a:spcPts val="5"/>
              </a:spcBef>
            </a:pPr>
            <a:r>
              <a:rPr dirty="0" sz="1050" spc="-60">
                <a:latin typeface="Arial"/>
                <a:cs typeface="Arial"/>
              </a:rPr>
              <a:t>Incluyendo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sensibilidad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falta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fase,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compen </a:t>
            </a:r>
            <a:r>
              <a:rPr dirty="0" sz="1050" spc="-75">
                <a:latin typeface="Arial"/>
                <a:cs typeface="Arial"/>
              </a:rPr>
              <a:t>sación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temperatura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ambiente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posibilidad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regulación.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3335" marR="95250" indent="-635">
              <a:lnSpc>
                <a:spcPct val="99900"/>
              </a:lnSpc>
            </a:pPr>
            <a:r>
              <a:rPr dirty="0" sz="1050" spc="-85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magnético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(hasta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asignada 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afectado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instalación.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3335" marR="94615" indent="-635">
              <a:lnSpc>
                <a:spcPct val="100000"/>
              </a:lnSpc>
            </a:pPr>
            <a:r>
              <a:rPr dirty="0" sz="1050" spc="-12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llama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60">
                <a:latin typeface="Arial"/>
                <a:cs typeface="Arial"/>
              </a:rPr>
              <a:t>poder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manejar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corriente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7837" y="2871453"/>
            <a:ext cx="278828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">
                <a:latin typeface="Arial"/>
                <a:cs typeface="Arial"/>
              </a:rPr>
              <a:t>instalación.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9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caso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cortocircuito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presunta </a:t>
            </a:r>
            <a:r>
              <a:rPr dirty="0" sz="1050" spc="-65">
                <a:latin typeface="Arial"/>
                <a:cs typeface="Arial"/>
              </a:rPr>
              <a:t>supere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capacidad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ruptura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guar </a:t>
            </a:r>
            <a:r>
              <a:rPr dirty="0" sz="1050" spc="-50">
                <a:latin typeface="Arial"/>
                <a:cs typeface="Arial"/>
              </a:rPr>
              <a:t>damotor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prever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fusibles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respaldo(o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Back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Up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7559" y="3832399"/>
            <a:ext cx="2732405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4699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principio,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reemplaza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60">
                <a:latin typeface="Arial"/>
                <a:cs typeface="Arial"/>
              </a:rPr>
              <a:t>combinación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sobrecargas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fusibles.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Por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lado,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ventaja </a:t>
            </a:r>
            <a:r>
              <a:rPr dirty="0" sz="1050" spc="-45">
                <a:latin typeface="Arial"/>
                <a:cs typeface="Arial"/>
              </a:rPr>
              <a:t>de,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reunir</a:t>
            </a:r>
            <a:r>
              <a:rPr dirty="0" sz="1050" spc="-70">
                <a:latin typeface="Arial"/>
                <a:cs typeface="Arial"/>
              </a:rPr>
              <a:t> todas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funciones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aparato, </a:t>
            </a:r>
            <a:r>
              <a:rPr dirty="0" sz="1050" spc="-50">
                <a:latin typeface="Arial"/>
                <a:cs typeface="Arial"/>
              </a:rPr>
              <a:t>reducir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espacio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necesario,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tiempo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armado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cableado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incoveniente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capacidad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limitación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90">
                <a:latin typeface="Arial"/>
                <a:cs typeface="Arial"/>
              </a:rPr>
              <a:t>es </a:t>
            </a:r>
            <a:r>
              <a:rPr dirty="0" sz="1050" spc="-45">
                <a:latin typeface="Arial"/>
                <a:cs typeface="Arial"/>
              </a:rPr>
              <a:t>tan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elevada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fusibles,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maniobras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alcanza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30"/>
              </a:spcBef>
            </a:pP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contactor.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accionamiento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25">
                <a:latin typeface="Arial"/>
                <a:cs typeface="Arial"/>
              </a:rPr>
              <a:t> guardamotor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hace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manual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utilización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ac </a:t>
            </a:r>
            <a:r>
              <a:rPr dirty="0" sz="1050" spc="-75">
                <a:latin typeface="Arial"/>
                <a:cs typeface="Arial"/>
              </a:rPr>
              <a:t>cesorios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señalizarse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contac </a:t>
            </a:r>
            <a:r>
              <a:rPr dirty="0" sz="1050" spc="-35">
                <a:latin typeface="Arial"/>
                <a:cs typeface="Arial"/>
              </a:rPr>
              <a:t>tos,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eventuales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fallas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desconectar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distancia.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8114" y="6071091"/>
            <a:ext cx="273431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solución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práctica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combinar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aprovechando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virtudes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199660" y="4488171"/>
            <a:ext cx="116205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7.1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guardamotores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8733" y="3061894"/>
            <a:ext cx="2977894" cy="46464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3336" y="3051378"/>
            <a:ext cx="2808935" cy="126716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8733" y="4814836"/>
            <a:ext cx="2735007" cy="63361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43336" y="4656429"/>
            <a:ext cx="2798368" cy="126716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8733" y="6103138"/>
            <a:ext cx="2872282" cy="373861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12279" y="3034068"/>
            <a:ext cx="2745740" cy="1611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motores</a:t>
            </a:r>
            <a:endParaRPr sz="950">
              <a:latin typeface="Arial"/>
              <a:cs typeface="Arial"/>
            </a:endParaRPr>
          </a:p>
          <a:p>
            <a:pPr marL="13335" marR="81280">
              <a:lnSpc>
                <a:spcPct val="100000"/>
              </a:lnSpc>
              <a:spcBef>
                <a:spcPts val="1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curvas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guardamotores </a:t>
            </a:r>
            <a:r>
              <a:rPr dirty="0" sz="1050" spc="-70">
                <a:latin typeface="Arial"/>
                <a:cs typeface="Arial"/>
              </a:rPr>
              <a:t>están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diseñadas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sobrecargas</a:t>
            </a:r>
            <a:endParaRPr sz="1050">
              <a:latin typeface="Arial"/>
              <a:cs typeface="Arial"/>
            </a:endParaRPr>
          </a:p>
          <a:p>
            <a:pPr marL="13335" marR="72390">
              <a:lnSpc>
                <a:spcPts val="1250"/>
              </a:lnSpc>
              <a:spcBef>
                <a:spcPts val="55"/>
              </a:spcBef>
            </a:pP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asincrónicos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trifásicos.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guardamotor </a:t>
            </a:r>
            <a:r>
              <a:rPr dirty="0" sz="950">
                <a:latin typeface="Arial"/>
                <a:cs typeface="Arial"/>
              </a:rPr>
              <a:t>debe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ajustado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corriente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servicio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del</a:t>
            </a:r>
            <a:endParaRPr sz="950">
              <a:latin typeface="Arial"/>
              <a:cs typeface="Arial"/>
            </a:endParaRPr>
          </a:p>
          <a:p>
            <a:pPr marL="13335" marR="5080" indent="-635">
              <a:lnSpc>
                <a:spcPts val="1260"/>
              </a:lnSpc>
              <a:spcBef>
                <a:spcPts val="5"/>
              </a:spcBef>
            </a:pPr>
            <a:r>
              <a:rPr dirty="0" sz="950">
                <a:latin typeface="Arial"/>
                <a:cs typeface="Arial"/>
              </a:rPr>
              <a:t>motor.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motores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monofásicos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 </a:t>
            </a:r>
            <a:r>
              <a:rPr dirty="0" sz="1050" spc="-60">
                <a:latin typeface="Arial"/>
                <a:cs typeface="Arial"/>
              </a:rPr>
              <a:t>conectar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vías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serie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 estén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cargados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impidien</a:t>
            </a:r>
            <a:endParaRPr sz="1050">
              <a:latin typeface="Arial"/>
              <a:cs typeface="Arial"/>
            </a:endParaRPr>
          </a:p>
          <a:p>
            <a:pPr marL="12700" marR="321310" indent="635">
              <a:lnSpc>
                <a:spcPts val="1250"/>
              </a:lnSpc>
              <a:spcBef>
                <a:spcPts val="20"/>
              </a:spcBef>
            </a:pPr>
            <a:r>
              <a:rPr dirty="0" sz="1050" spc="-40">
                <a:latin typeface="Arial"/>
                <a:cs typeface="Arial"/>
              </a:rPr>
              <a:t>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así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fase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actúe </a:t>
            </a:r>
            <a:r>
              <a:rPr dirty="0" sz="1050" spc="-10">
                <a:latin typeface="Arial"/>
                <a:cs typeface="Arial"/>
              </a:rPr>
              <a:t>innecesariamente.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812974" y="4776453"/>
            <a:ext cx="273367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cortocircuitos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ajustado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13 </a:t>
            </a:r>
            <a:r>
              <a:rPr dirty="0" sz="1050" spc="-100">
                <a:latin typeface="Arial"/>
                <a:cs typeface="Arial"/>
              </a:rPr>
              <a:t>veces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asignada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decir,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valor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máximo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regulación.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valor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problemas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per </a:t>
            </a:r>
            <a:r>
              <a:rPr dirty="0" sz="1050" spc="-30">
                <a:latin typeface="Arial"/>
                <a:cs typeface="Arial"/>
              </a:rPr>
              <a:t>mitiendo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adecuada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disparador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10">
                <a:latin typeface="Arial"/>
                <a:cs typeface="Arial"/>
              </a:rPr>
              <a:t>sobrecargas.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3289" y="5896640"/>
            <a:ext cx="2590165" cy="51054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Selección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2099"/>
              </a:lnSpc>
              <a:spcBef>
                <a:spcPts val="100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guardamotores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204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seleccionan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según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la </a:t>
            </a:r>
            <a:r>
              <a:rPr dirty="0" sz="950">
                <a:latin typeface="Arial"/>
                <a:cs typeface="Arial"/>
              </a:rPr>
              <a:t>corriente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servicio</a:t>
            </a:r>
            <a:r>
              <a:rPr dirty="0" sz="950" spc="50">
                <a:latin typeface="Arial"/>
                <a:cs typeface="Arial"/>
              </a:rPr>
              <a:t> del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75">
                <a:latin typeface="Arial"/>
                <a:cs typeface="Arial"/>
              </a:rPr>
              <a:t>motor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proteger.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25510" y="3031960"/>
            <a:ext cx="2769235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Construcción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ct val="99600"/>
              </a:lnSpc>
              <a:spcBef>
                <a:spcPts val="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guardamotores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hasta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responden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5">
                <a:latin typeface="Arial"/>
                <a:cs typeface="Arial"/>
              </a:rPr>
              <a:t>mismos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tamaños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constructivos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(S00,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S0,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S2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S3</a:t>
            </a:r>
            <a:r>
              <a:rPr dirty="0" sz="1050" spc="3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familia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SIRIUS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denominación</a:t>
            </a:r>
            <a:r>
              <a:rPr dirty="0" sz="1050" spc="-105">
                <a:latin typeface="Arial"/>
                <a:cs typeface="Arial"/>
              </a:rPr>
              <a:t> 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3RV10.</a:t>
            </a:r>
            <a:endParaRPr sz="1050">
              <a:latin typeface="Arial"/>
              <a:cs typeface="Arial"/>
            </a:endParaRPr>
          </a:p>
          <a:p>
            <a:pPr marL="12700" marR="95250">
              <a:lnSpc>
                <a:spcPct val="100000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guardamotores</a:t>
            </a:r>
            <a:r>
              <a:rPr dirty="0" sz="1050" spc="-105">
                <a:latin typeface="Arial"/>
                <a:cs typeface="Arial"/>
              </a:rPr>
              <a:t> 3RV10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30">
                <a:latin typeface="Arial"/>
                <a:cs typeface="Arial"/>
              </a:rPr>
              <a:t>del </a:t>
            </a:r>
            <a:r>
              <a:rPr dirty="0" sz="1050" spc="-35">
                <a:latin typeface="Arial"/>
                <a:cs typeface="Arial"/>
              </a:rPr>
              <a:t>tipo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termomagnético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térmico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rango</a:t>
            </a:r>
            <a:endParaRPr sz="1050">
              <a:latin typeface="Arial"/>
              <a:cs typeface="Arial"/>
            </a:endParaRPr>
          </a:p>
          <a:p>
            <a:pPr marL="12700" marR="134620">
              <a:lnSpc>
                <a:spcPts val="1250"/>
              </a:lnSpc>
              <a:spcBef>
                <a:spcPts val="55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magnético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protección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25515" y="4455435"/>
            <a:ext cx="268478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hasta</a:t>
            </a:r>
            <a:r>
              <a:rPr dirty="0" sz="1050" spc="-25">
                <a:latin typeface="Arial"/>
                <a:cs typeface="Arial"/>
              </a:rPr>
              <a:t> 500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función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1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está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cubierta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porlos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Sentron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3VL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electrónico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ETU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10M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ó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ETU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30M.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25515" y="5255865"/>
            <a:ext cx="2653665" cy="98869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3RV10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construidos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60">
                <a:latin typeface="Arial"/>
                <a:cs typeface="Arial"/>
              </a:rPr>
              <a:t>arranque </a:t>
            </a:r>
            <a:r>
              <a:rPr dirty="0" sz="1050" spc="-50">
                <a:latin typeface="Arial"/>
                <a:cs typeface="Arial"/>
              </a:rPr>
              <a:t>normal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Clase10.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Excepcionalmente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40">
                <a:latin typeface="Arial"/>
                <a:cs typeface="Arial"/>
              </a:rPr>
              <a:t>puedenofrecer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Clase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pesado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interruptores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Sentron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3VL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pueden </a:t>
            </a:r>
            <a:r>
              <a:rPr dirty="0" sz="1050" spc="-65">
                <a:latin typeface="Arial"/>
                <a:cs typeface="Arial"/>
              </a:rPr>
              <a:t>suministrarse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Clase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(ja</a:t>
            </a:r>
            <a:r>
              <a:rPr dirty="0" sz="1050" spc="3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regulable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hasta </a:t>
            </a:r>
            <a:r>
              <a:rPr dirty="0" sz="1050" spc="-105">
                <a:latin typeface="Arial"/>
                <a:cs typeface="Arial"/>
              </a:rPr>
              <a:t>Clase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30.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08211" y="5512477"/>
            <a:ext cx="200723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1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7.1</a:t>
            </a:r>
            <a:r>
              <a:rPr dirty="0" sz="650" spc="1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curva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caracteristica</a:t>
            </a:r>
            <a:r>
              <a:rPr dirty="0" sz="750" spc="20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disparo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para</a:t>
            </a:r>
            <a:r>
              <a:rPr dirty="0" sz="750" spc="45">
                <a:latin typeface="Arial"/>
                <a:cs typeface="Arial"/>
              </a:rPr>
              <a:t> guardamotores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3rv</a:t>
            </a:r>
            <a:endParaRPr sz="75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3038" y="2132254"/>
            <a:ext cx="2776220" cy="1289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Seguridad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tamaño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S00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accionan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palanca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frontal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plana.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10">
                <a:latin typeface="Arial"/>
                <a:cs typeface="Arial"/>
              </a:rPr>
              <a:t>tamaños </a:t>
            </a:r>
            <a:r>
              <a:rPr dirty="0" sz="1050" spc="-75">
                <a:latin typeface="Arial"/>
                <a:cs typeface="Arial"/>
              </a:rPr>
              <a:t>S0,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S2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S3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acciona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perillas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gira </a:t>
            </a:r>
            <a:r>
              <a:rPr dirty="0" sz="1050" spc="-45">
                <a:latin typeface="Arial"/>
                <a:cs typeface="Arial"/>
              </a:rPr>
              <a:t>torias.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Ambos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accionamientos</a:t>
            </a:r>
            <a:r>
              <a:rPr dirty="0" sz="1050" spc="-40">
                <a:latin typeface="Arial"/>
                <a:cs typeface="Arial"/>
              </a:rPr>
              <a:t> no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accionan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 </a:t>
            </a:r>
            <a:r>
              <a:rPr dirty="0" sz="1050" spc="-60">
                <a:latin typeface="Arial"/>
                <a:cs typeface="Arial"/>
              </a:rPr>
              <a:t>guardamotor,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sino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además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señalizan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estado</a:t>
            </a:r>
            <a:endParaRPr sz="950">
              <a:latin typeface="Arial"/>
              <a:cs typeface="Arial"/>
            </a:endParaRPr>
          </a:p>
          <a:p>
            <a:pPr marL="12700" marR="15875" indent="-635">
              <a:lnSpc>
                <a:spcPts val="1260"/>
              </a:lnSpc>
              <a:spcBef>
                <a:spcPts val="30"/>
              </a:spcBef>
            </a:pP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principales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del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guardamotor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manera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precisa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segura.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3033" y="3555729"/>
            <a:ext cx="260794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5080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225">
                <a:latin typeface="Arial"/>
                <a:cs typeface="Arial"/>
              </a:rPr>
              <a:t>En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tamaños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mayores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mismo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accionamiento </a:t>
            </a:r>
            <a:r>
              <a:rPr dirty="0" sz="1050" spc="-100">
                <a:latin typeface="Arial"/>
                <a:cs typeface="Arial"/>
              </a:rPr>
              <a:t>señala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210">
                <a:latin typeface="Arial"/>
                <a:cs typeface="Arial"/>
              </a:rPr>
              <a:t>ha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sido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desconectado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disparó.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3310" y="4195657"/>
            <a:ext cx="277876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bloque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aviso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señalizar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una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avería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distancia.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uso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candados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posible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impedir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cierre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guardamotores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personas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autorizadas.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172" y="5154494"/>
            <a:ext cx="2741930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cuentan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libre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40">
                <a:latin typeface="Arial"/>
                <a:cs typeface="Arial"/>
              </a:rPr>
              <a:t>decir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 </a:t>
            </a:r>
            <a:r>
              <a:rPr dirty="0" sz="1050" spc="-55">
                <a:latin typeface="Arial"/>
                <a:cs typeface="Arial"/>
              </a:rPr>
              <a:t>algún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motivo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accionamiento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50">
                <a:latin typeface="Arial"/>
                <a:cs typeface="Arial"/>
              </a:rPr>
              <a:t>trabado,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abren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todos </a:t>
            </a:r>
            <a:r>
              <a:rPr dirty="0" sz="1050" spc="-10">
                <a:latin typeface="Arial"/>
                <a:cs typeface="Arial"/>
              </a:rPr>
              <a:t>modos.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9280" y="1338864"/>
            <a:ext cx="131635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Guardamotores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4270349" y="3461757"/>
            <a:ext cx="112014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-2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7.2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guardamotor </a:t>
            </a:r>
            <a:r>
              <a:rPr dirty="0" sz="750" spc="-55">
                <a:latin typeface="Arial"/>
                <a:cs typeface="Arial"/>
              </a:rPr>
              <a:t>b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oq</a:t>
            </a:r>
            <a:r>
              <a:rPr dirty="0" sz="750" spc="25">
                <a:latin typeface="Arial"/>
                <a:cs typeface="Arial"/>
              </a:rPr>
              <a:t>u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15">
                <a:latin typeface="Arial"/>
                <a:cs typeface="Arial"/>
              </a:rPr>
              <a:t>d</a:t>
            </a:r>
            <a:r>
              <a:rPr dirty="0" sz="750" spc="70">
                <a:latin typeface="Arial"/>
                <a:cs typeface="Arial"/>
              </a:rPr>
              <a:t>o</a:t>
            </a:r>
            <a:r>
              <a:rPr dirty="0" sz="750" spc="-5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con</a:t>
            </a:r>
            <a:r>
              <a:rPr dirty="0" sz="750" spc="-5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candado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0349" y="5263265"/>
            <a:ext cx="119634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-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7.3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b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oq</a:t>
            </a:r>
            <a:r>
              <a:rPr dirty="0" sz="750" spc="25">
                <a:latin typeface="Arial"/>
                <a:cs typeface="Arial"/>
              </a:rPr>
              <a:t>u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-75">
                <a:latin typeface="Arial"/>
                <a:cs typeface="Arial"/>
              </a:rPr>
              <a:t> </a:t>
            </a:r>
            <a:r>
              <a:rPr dirty="0" sz="750" spc="21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a</a:t>
            </a:r>
            <a:r>
              <a:rPr dirty="0" sz="750" spc="165">
                <a:latin typeface="Arial"/>
                <a:cs typeface="Arial"/>
              </a:rPr>
              <a:t>t</a:t>
            </a:r>
            <a:r>
              <a:rPr dirty="0" sz="750" spc="-114">
                <a:latin typeface="Arial"/>
                <a:cs typeface="Arial"/>
              </a:rPr>
              <a:t>e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-75">
                <a:latin typeface="Arial"/>
                <a:cs typeface="Arial"/>
              </a:rPr>
              <a:t>a</a:t>
            </a:r>
            <a:r>
              <a:rPr dirty="0" sz="750" spc="229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>
                <a:latin typeface="Arial"/>
                <a:cs typeface="Arial"/>
              </a:rPr>
              <a:t> contactos</a:t>
            </a:r>
            <a:r>
              <a:rPr dirty="0" sz="750" spc="400">
                <a:latin typeface="Arial"/>
                <a:cs typeface="Arial"/>
              </a:rPr>
              <a:t> </a:t>
            </a:r>
            <a:r>
              <a:rPr dirty="0" sz="750" spc="-110">
                <a:latin typeface="Arial"/>
                <a:cs typeface="Arial"/>
              </a:rPr>
              <a:t>a</a:t>
            </a:r>
            <a:r>
              <a:rPr dirty="0" sz="750" spc="-55">
                <a:latin typeface="Arial"/>
                <a:cs typeface="Arial"/>
              </a:rPr>
              <a:t>ux</a:t>
            </a:r>
            <a:r>
              <a:rPr dirty="0" sz="750" spc="-15">
                <a:latin typeface="Arial"/>
                <a:cs typeface="Arial"/>
              </a:rPr>
              <a:t>i</a:t>
            </a:r>
            <a:r>
              <a:rPr dirty="0" sz="750" spc="114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i</a:t>
            </a:r>
            <a:r>
              <a:rPr dirty="0" sz="750" spc="-110">
                <a:latin typeface="Arial"/>
                <a:cs typeface="Arial"/>
              </a:rPr>
              <a:t>a</a:t>
            </a:r>
            <a:r>
              <a:rPr dirty="0" sz="750" spc="75">
                <a:latin typeface="Arial"/>
                <a:cs typeface="Arial"/>
              </a:rPr>
              <a:t>r</a:t>
            </a:r>
            <a:r>
              <a:rPr dirty="0" sz="750" spc="-150">
                <a:latin typeface="Arial"/>
                <a:cs typeface="Arial"/>
              </a:rPr>
              <a:t>e</a:t>
            </a:r>
            <a:r>
              <a:rPr dirty="0" sz="750" spc="-80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25769" y="1918942"/>
            <a:ext cx="4903470" cy="335407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51765" indent="-139700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directo</a:t>
            </a:r>
            <a:r>
              <a:rPr dirty="0" sz="1050" spc="4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0960" marR="5080" indent="-4826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protege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50">
                <a:latin typeface="Arial"/>
                <a:cs typeface="Arial"/>
              </a:rPr>
              <a:t> 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efectos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cortocircuito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0287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S0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S3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señalizar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abiertos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una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operación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disparo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protección</a:t>
            </a:r>
            <a:r>
              <a:rPr dirty="0" sz="1050" spc="509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guardamotores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3RV10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alcanzan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500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</a:t>
            </a:r>
            <a:r>
              <a:rPr dirty="0" sz="1050" spc="19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guardamotores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3RV10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Clase10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normal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20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motores</a:t>
            </a:r>
            <a:r>
              <a:rPr dirty="0" sz="1050" spc="5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igual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sobrecargas</a:t>
            </a:r>
            <a:endParaRPr sz="1050">
              <a:latin typeface="Arial"/>
              <a:cs typeface="Arial"/>
            </a:endParaRPr>
          </a:p>
          <a:p>
            <a:pPr marL="60960">
              <a:lnSpc>
                <a:spcPct val="100000"/>
              </a:lnSpc>
              <a:spcBef>
                <a:spcPts val="385"/>
              </a:spcBef>
            </a:pP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0960" marR="30480" indent="-4826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8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igual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guardamotor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8"/>
              <a:tabLst>
                <a:tab pos="200660" algn="l"/>
              </a:tabLst>
            </a:pPr>
            <a:r>
              <a:rPr dirty="0" sz="1050" spc="-100">
                <a:latin typeface="Arial"/>
                <a:cs typeface="Arial"/>
              </a:rPr>
              <a:t>Cómo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resuelve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limitación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vida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útil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guardamotor?</a:t>
            </a:r>
            <a:endParaRPr sz="1050">
              <a:latin typeface="Arial"/>
              <a:cs typeface="Arial"/>
            </a:endParaRPr>
          </a:p>
          <a:p>
            <a:pPr marL="12700" marR="9652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 startAt="8"/>
              <a:tabLst>
                <a:tab pos="224790" algn="l"/>
              </a:tabLst>
            </a:pPr>
            <a:r>
              <a:rPr dirty="0" sz="1050" spc="-100">
                <a:latin typeface="Arial"/>
                <a:cs typeface="Arial"/>
              </a:rPr>
              <a:t>Para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pueda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ecientemente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motor </a:t>
            </a:r>
            <a:r>
              <a:rPr dirty="0" sz="1050" spc="-60">
                <a:latin typeface="Arial"/>
                <a:cs typeface="Arial"/>
              </a:rPr>
              <a:t>monofásico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riente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circular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vías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corriente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26181" y="5725783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 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67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8.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58154"/>
            <a:ext cx="492125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Arranque</a:t>
            </a:r>
            <a:r>
              <a:rPr dirty="0" sz="15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0">
                <a:solidFill>
                  <a:srgbClr val="FFFFFF"/>
                </a:solidFill>
                <a:latin typeface="Arial"/>
                <a:cs typeface="Arial"/>
              </a:rPr>
              <a:t>Directo</a:t>
            </a:r>
            <a:r>
              <a:rPr dirty="0" sz="15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Motores</a:t>
            </a:r>
            <a:r>
              <a:rPr dirty="0" sz="15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75">
                <a:solidFill>
                  <a:srgbClr val="FFFFFF"/>
                </a:solidFill>
                <a:latin typeface="Arial"/>
                <a:cs typeface="Arial"/>
              </a:rPr>
              <a:t>Asincrónicos</a:t>
            </a:r>
            <a:r>
              <a:rPr dirty="0" sz="15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Trifásicos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5138" y="2379358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2487" y="2869345"/>
            <a:ext cx="273367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21590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arranque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simple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iniciar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funcionamiento</a:t>
            </a:r>
            <a:r>
              <a:rPr dirty="0" sz="1050" spc="-70">
                <a:latin typeface="Arial"/>
                <a:cs typeface="Arial"/>
              </a:rPr>
              <a:t> 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eléctrico.</a:t>
            </a:r>
            <a:endParaRPr sz="1050">
              <a:latin typeface="Arial"/>
              <a:cs typeface="Arial"/>
            </a:endParaRPr>
          </a:p>
          <a:p>
            <a:pPr marL="12700" marR="5080" indent="635">
              <a:lnSpc>
                <a:spcPct val="99900"/>
              </a:lnSpc>
              <a:spcBef>
                <a:spcPts val="10"/>
              </a:spcBef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aplica </a:t>
            </a:r>
            <a:r>
              <a:rPr dirty="0" sz="1050" spc="-90">
                <a:latin typeface="Arial"/>
                <a:cs typeface="Arial"/>
              </a:rPr>
              <a:t>su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asignada,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permitiéndole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desarrollar</a:t>
            </a:r>
            <a:r>
              <a:rPr dirty="0" sz="1050" spc="-20">
                <a:latin typeface="Arial"/>
                <a:cs typeface="Arial"/>
              </a:rPr>
              <a:t> toda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potencia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momento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asignado,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evitando </a:t>
            </a:r>
            <a:r>
              <a:rPr dirty="0" sz="1050" spc="-45">
                <a:latin typeface="Arial"/>
                <a:cs typeface="Arial"/>
              </a:rPr>
              <a:t>perjudicar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componentes.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2899" y="3988685"/>
            <a:ext cx="2766060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9588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posible </a:t>
            </a:r>
            <a:r>
              <a:rPr dirty="0" sz="1050" spc="-65">
                <a:latin typeface="Arial"/>
                <a:cs typeface="Arial"/>
              </a:rPr>
              <a:t>arrancar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directamente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motor, </a:t>
            </a:r>
            <a:r>
              <a:rPr dirty="0" sz="1050" spc="-60">
                <a:latin typeface="Arial"/>
                <a:cs typeface="Arial"/>
              </a:rPr>
              <a:t>ya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potencia </a:t>
            </a:r>
            <a:r>
              <a:rPr dirty="0" sz="1050" spc="-95">
                <a:latin typeface="Arial"/>
                <a:cs typeface="Arial"/>
              </a:rPr>
              <a:t>suciente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alterada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arranque,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10"/>
              </a:spcBef>
            </a:pP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máquina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arrastrada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sufrirá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mecánica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deterioros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soportar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valor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máximo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aceleración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producido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porque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producción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verá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afectada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produc </a:t>
            </a:r>
            <a:r>
              <a:rPr dirty="0" sz="1050" spc="-70">
                <a:latin typeface="Arial"/>
                <a:cs typeface="Arial"/>
              </a:rPr>
              <a:t>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dañados</a:t>
            </a:r>
            <a:r>
              <a:rPr dirty="0" sz="1050" spc="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entonces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recurre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algún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rranque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reducida.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tratará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capítulos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11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12.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7703" y="2858778"/>
            <a:ext cx="2691765" cy="16287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3335" marR="5080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distintas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formas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encarar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 </a:t>
            </a:r>
            <a:r>
              <a:rPr dirty="0" sz="1050" spc="-45">
                <a:latin typeface="Arial"/>
                <a:cs typeface="Arial"/>
              </a:rPr>
              <a:t>directo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trifásicos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asincrónicos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rotor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jaula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ardilla</a:t>
            </a:r>
            <a:endParaRPr sz="1050">
              <a:latin typeface="Arial"/>
              <a:cs typeface="Arial"/>
            </a:endParaRPr>
          </a:p>
          <a:p>
            <a:pPr marL="12700" marR="69215" indent="635">
              <a:lnSpc>
                <a:spcPct val="100000"/>
              </a:lnSpc>
              <a:spcBef>
                <a:spcPts val="5"/>
              </a:spcBef>
              <a:buSzPct val="90476"/>
              <a:buAutoNum type="arabicPeriod"/>
              <a:tabLst>
                <a:tab pos="153035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combinación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fusibles,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sobreintensidad</a:t>
            </a:r>
            <a:endParaRPr sz="1050">
              <a:latin typeface="Arial"/>
              <a:cs typeface="Arial"/>
            </a:endParaRPr>
          </a:p>
          <a:p>
            <a:pPr marL="151765" indent="-139065">
              <a:lnSpc>
                <a:spcPts val="1250"/>
              </a:lnSpc>
              <a:buSzPct val="90476"/>
              <a:buAutoNum type="arabicPeriod"/>
              <a:tabLst>
                <a:tab pos="152400" algn="l"/>
              </a:tabLst>
            </a:pPr>
            <a:r>
              <a:rPr dirty="0" sz="1050" spc="-11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</a:t>
            </a:r>
            <a:endParaRPr sz="105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buSzPct val="90476"/>
              <a:buAutoNum type="arabicPeriod"/>
              <a:tabLst>
                <a:tab pos="153035" algn="l"/>
              </a:tabLst>
            </a:pPr>
            <a:r>
              <a:rPr dirty="0" sz="1050" spc="-12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combinación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</a:t>
            </a:r>
            <a:endParaRPr sz="105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  <a:spcBef>
                <a:spcPts val="5"/>
              </a:spcBef>
              <a:buSzPct val="90476"/>
              <a:buAutoNum type="arabicPeriod"/>
              <a:tabLst>
                <a:tab pos="153035" algn="l"/>
              </a:tabLst>
            </a:pPr>
            <a:r>
              <a:rPr dirty="0" sz="1050" spc="-12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combinación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interruptor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sobrecargas,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sobreintensidad</a:t>
            </a:r>
            <a:endParaRPr sz="1050">
              <a:latin typeface="Arial"/>
              <a:cs typeface="Arial"/>
            </a:endParaRPr>
          </a:p>
          <a:p>
            <a:pPr marL="151130" indent="-138430">
              <a:lnSpc>
                <a:spcPts val="1250"/>
              </a:lnSpc>
              <a:buSzPct val="90476"/>
              <a:buAutoNum type="arabicPeriod"/>
              <a:tabLst>
                <a:tab pos="151765" algn="l"/>
              </a:tabLst>
            </a:pP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manual.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68387" y="4634954"/>
            <a:ext cx="2693035" cy="1614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Circuitos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eléctricos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esquemas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fácilmente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interpre </a:t>
            </a:r>
            <a:r>
              <a:rPr dirty="0" sz="1050" spc="-55">
                <a:latin typeface="Arial"/>
                <a:cs typeface="Arial"/>
              </a:rPr>
              <a:t>tables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poraquellos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quienes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quiere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transmitir </a:t>
            </a:r>
            <a:r>
              <a:rPr dirty="0" sz="1050" spc="-65">
                <a:latin typeface="Arial"/>
                <a:cs typeface="Arial"/>
              </a:rPr>
              <a:t>alguna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información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técnica.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Según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DIN</a:t>
            </a:r>
            <a:r>
              <a:rPr dirty="0" sz="1050" spc="-35">
                <a:latin typeface="Arial"/>
                <a:cs typeface="Arial"/>
              </a:rPr>
              <a:t> 40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900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diferencian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entre</a:t>
            </a:r>
            <a:endParaRPr sz="1050">
              <a:latin typeface="Arial"/>
              <a:cs typeface="Arial"/>
            </a:endParaRPr>
          </a:p>
          <a:p>
            <a:pPr marL="103505" marR="802640">
              <a:lnSpc>
                <a:spcPts val="1250"/>
              </a:lnSpc>
              <a:spcBef>
                <a:spcPts val="55"/>
              </a:spcBef>
            </a:pPr>
            <a:r>
              <a:rPr dirty="0" sz="1050" spc="-105">
                <a:latin typeface="Arial"/>
                <a:cs typeface="Arial"/>
              </a:rPr>
              <a:t>Esquemas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generales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unilares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Circuitos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cableado.</a:t>
            </a:r>
            <a:endParaRPr sz="1050">
              <a:latin typeface="Arial"/>
              <a:cs typeface="Arial"/>
            </a:endParaRPr>
          </a:p>
          <a:p>
            <a:pPr marL="103505" marR="755015" indent="-90805">
              <a:lnSpc>
                <a:spcPts val="126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Estos </a:t>
            </a:r>
            <a:r>
              <a:rPr dirty="0" sz="1050" spc="-40">
                <a:latin typeface="Arial"/>
                <a:cs typeface="Arial"/>
              </a:rPr>
              <a:t>últimos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dividen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vez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70">
                <a:latin typeface="Arial"/>
                <a:cs typeface="Arial"/>
              </a:rPr>
              <a:t>Circuitos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principales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potencia. </a:t>
            </a:r>
            <a:r>
              <a:rPr dirty="0" sz="1050" spc="-70">
                <a:latin typeface="Arial"/>
                <a:cs typeface="Arial"/>
              </a:rPr>
              <a:t>Circuitos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comando.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203430" y="4393124"/>
            <a:ext cx="1384935" cy="34925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8.1</a:t>
            </a:r>
            <a:r>
              <a:rPr dirty="0" sz="650" spc="20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arranques</a:t>
            </a:r>
            <a:r>
              <a:rPr dirty="0" sz="750" spc="-7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directos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con</a:t>
            </a:r>
            <a:r>
              <a:rPr dirty="0" sz="750" spc="1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guardamotor</a:t>
            </a:r>
            <a:r>
              <a:rPr dirty="0" sz="750" spc="1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185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contactor </a:t>
            </a:r>
            <a:r>
              <a:rPr dirty="0" sz="750">
                <a:latin typeface="Arial"/>
                <a:cs typeface="Arial"/>
              </a:rPr>
              <a:t>tamaños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s0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s00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2892971"/>
            <a:ext cx="2523832" cy="30623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8272" y="4498035"/>
            <a:ext cx="2639961" cy="306235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05420" y="3230491"/>
            <a:ext cx="13081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L1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785341" y="3230491"/>
            <a:ext cx="59626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latin typeface="Verdana"/>
                <a:cs typeface="Verdana"/>
              </a:rPr>
              <a:t>3AC</a:t>
            </a:r>
            <a:r>
              <a:rPr dirty="0" sz="650" spc="80">
                <a:latin typeface="Verdana"/>
                <a:cs typeface="Verdana"/>
              </a:rPr>
              <a:t> </a:t>
            </a:r>
            <a:r>
              <a:rPr dirty="0" sz="650" spc="-10">
                <a:latin typeface="Verdana"/>
                <a:cs typeface="Verdana"/>
              </a:rPr>
              <a:t>50Hz...V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05533" y="3384669"/>
            <a:ext cx="13081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L2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05533" y="3540942"/>
            <a:ext cx="13081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L3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14457" y="5647642"/>
            <a:ext cx="1695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46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814521" y="5810262"/>
            <a:ext cx="25654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765"/>
              </a:lnSpc>
              <a:spcBef>
                <a:spcPts val="95"/>
              </a:spcBef>
            </a:pPr>
            <a:r>
              <a:rPr dirty="0" sz="800" spc="31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113664">
              <a:lnSpc>
                <a:spcPts val="114"/>
              </a:lnSpc>
            </a:pPr>
            <a:r>
              <a:rPr dirty="0" sz="200" spc="540">
                <a:latin typeface="Times New Roman"/>
                <a:cs typeface="Times New Roman"/>
              </a:rPr>
              <a:t>~</a:t>
            </a:r>
            <a:endParaRPr sz="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61187" y="4427974"/>
            <a:ext cx="14160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K1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99802" y="4892604"/>
            <a:ext cx="13589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F1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45354" y="3891539"/>
            <a:ext cx="3460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latin typeface="Verdana"/>
                <a:cs typeface="Verdana"/>
              </a:rPr>
              <a:t>F2,</a:t>
            </a:r>
            <a:r>
              <a:rPr dirty="0" sz="650" spc="-15">
                <a:latin typeface="Verdana"/>
                <a:cs typeface="Verdana"/>
              </a:rPr>
              <a:t> </a:t>
            </a:r>
            <a:r>
              <a:rPr dirty="0" sz="650" spc="-10">
                <a:latin typeface="Verdana"/>
                <a:cs typeface="Verdana"/>
              </a:rPr>
              <a:t>3, </a:t>
            </a:r>
            <a:r>
              <a:rPr dirty="0" sz="650" spc="-50">
                <a:latin typeface="Verdana"/>
                <a:cs typeface="Verdana"/>
              </a:rPr>
              <a:t>4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55422" y="5992950"/>
            <a:ext cx="15684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5">
                <a:latin typeface="Verdana"/>
                <a:cs typeface="Verdana"/>
              </a:rPr>
              <a:t>M1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61608" y="2914743"/>
            <a:ext cx="513842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65">
                <a:latin typeface="Arial"/>
                <a:cs typeface="Arial"/>
              </a:rPr>
              <a:t>Fig.</a:t>
            </a:r>
            <a:r>
              <a:rPr dirty="0" sz="650" spc="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8.1</a:t>
            </a:r>
            <a:r>
              <a:rPr dirty="0" sz="650" spc="285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80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i</a:t>
            </a:r>
            <a:r>
              <a:rPr dirty="0" sz="750" spc="-5">
                <a:latin typeface="Arial"/>
                <a:cs typeface="Arial"/>
              </a:rPr>
              <a:t>d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tipo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de </a:t>
            </a:r>
            <a:r>
              <a:rPr dirty="0" sz="750" spc="45">
                <a:latin typeface="Arial"/>
                <a:cs typeface="Arial"/>
              </a:rPr>
              <a:t>arranque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directo,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mediante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la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combinación</a:t>
            </a:r>
            <a:r>
              <a:rPr dirty="0" sz="750" spc="-10">
                <a:latin typeface="Arial"/>
                <a:cs typeface="Arial"/>
              </a:rPr>
              <a:t> 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165">
                <a:latin typeface="Arial"/>
                <a:cs typeface="Arial"/>
              </a:rPr>
              <a:t>f</a:t>
            </a:r>
            <a:r>
              <a:rPr dirty="0" sz="750" spc="5">
                <a:latin typeface="Arial"/>
                <a:cs typeface="Arial"/>
              </a:rPr>
              <a:t>u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-70">
                <a:latin typeface="Arial"/>
                <a:cs typeface="Arial"/>
              </a:rPr>
              <a:t>b</a:t>
            </a:r>
            <a:r>
              <a:rPr dirty="0" sz="750" spc="180">
                <a:latin typeface="Arial"/>
                <a:cs typeface="Arial"/>
              </a:rPr>
              <a:t>l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50">
                <a:latin typeface="Arial"/>
                <a:cs typeface="Arial"/>
              </a:rPr>
              <a:t>,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contactor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de sobreintensidad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60464" y="2914743"/>
            <a:ext cx="13754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75">
                <a:latin typeface="Arial"/>
                <a:cs typeface="Arial"/>
              </a:rPr>
              <a:t>Fig.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8.1.4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Esquemas</a:t>
            </a:r>
            <a:r>
              <a:rPr dirty="0" sz="750" spc="-7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prácticos</a:t>
            </a:r>
            <a:endParaRPr sz="7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68085" y="6287570"/>
            <a:ext cx="104203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>
                <a:latin typeface="Arial"/>
                <a:cs typeface="Arial"/>
              </a:rPr>
              <a:t>8.1.1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circuito</a:t>
            </a:r>
            <a:r>
              <a:rPr dirty="0" sz="750" spc="140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p</a:t>
            </a:r>
            <a:r>
              <a:rPr dirty="0" sz="750" spc="135">
                <a:latin typeface="Arial"/>
                <a:cs typeface="Arial"/>
              </a:rPr>
              <a:t>r</a:t>
            </a:r>
            <a:r>
              <a:rPr dirty="0" sz="750" spc="50">
                <a:latin typeface="Arial"/>
                <a:cs typeface="Arial"/>
              </a:rPr>
              <a:t>i</a:t>
            </a:r>
            <a:r>
              <a:rPr dirty="0" sz="750" spc="25">
                <a:latin typeface="Arial"/>
                <a:cs typeface="Arial"/>
              </a:rPr>
              <a:t>n</a:t>
            </a:r>
            <a:r>
              <a:rPr dirty="0" sz="750" spc="-10">
                <a:latin typeface="Arial"/>
                <a:cs typeface="Arial"/>
              </a:rPr>
              <a:t>c</a:t>
            </a:r>
            <a:r>
              <a:rPr dirty="0" sz="750" spc="50">
                <a:latin typeface="Arial"/>
                <a:cs typeface="Arial"/>
              </a:rPr>
              <a:t>i</a:t>
            </a:r>
            <a:r>
              <a:rPr dirty="0" sz="750" spc="-100">
                <a:latin typeface="Arial"/>
                <a:cs typeface="Arial"/>
              </a:rPr>
              <a:t>p</a:t>
            </a:r>
            <a:r>
              <a:rPr dirty="0" sz="750" spc="-50">
                <a:latin typeface="Arial"/>
                <a:cs typeface="Arial"/>
              </a:rPr>
              <a:t>a</a:t>
            </a:r>
            <a:r>
              <a:rPr dirty="0" sz="750" spc="195">
                <a:latin typeface="Arial"/>
                <a:cs typeface="Arial"/>
              </a:rPr>
              <a:t>l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735170" y="6287570"/>
            <a:ext cx="140398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>
                <a:latin typeface="Arial"/>
                <a:cs typeface="Arial"/>
              </a:rPr>
              <a:t>8.1.2</a:t>
            </a:r>
            <a:r>
              <a:rPr dirty="0" sz="650" spc="19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comando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por </a:t>
            </a:r>
            <a:r>
              <a:rPr dirty="0" sz="750" spc="80">
                <a:latin typeface="Arial"/>
                <a:cs typeface="Arial"/>
              </a:rPr>
              <a:t>interruptor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mando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344303" y="6287570"/>
            <a:ext cx="140652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>
                <a:latin typeface="Arial"/>
                <a:cs typeface="Arial"/>
              </a:rPr>
              <a:t>8.1.3</a:t>
            </a:r>
            <a:r>
              <a:rPr dirty="0" sz="650" spc="19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comando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por </a:t>
            </a:r>
            <a:r>
              <a:rPr dirty="0" sz="750" spc="-10">
                <a:latin typeface="Arial"/>
                <a:cs typeface="Arial"/>
              </a:rPr>
              <a:t>pulsadores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475416" y="6287570"/>
            <a:ext cx="1226185" cy="2457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ts val="855"/>
              </a:lnSpc>
              <a:spcBef>
                <a:spcPts val="115"/>
              </a:spcBef>
            </a:pPr>
            <a:r>
              <a:rPr dirty="0" sz="650">
                <a:latin typeface="Arial"/>
                <a:cs typeface="Arial"/>
              </a:rPr>
              <a:t>k1</a:t>
            </a:r>
            <a:r>
              <a:rPr dirty="0" sz="650" spc="32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Contactor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55"/>
              </a:lnSpc>
            </a:pPr>
            <a:r>
              <a:rPr dirty="0" sz="650" spc="235">
                <a:latin typeface="Arial"/>
                <a:cs typeface="Arial"/>
              </a:rPr>
              <a:t>f</a:t>
            </a:r>
            <a:r>
              <a:rPr dirty="0" sz="650" spc="-25">
                <a:latin typeface="Arial"/>
                <a:cs typeface="Arial"/>
              </a:rPr>
              <a:t>2</a:t>
            </a:r>
            <a:r>
              <a:rPr dirty="0" sz="650" spc="95">
                <a:latin typeface="Arial"/>
                <a:cs typeface="Arial"/>
              </a:rPr>
              <a:t>,</a:t>
            </a:r>
            <a:r>
              <a:rPr dirty="0" sz="650" spc="-10">
                <a:latin typeface="Arial"/>
                <a:cs typeface="Arial"/>
              </a:rPr>
              <a:t>3</a:t>
            </a:r>
            <a:r>
              <a:rPr dirty="0" sz="650" spc="100">
                <a:latin typeface="Arial"/>
                <a:cs typeface="Arial"/>
              </a:rPr>
              <a:t>,</a:t>
            </a:r>
            <a:r>
              <a:rPr dirty="0" sz="650" spc="5">
                <a:latin typeface="Arial"/>
                <a:cs typeface="Arial"/>
              </a:rPr>
              <a:t>4</a:t>
            </a:r>
            <a:r>
              <a:rPr dirty="0" sz="650" spc="220">
                <a:latin typeface="Arial"/>
                <a:cs typeface="Arial"/>
              </a:rPr>
              <a:t> </a:t>
            </a:r>
            <a:r>
              <a:rPr dirty="0" sz="750" spc="170">
                <a:latin typeface="Arial"/>
                <a:cs typeface="Arial"/>
              </a:rPr>
              <a:t>f</a:t>
            </a:r>
            <a:r>
              <a:rPr dirty="0" sz="750" spc="10">
                <a:latin typeface="Arial"/>
                <a:cs typeface="Arial"/>
              </a:rPr>
              <a:t>u</a:t>
            </a:r>
            <a:r>
              <a:rPr dirty="0" sz="750" spc="-40">
                <a:latin typeface="Arial"/>
                <a:cs typeface="Arial"/>
              </a:rPr>
              <a:t>s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-20">
                <a:latin typeface="Arial"/>
                <a:cs typeface="Arial"/>
              </a:rPr>
              <a:t>s</a:t>
            </a:r>
            <a:r>
              <a:rPr dirty="0" sz="750" spc="11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p</a:t>
            </a:r>
            <a:r>
              <a:rPr dirty="0" sz="750" spc="135">
                <a:latin typeface="Arial"/>
                <a:cs typeface="Arial"/>
              </a:rPr>
              <a:t>r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30">
                <a:latin typeface="Arial"/>
                <a:cs typeface="Arial"/>
              </a:rPr>
              <a:t>n</a:t>
            </a:r>
            <a:r>
              <a:rPr dirty="0" sz="750" spc="-10">
                <a:latin typeface="Arial"/>
                <a:cs typeface="Arial"/>
              </a:rPr>
              <a:t>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-95">
                <a:latin typeface="Arial"/>
                <a:cs typeface="Arial"/>
              </a:rPr>
              <a:t>p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70">
                <a:latin typeface="Arial"/>
                <a:cs typeface="Arial"/>
              </a:rPr>
              <a:t>l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-30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838791" y="3350867"/>
            <a:ext cx="13652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Verdana"/>
                <a:cs typeface="Verdana"/>
              </a:rPr>
              <a:t>L1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348737" y="3350867"/>
            <a:ext cx="73850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65">
                <a:latin typeface="Verdana"/>
                <a:cs typeface="Verdana"/>
              </a:rPr>
              <a:t>3AC</a:t>
            </a:r>
            <a:r>
              <a:rPr dirty="0" sz="650" spc="55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50Hz</a:t>
            </a:r>
            <a:r>
              <a:rPr dirty="0" sz="650" spc="60">
                <a:latin typeface="Verdana"/>
                <a:cs typeface="Verdana"/>
              </a:rPr>
              <a:t> </a:t>
            </a:r>
            <a:r>
              <a:rPr dirty="0" sz="650" spc="-20">
                <a:latin typeface="Verdana"/>
                <a:cs typeface="Verdana"/>
              </a:rPr>
              <a:t>400V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838909" y="3515598"/>
            <a:ext cx="13652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Verdana"/>
                <a:cs typeface="Verdana"/>
              </a:rPr>
              <a:t>L2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838909" y="3684559"/>
            <a:ext cx="13652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Verdana"/>
                <a:cs typeface="Verdana"/>
              </a:rPr>
              <a:t>L3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182128" y="4719432"/>
            <a:ext cx="14732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Verdana"/>
                <a:cs typeface="Verdana"/>
              </a:rPr>
              <a:t>S1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646675" y="5122809"/>
            <a:ext cx="14160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30">
                <a:latin typeface="Verdana"/>
                <a:cs typeface="Verdana"/>
              </a:rPr>
              <a:t>F1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088071" y="5518882"/>
            <a:ext cx="237490" cy="37211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R="76835" indent="-635">
              <a:lnSpc>
                <a:spcPts val="1360"/>
              </a:lnSpc>
              <a:spcBef>
                <a:spcPts val="204"/>
              </a:spcBef>
            </a:pPr>
            <a:r>
              <a:rPr dirty="0" sz="850" spc="434">
                <a:latin typeface="Arial"/>
                <a:cs typeface="Arial"/>
              </a:rPr>
              <a:t>M </a:t>
            </a:r>
            <a:r>
              <a:rPr dirty="0" sz="850" spc="275"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  <a:p>
            <a:pPr marL="107314">
              <a:lnSpc>
                <a:spcPts val="220"/>
              </a:lnSpc>
            </a:pPr>
            <a:r>
              <a:rPr dirty="0" sz="200" spc="540">
                <a:latin typeface="Times New Roman"/>
                <a:cs typeface="Times New Roman"/>
              </a:rPr>
              <a:t>~</a:t>
            </a:r>
            <a:endParaRPr sz="2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659398" y="4624385"/>
            <a:ext cx="14732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Verdana"/>
                <a:cs typeface="Verdana"/>
              </a:rPr>
              <a:t>K1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601283" y="3817617"/>
            <a:ext cx="14160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30">
                <a:latin typeface="Verdana"/>
                <a:cs typeface="Verdana"/>
              </a:rPr>
              <a:t>F0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572474" y="4282259"/>
            <a:ext cx="36258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Verdana"/>
                <a:cs typeface="Verdana"/>
              </a:rPr>
              <a:t>F2,</a:t>
            </a:r>
            <a:r>
              <a:rPr dirty="0" sz="650" spc="30">
                <a:latin typeface="Verdana"/>
                <a:cs typeface="Verdana"/>
              </a:rPr>
              <a:t> </a:t>
            </a:r>
            <a:r>
              <a:rPr dirty="0" sz="650">
                <a:latin typeface="Verdana"/>
                <a:cs typeface="Verdana"/>
              </a:rPr>
              <a:t>3,</a:t>
            </a:r>
            <a:r>
              <a:rPr dirty="0" sz="650" spc="30">
                <a:latin typeface="Verdana"/>
                <a:cs typeface="Verdana"/>
              </a:rPr>
              <a:t> </a:t>
            </a:r>
            <a:r>
              <a:rPr dirty="0" sz="650" spc="-50">
                <a:latin typeface="Verdana"/>
                <a:cs typeface="Verdana"/>
              </a:rPr>
              <a:t>4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693126" y="5929592"/>
            <a:ext cx="16383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35">
                <a:latin typeface="Verdana"/>
                <a:cs typeface="Verdana"/>
              </a:rPr>
              <a:t>M1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603312" y="3965888"/>
            <a:ext cx="664845" cy="33401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650" spc="-25">
                <a:latin typeface="Verdana"/>
                <a:cs typeface="Verdana"/>
              </a:rPr>
              <a:t>F0’</a:t>
            </a:r>
            <a:endParaRPr sz="650">
              <a:latin typeface="Verdana"/>
              <a:cs typeface="Verdana"/>
            </a:endParaRPr>
          </a:p>
          <a:p>
            <a:pPr algn="r" marR="5080">
              <a:lnSpc>
                <a:spcPct val="100000"/>
              </a:lnSpc>
              <a:spcBef>
                <a:spcPts val="434"/>
              </a:spcBef>
            </a:pPr>
            <a:r>
              <a:rPr dirty="0" sz="650" spc="-25">
                <a:latin typeface="Verdana"/>
                <a:cs typeface="Verdana"/>
              </a:rPr>
              <a:t>S0</a:t>
            </a:r>
            <a:endParaRPr sz="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14432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26234" y="1973860"/>
            <a:ext cx="3087370" cy="81343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184785">
              <a:lnSpc>
                <a:spcPct val="102099"/>
              </a:lnSpc>
              <a:spcBef>
                <a:spcPts val="70"/>
              </a:spcBef>
            </a:pPr>
            <a:r>
              <a:rPr dirty="0" sz="950" spc="-10">
                <a:latin typeface="Arial"/>
                <a:cs typeface="Arial"/>
              </a:rPr>
              <a:t>El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circuito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principal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muestra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50">
                <a:latin typeface="Arial"/>
                <a:cs typeface="Arial"/>
              </a:rPr>
              <a:t> todos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los </a:t>
            </a:r>
            <a:r>
              <a:rPr dirty="0" sz="950">
                <a:latin typeface="Arial"/>
                <a:cs typeface="Arial"/>
              </a:rPr>
              <a:t>aparatos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directamente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conectados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él.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gura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600"/>
              </a:lnSpc>
              <a:spcBef>
                <a:spcPts val="10"/>
              </a:spcBef>
            </a:pPr>
            <a:r>
              <a:rPr dirty="0" sz="1050" spc="-40">
                <a:latin typeface="Arial"/>
                <a:cs typeface="Arial"/>
              </a:rPr>
              <a:t>8.1.1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observa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protegido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fusibles,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cargo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26100" y="2920857"/>
            <a:ext cx="3032125" cy="258699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99060">
              <a:lnSpc>
                <a:spcPct val="101499"/>
              </a:lnSpc>
              <a:spcBef>
                <a:spcPts val="190"/>
              </a:spcBef>
            </a:pPr>
            <a:r>
              <a:rPr dirty="0" sz="950" spc="-10">
                <a:latin typeface="Arial"/>
                <a:cs typeface="Arial"/>
              </a:rPr>
              <a:t>El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circuito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comando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indica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cómo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llega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ma </a:t>
            </a:r>
            <a:r>
              <a:rPr dirty="0" sz="950" spc="45">
                <a:latin typeface="Arial"/>
                <a:cs typeface="Arial"/>
              </a:rPr>
              <a:t>niobrar</a:t>
            </a:r>
            <a:r>
              <a:rPr dirty="0" sz="950">
                <a:latin typeface="Arial"/>
                <a:cs typeface="Arial"/>
              </a:rPr>
              <a:t> al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operación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 </a:t>
            </a:r>
            <a:r>
              <a:rPr dirty="0" sz="950" spc="-10">
                <a:latin typeface="Arial"/>
                <a:cs typeface="Arial"/>
              </a:rPr>
              <a:t>protecciones </a:t>
            </a:r>
            <a:r>
              <a:rPr dirty="0" sz="950">
                <a:latin typeface="Arial"/>
                <a:cs typeface="Arial"/>
              </a:rPr>
              <a:t>auxiliares.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él</a:t>
            </a:r>
            <a:r>
              <a:rPr dirty="0" sz="1050" spc="-95">
                <a:latin typeface="Arial"/>
                <a:cs typeface="Arial"/>
              </a:rPr>
              <a:t> se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identica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claramente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45">
                <a:latin typeface="Arial"/>
                <a:cs typeface="Arial"/>
              </a:rPr>
              <a:t> bobina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relé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cir </a:t>
            </a:r>
            <a:r>
              <a:rPr dirty="0" sz="1050" spc="-30">
                <a:latin typeface="Arial"/>
                <a:cs typeface="Arial"/>
              </a:rPr>
              <a:t>cuito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principal.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8.1.2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comando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70">
                <a:latin typeface="Arial"/>
                <a:cs typeface="Arial"/>
              </a:rPr>
              <a:t>través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llave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selectora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posiciones, </a:t>
            </a:r>
            <a:r>
              <a:rPr dirty="0" sz="1050" spc="-30">
                <a:latin typeface="Arial"/>
                <a:cs typeface="Arial"/>
              </a:rPr>
              <a:t>mientras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8.1.3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representa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orden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mar </a:t>
            </a:r>
            <a:r>
              <a:rPr dirty="0" sz="1050" spc="-90">
                <a:latin typeface="Arial"/>
                <a:cs typeface="Arial"/>
              </a:rPr>
              <a:t>cha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70">
                <a:latin typeface="Arial"/>
                <a:cs typeface="Arial"/>
              </a:rPr>
              <a:t>parada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pulsadores.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75">
                <a:latin typeface="Arial"/>
                <a:cs typeface="Arial"/>
              </a:rPr>
              <a:t>necesario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paralelo </a:t>
            </a:r>
            <a:r>
              <a:rPr dirty="0" sz="1050" spc="-10">
                <a:latin typeface="Arial"/>
                <a:cs typeface="Arial"/>
              </a:rPr>
              <a:t>al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pulsador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marcha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mantenga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cerrado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75">
                <a:latin typeface="Arial"/>
                <a:cs typeface="Arial"/>
              </a:rPr>
              <a:t>vez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nalizada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orden.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conoce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como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eléctrico.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alternativas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tienen </a:t>
            </a:r>
            <a:r>
              <a:rPr dirty="0" sz="1050" spc="-35">
                <a:latin typeface="Arial"/>
                <a:cs typeface="Arial"/>
              </a:rPr>
              <a:t>prioridad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parada,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encargados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abrir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cir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cuito</a:t>
            </a:r>
            <a:r>
              <a:rPr dirty="0" sz="1050" spc="-55">
                <a:latin typeface="Arial"/>
                <a:cs typeface="Arial"/>
              </a:rPr>
              <a:t> están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serie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comando</a:t>
            </a:r>
            <a:endParaRPr sz="1050">
              <a:latin typeface="Arial"/>
              <a:cs typeface="Arial"/>
            </a:endParaRPr>
          </a:p>
          <a:p>
            <a:pPr marL="12700" marR="10795">
              <a:lnSpc>
                <a:spcPts val="1260"/>
              </a:lnSpc>
              <a:spcBef>
                <a:spcPts val="25"/>
              </a:spcBef>
            </a:pP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nopermitirán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energizar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bobina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están </a:t>
            </a:r>
            <a:r>
              <a:rPr dirty="0" sz="1050" spc="-10">
                <a:latin typeface="Arial"/>
                <a:cs typeface="Arial"/>
              </a:rPr>
              <a:t>abiertos.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26511" y="5638135"/>
            <a:ext cx="310134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presente </a:t>
            </a:r>
            <a:r>
              <a:rPr dirty="0" sz="1050" spc="-60">
                <a:latin typeface="Arial"/>
                <a:cs typeface="Arial"/>
              </a:rPr>
              <a:t>manual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utilizamos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representaciones </a:t>
            </a:r>
            <a:r>
              <a:rPr dirty="0" sz="1050" spc="-125">
                <a:latin typeface="Arial"/>
                <a:cs typeface="Arial"/>
              </a:rPr>
              <a:t>grácas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designaciones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recomendadas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2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DIN</a:t>
            </a:r>
            <a:r>
              <a:rPr dirty="0" sz="1050" spc="-30">
                <a:latin typeface="Arial"/>
                <a:cs typeface="Arial"/>
              </a:rPr>
              <a:t> 40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719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 </a:t>
            </a:r>
            <a:r>
              <a:rPr dirty="0" sz="1050" spc="-145">
                <a:latin typeface="Arial"/>
                <a:cs typeface="Arial"/>
              </a:rPr>
              <a:t>IEC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445.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otras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formas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representar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aparatos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utilizadas.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aplicaciones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sencillas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40">
                <a:latin typeface="Arial"/>
                <a:cs typeface="Arial"/>
              </a:rPr>
              <a:t>habitual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incluir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funciones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gráco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53502" y="1338864"/>
            <a:ext cx="438150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0"/>
              <a:t>Arranque</a:t>
            </a:r>
            <a:r>
              <a:rPr dirty="0" spc="-95"/>
              <a:t> </a:t>
            </a:r>
            <a:r>
              <a:rPr dirty="0" spc="-105"/>
              <a:t>Directo</a:t>
            </a:r>
            <a:r>
              <a:rPr dirty="0" spc="-60"/>
              <a:t> </a:t>
            </a:r>
            <a:r>
              <a:rPr dirty="0" spc="-114"/>
              <a:t>de</a:t>
            </a:r>
            <a:r>
              <a:rPr dirty="0" spc="-75"/>
              <a:t> </a:t>
            </a:r>
            <a:r>
              <a:rPr dirty="0" spc="-110"/>
              <a:t>Motores</a:t>
            </a:r>
            <a:r>
              <a:rPr dirty="0" spc="-135"/>
              <a:t> </a:t>
            </a:r>
            <a:r>
              <a:rPr dirty="0" spc="-114"/>
              <a:t>Asincrónicos</a:t>
            </a:r>
            <a:r>
              <a:rPr dirty="0" spc="-110"/>
              <a:t> </a:t>
            </a:r>
            <a:r>
              <a:rPr dirty="0" spc="-95"/>
              <a:t>Trifásicos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319358" y="2552889"/>
            <a:ext cx="152527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Combinación</a:t>
            </a:r>
            <a:r>
              <a:rPr dirty="0" sz="700" spc="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arranque</a:t>
            </a:r>
            <a:r>
              <a:rPr dirty="0" sz="700" spc="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directo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318654" y="2796131"/>
            <a:ext cx="68326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10">
                <a:latin typeface="Lucida Sans"/>
                <a:cs typeface="Lucida Sans"/>
              </a:rPr>
              <a:t>Seccionamiento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318490" y="2962971"/>
            <a:ext cx="83185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Lucida Sans"/>
                <a:cs typeface="Lucida Sans"/>
              </a:rPr>
              <a:t>Maniobra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del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18327" y="3131932"/>
            <a:ext cx="928369" cy="298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Lucida Sans"/>
                <a:cs typeface="Lucida Sans"/>
              </a:rPr>
              <a:t>Protección</a:t>
            </a:r>
            <a:r>
              <a:rPr dirty="0" sz="650" spc="-10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del</a:t>
            </a:r>
            <a:r>
              <a:rPr dirty="0" sz="650" spc="-10">
                <a:latin typeface="Lucida Sans"/>
                <a:cs typeface="Lucida Sans"/>
              </a:rPr>
              <a:t> motor</a:t>
            </a:r>
            <a:endParaRPr sz="650">
              <a:latin typeface="Lucida Sans"/>
              <a:cs typeface="Lucida Sans"/>
            </a:endParaRPr>
          </a:p>
          <a:p>
            <a:pPr marL="13335">
              <a:lnSpc>
                <a:spcPct val="100000"/>
              </a:lnSpc>
              <a:spcBef>
                <a:spcPts val="550"/>
              </a:spcBef>
            </a:pPr>
            <a:r>
              <a:rPr dirty="0" sz="650">
                <a:latin typeface="Lucida Sans"/>
                <a:cs typeface="Lucida Sans"/>
              </a:rPr>
              <a:t>Protección</a:t>
            </a:r>
            <a:r>
              <a:rPr dirty="0" sz="650" spc="-10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del</a:t>
            </a:r>
            <a:r>
              <a:rPr dirty="0" sz="650" spc="-10">
                <a:latin typeface="Lucida Sans"/>
                <a:cs typeface="Lucida Sans"/>
              </a:rPr>
              <a:t> circuito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06488" y="2781343"/>
            <a:ext cx="34099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Fusibles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71093" y="2905532"/>
            <a:ext cx="605155" cy="380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3664" marR="114300">
              <a:lnSpc>
                <a:spcPct val="145000"/>
              </a:lnSpc>
              <a:spcBef>
                <a:spcPts val="100"/>
              </a:spcBef>
            </a:pPr>
            <a:r>
              <a:rPr dirty="0" sz="650" spc="-35">
                <a:latin typeface="Lucida Sans"/>
                <a:cs typeface="Lucida Sans"/>
              </a:rPr>
              <a:t>Contactor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20">
                <a:latin typeface="Lucida Sans"/>
                <a:cs typeface="Lucida Sans"/>
              </a:rPr>
              <a:t>Relé</a:t>
            </a:r>
            <a:endParaRPr sz="650">
              <a:latin typeface="Lucida Sans"/>
              <a:cs typeface="Lucida Sans"/>
            </a:endParaRPr>
          </a:p>
          <a:p>
            <a:pPr algn="ctr">
              <a:lnSpc>
                <a:spcPts val="530"/>
              </a:lnSpc>
            </a:pPr>
            <a:r>
              <a:rPr dirty="0" sz="650" spc="-20">
                <a:latin typeface="Lucida Sans"/>
                <a:cs typeface="Lucida Sans"/>
              </a:rPr>
              <a:t>de</a:t>
            </a:r>
            <a:r>
              <a:rPr dirty="0" sz="650" spc="-80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sobrecargas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78844" y="2781343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78844" y="2958749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578844" y="3134047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578844" y="3309332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254661" y="2781343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54567" y="2950304"/>
            <a:ext cx="41084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Contactor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254661" y="3117143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254661" y="3286104"/>
            <a:ext cx="54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Guardamotor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928299" y="2734873"/>
            <a:ext cx="494665" cy="73088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ctr" marL="31115" marR="23495">
              <a:lnSpc>
                <a:spcPct val="72500"/>
              </a:lnSpc>
              <a:spcBef>
                <a:spcPts val="310"/>
              </a:spcBef>
            </a:pPr>
            <a:r>
              <a:rPr dirty="0" sz="650" spc="-10">
                <a:latin typeface="Lucida Sans"/>
                <a:cs typeface="Lucida Sans"/>
              </a:rPr>
              <a:t>Interruptor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s/térmico</a:t>
            </a:r>
            <a:endParaRPr sz="65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dirty="0" sz="650" spc="-10">
                <a:latin typeface="Lucida Sans"/>
                <a:cs typeface="Lucida Sans"/>
              </a:rPr>
              <a:t>Contactor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0">
              <a:latin typeface="Lucida Sans"/>
              <a:cs typeface="Lucida Sans"/>
            </a:endParaRPr>
          </a:p>
          <a:p>
            <a:pPr algn="ctr" marL="12700" marR="5080" indent="-8255">
              <a:lnSpc>
                <a:spcPct val="72500"/>
              </a:lnSpc>
              <a:spcBef>
                <a:spcPts val="5"/>
              </a:spcBef>
            </a:pPr>
            <a:r>
              <a:rPr dirty="0" sz="650" spc="-10">
                <a:latin typeface="Lucida Sans"/>
                <a:cs typeface="Lucida Sans"/>
              </a:rPr>
              <a:t>Relé</a:t>
            </a:r>
            <a:r>
              <a:rPr dirty="0" sz="650" spc="-15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de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sobrecargas</a:t>
            </a:r>
            <a:endParaRPr sz="650">
              <a:latin typeface="Lucida Sans"/>
              <a:cs typeface="Lucida Sans"/>
            </a:endParaRPr>
          </a:p>
          <a:p>
            <a:pPr algn="ctr" marL="31115" marR="23495">
              <a:lnSpc>
                <a:spcPct val="72500"/>
              </a:lnSpc>
              <a:spcBef>
                <a:spcPts val="245"/>
              </a:spcBef>
            </a:pPr>
            <a:r>
              <a:rPr dirty="0" sz="650" spc="-10">
                <a:latin typeface="Lucida Sans"/>
                <a:cs typeface="Lucida Sans"/>
              </a:rPr>
              <a:t>Interruptor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s/térmico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322132" y="2728549"/>
            <a:ext cx="457834" cy="51943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ctr" marL="12700" marR="5080">
              <a:lnSpc>
                <a:spcPct val="63900"/>
              </a:lnSpc>
              <a:spcBef>
                <a:spcPts val="380"/>
              </a:spcBef>
            </a:pPr>
            <a:r>
              <a:rPr dirty="0" sz="650" spc="-10">
                <a:latin typeface="Lucida Sans"/>
                <a:cs typeface="Lucida Sans"/>
              </a:rPr>
              <a:t>Interruptor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manual</a:t>
            </a:r>
            <a:endParaRPr sz="650">
              <a:latin typeface="Lucida Sans"/>
              <a:cs typeface="Lucida Sans"/>
            </a:endParaRPr>
          </a:p>
          <a:p>
            <a:pPr algn="ctr" marL="12700" marR="5080">
              <a:lnSpc>
                <a:spcPct val="64000"/>
              </a:lnSpc>
              <a:spcBef>
                <a:spcPts val="430"/>
              </a:spcBef>
            </a:pPr>
            <a:r>
              <a:rPr dirty="0" sz="650" spc="-10">
                <a:latin typeface="Lucida Sans"/>
                <a:cs typeface="Lucida Sans"/>
              </a:rPr>
              <a:t>Interruptor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manual</a:t>
            </a:r>
            <a:endParaRPr sz="650">
              <a:latin typeface="Lucida Sans"/>
              <a:cs typeface="Lucida Sans"/>
            </a:endParaRPr>
          </a:p>
          <a:p>
            <a:pPr algn="ctr" marR="8255">
              <a:lnSpc>
                <a:spcPct val="100000"/>
              </a:lnSpc>
              <a:spcBef>
                <a:spcPts val="400"/>
              </a:spcBef>
            </a:pPr>
            <a:r>
              <a:rPr dirty="0" sz="650">
                <a:latin typeface="Lucida Sans"/>
                <a:cs typeface="Lucida Sans"/>
              </a:rPr>
              <a:t>No</a:t>
            </a:r>
            <a:r>
              <a:rPr dirty="0" sz="650" spc="-50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hay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375261" y="3315670"/>
            <a:ext cx="34544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latin typeface="Lucida Sans"/>
                <a:cs typeface="Lucida Sans"/>
              </a:rPr>
              <a:t>F</a:t>
            </a:r>
            <a:r>
              <a:rPr dirty="0" sz="650" spc="-114">
                <a:latin typeface="Lucida Sans"/>
                <a:cs typeface="Lucida Sans"/>
              </a:rPr>
              <a:t> </a:t>
            </a:r>
            <a:r>
              <a:rPr dirty="0" sz="650" spc="-75">
                <a:latin typeface="Lucida Sans"/>
                <a:cs typeface="Lucida Sans"/>
              </a:rPr>
              <a:t>us</a:t>
            </a:r>
            <a:r>
              <a:rPr dirty="0" sz="650" spc="-110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ib</a:t>
            </a:r>
            <a:r>
              <a:rPr dirty="0" sz="650" spc="-114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le</a:t>
            </a:r>
            <a:r>
              <a:rPr dirty="0" sz="650" spc="-110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s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008133" y="3315670"/>
            <a:ext cx="33528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30">
                <a:latin typeface="Lucida Sans"/>
                <a:cs typeface="Lucida Sans"/>
              </a:rPr>
              <a:t>Fu</a:t>
            </a:r>
            <a:r>
              <a:rPr dirty="0" sz="650" spc="-110">
                <a:latin typeface="Lucida Sans"/>
                <a:cs typeface="Lucida Sans"/>
              </a:rPr>
              <a:t> </a:t>
            </a:r>
            <a:r>
              <a:rPr dirty="0" sz="650" spc="-70">
                <a:latin typeface="Lucida Sans"/>
                <a:cs typeface="Lucida Sans"/>
              </a:rPr>
              <a:t>si</a:t>
            </a:r>
            <a:r>
              <a:rPr dirty="0" sz="650" spc="-105">
                <a:latin typeface="Lucida Sans"/>
                <a:cs typeface="Lucida Sans"/>
              </a:rPr>
              <a:t> </a:t>
            </a:r>
            <a:r>
              <a:rPr dirty="0" sz="650" spc="-70">
                <a:latin typeface="Lucida Sans"/>
                <a:cs typeface="Lucida Sans"/>
              </a:rPr>
              <a:t>bl</a:t>
            </a:r>
            <a:r>
              <a:rPr dirty="0" sz="650" spc="-110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es</a:t>
            </a:r>
            <a:endParaRPr sz="650">
              <a:latin typeface="Lucida Sans"/>
              <a:cs typeface="Lucida Sans"/>
            </a:endParaRPr>
          </a:p>
        </p:txBody>
      </p:sp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4299272" y="3777247"/>
          <a:ext cx="4187825" cy="2712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965"/>
                <a:gridCol w="541020"/>
                <a:gridCol w="641350"/>
                <a:gridCol w="674369"/>
                <a:gridCol w="653415"/>
                <a:gridCol w="682625"/>
              </a:tblGrid>
              <a:tr h="266065">
                <a:tc>
                  <a:txBody>
                    <a:bodyPr/>
                    <a:lstStyle/>
                    <a:p>
                      <a:pPr marL="31750">
                        <a:lnSpc>
                          <a:spcPts val="655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Circuito</a:t>
                      </a:r>
                      <a:r>
                        <a:rPr dirty="0" sz="650" spc="-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unifilar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Maniobra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 algn="ctr" marL="69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">
                          <a:solidFill>
                            <a:srgbClr val="39393B"/>
                          </a:solidFill>
                          <a:latin typeface="Times New Roman"/>
                          <a:cs typeface="Times New Roman"/>
                        </a:rPr>
                        <a:t>~</a:t>
                      </a: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  <a:p>
                      <a:pPr marL="41020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100">
                          <a:solidFill>
                            <a:srgbClr val="39393B"/>
                          </a:solidFill>
                          <a:latin typeface="Times New Roman"/>
                          <a:cs typeface="Times New Roman"/>
                        </a:rPr>
                        <a:t>~</a:t>
                      </a: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8318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>
                          <a:solidFill>
                            <a:srgbClr val="39393B"/>
                          </a:solidFill>
                          <a:latin typeface="Arial"/>
                          <a:cs typeface="Arial"/>
                        </a:rPr>
                        <a:t>M</a:t>
                      </a:r>
                      <a:endParaRPr sz="2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81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Frecuencia</a:t>
                      </a:r>
                      <a:r>
                        <a:rPr dirty="0" sz="650" spc="4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maniobras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Reducida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Reducida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Vida</a:t>
                      </a:r>
                      <a:r>
                        <a:rPr dirty="0" sz="650" spc="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0">
                          <a:latin typeface="Lucida Sans"/>
                          <a:cs typeface="Lucida Sans"/>
                        </a:rPr>
                        <a:t>útil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Reducida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Reducida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Mando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distancia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</a:tr>
              <a:tr h="1498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Enclavar/señalización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Limitado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2700"/>
                </a:tc>
              </a:tr>
              <a:tr h="155575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Protección</a:t>
                      </a: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del</a:t>
                      </a: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motor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625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Sobrecargas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Falta</a:t>
                      </a:r>
                      <a:r>
                        <a:rPr dirty="0" sz="650" spc="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650" spc="1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0">
                          <a:latin typeface="Lucida Sans"/>
                          <a:cs typeface="Lucida Sans"/>
                        </a:rPr>
                        <a:t>base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</a:tr>
              <a:tr h="15748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Reset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NO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SI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</a:tr>
              <a:tr h="147955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Protección</a:t>
                      </a: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del</a:t>
                      </a: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circuito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843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Cortocircuito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Excelente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Excelente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8255"/>
                </a:tc>
              </a:tr>
              <a:tr h="253365">
                <a:tc>
                  <a:txBody>
                    <a:bodyPr/>
                    <a:lstStyle/>
                    <a:p>
                      <a:pPr marL="31750" marR="401320" indent="-635">
                        <a:lnSpc>
                          <a:spcPct val="72500"/>
                        </a:lnSpc>
                        <a:spcBef>
                          <a:spcPts val="18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Limitación</a:t>
                      </a:r>
                      <a:r>
                        <a:rPr dirty="0" sz="650" spc="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6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corriente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marL="45085">
                        <a:lnSpc>
                          <a:spcPts val="409"/>
                        </a:lnSpc>
                        <a:spcBef>
                          <a:spcPts val="170"/>
                        </a:spcBef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Evaluación</a:t>
                      </a:r>
                      <a:r>
                        <a:rPr dirty="0" sz="650" spc="3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650" spc="3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costos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Buena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Precio</a:t>
                      </a:r>
                      <a:r>
                        <a:rPr dirty="0" sz="650" spc="-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650" spc="-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aparatos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 </a:t>
                      </a:r>
                      <a:r>
                        <a:rPr dirty="0" sz="650" spc="-20">
                          <a:latin typeface="Lucida Sans"/>
                          <a:cs typeface="Lucida Sans"/>
                        </a:rPr>
                        <a:t>bajo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Normal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Reducido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Elevado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2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elevado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</a:tr>
              <a:tr h="120650">
                <a:tc>
                  <a:txBody>
                    <a:bodyPr/>
                    <a:lstStyle/>
                    <a:p>
                      <a:pPr marL="31750">
                        <a:lnSpc>
                          <a:spcPts val="735"/>
                        </a:lnSpc>
                        <a:spcBef>
                          <a:spcPts val="114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Ingeniería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Simple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Compleja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Simple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10">
                          <a:latin typeface="Lucida Sans"/>
                          <a:cs typeface="Lucida Sans"/>
                        </a:rPr>
                        <a:t>Regular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Muy</a:t>
                      </a:r>
                      <a:r>
                        <a:rPr dirty="0" sz="650" spc="3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compleja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</a:tr>
            </a:tbl>
          </a:graphicData>
        </a:graphic>
      </p:graphicFrame>
      <p:sp>
        <p:nvSpPr>
          <p:cNvPr id="26" name="object 26" descr=""/>
          <p:cNvSpPr txBox="1"/>
          <p:nvPr/>
        </p:nvSpPr>
        <p:spPr>
          <a:xfrm>
            <a:off x="4272205" y="1967531"/>
            <a:ext cx="348742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Tabla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8.1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comparación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 características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más </a:t>
            </a:r>
            <a:r>
              <a:rPr dirty="0" sz="1050" spc="-65">
                <a:latin typeface="Arial"/>
                <a:cs typeface="Arial"/>
              </a:rPr>
              <a:t>representativas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distintos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tipos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arrancadores </a:t>
            </a:r>
            <a:r>
              <a:rPr dirty="0" sz="1050" spc="-10">
                <a:latin typeface="Arial"/>
                <a:cs typeface="Arial"/>
              </a:rPr>
              <a:t>directos.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7101" y="1370193"/>
            <a:ext cx="1487805" cy="254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</a:rPr>
              <a:t>Autoevaluación</a:t>
            </a:r>
            <a:endParaRPr sz="1500"/>
          </a:p>
        </p:txBody>
      </p:sp>
      <p:sp>
        <p:nvSpPr>
          <p:cNvPr id="4" name="object 4" descr=""/>
          <p:cNvSpPr txBox="1"/>
          <p:nvPr/>
        </p:nvSpPr>
        <p:spPr>
          <a:xfrm>
            <a:off x="2817736" y="1921051"/>
            <a:ext cx="5386705" cy="189928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51765" indent="-139700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directo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plena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</a:t>
            </a:r>
            <a:r>
              <a:rPr dirty="0" sz="1050" spc="509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mismo?</a:t>
            </a:r>
            <a:endParaRPr sz="105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desarrolle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todo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 par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arranque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perjudica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redes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débiles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depende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máquina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arrastrada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 </a:t>
            </a:r>
            <a:r>
              <a:rPr dirty="0" sz="1050" spc="-30">
                <a:latin typeface="Arial"/>
                <a:cs typeface="Arial"/>
              </a:rPr>
              <a:t>tiempo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independiente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máquina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arrastrada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maniobras</a:t>
            </a:r>
            <a:r>
              <a:rPr dirty="0" sz="1050" spc="5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circuito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fusible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dispositivo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sobrecargas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99390" indent="-187325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200025" algn="l"/>
              </a:tabLst>
            </a:pPr>
            <a:r>
              <a:rPr dirty="0" sz="1050" spc="-100">
                <a:latin typeface="Arial"/>
                <a:cs typeface="Arial"/>
              </a:rPr>
              <a:t>Cuáles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siguientes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sobrecargas?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90128" y="3821639"/>
            <a:ext cx="1054735" cy="34226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850" spc="-10" i="1">
                <a:latin typeface="Arial"/>
                <a:cs typeface="Arial"/>
              </a:rPr>
              <a:t>Contactores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850" spc="-40" i="1">
                <a:latin typeface="Arial"/>
                <a:cs typeface="Arial"/>
              </a:rPr>
              <a:t>Relés</a:t>
            </a:r>
            <a:r>
              <a:rPr dirty="0" sz="850" spc="-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de</a:t>
            </a:r>
            <a:r>
              <a:rPr dirty="0" sz="850" spc="-15" i="1">
                <a:latin typeface="Arial"/>
                <a:cs typeface="Arial"/>
              </a:rPr>
              <a:t> </a:t>
            </a:r>
            <a:r>
              <a:rPr dirty="0" sz="850" spc="-10" i="1">
                <a:latin typeface="Arial"/>
                <a:cs typeface="Arial"/>
              </a:rPr>
              <a:t>sobrecargas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62293" y="3821639"/>
            <a:ext cx="1953895" cy="342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0955">
              <a:lnSpc>
                <a:spcPct val="122300"/>
              </a:lnSpc>
              <a:spcBef>
                <a:spcPts val="95"/>
              </a:spcBef>
              <a:tabLst>
                <a:tab pos="1174115" algn="l"/>
              </a:tabLst>
            </a:pPr>
            <a:r>
              <a:rPr dirty="0" sz="850" spc="-10" i="1">
                <a:latin typeface="Arial"/>
                <a:cs typeface="Arial"/>
              </a:rPr>
              <a:t>Fusibles</a:t>
            </a:r>
            <a:r>
              <a:rPr dirty="0" sz="850" i="1">
                <a:latin typeface="Arial"/>
                <a:cs typeface="Arial"/>
              </a:rPr>
              <a:t>	</a:t>
            </a:r>
            <a:r>
              <a:rPr dirty="0" sz="850" spc="-10" i="1">
                <a:latin typeface="Arial"/>
                <a:cs typeface="Arial"/>
              </a:rPr>
              <a:t>Guardamotores</a:t>
            </a:r>
            <a:r>
              <a:rPr dirty="0" sz="850" spc="-10" i="1">
                <a:latin typeface="Arial"/>
                <a:cs typeface="Arial"/>
              </a:rPr>
              <a:t> </a:t>
            </a:r>
            <a:r>
              <a:rPr dirty="0" sz="850" spc="-25" i="1">
                <a:latin typeface="Arial"/>
                <a:cs typeface="Arial"/>
              </a:rPr>
              <a:t>Sensores</a:t>
            </a:r>
            <a:r>
              <a:rPr dirty="0" sz="850" spc="-15" i="1">
                <a:latin typeface="Arial"/>
                <a:cs typeface="Arial"/>
              </a:rPr>
              <a:t> </a:t>
            </a:r>
            <a:r>
              <a:rPr dirty="0" sz="850" spc="-25" i="1">
                <a:latin typeface="Arial"/>
                <a:cs typeface="Arial"/>
              </a:rPr>
              <a:t>PTC</a:t>
            </a:r>
            <a:endParaRPr sz="8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07182" y="5501911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66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17736" y="4254788"/>
            <a:ext cx="3819525" cy="4089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10.</a:t>
            </a:r>
            <a:r>
              <a:rPr dirty="0" sz="9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Completar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siguiente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tabla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funciones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</a:t>
            </a:r>
            <a:endParaRPr sz="1050">
              <a:latin typeface="Arial"/>
              <a:cs typeface="Arial"/>
            </a:endParaRPr>
          </a:p>
          <a:p>
            <a:pPr marL="1096010">
              <a:lnSpc>
                <a:spcPct val="100000"/>
              </a:lnSpc>
              <a:spcBef>
                <a:spcPts val="944"/>
              </a:spcBef>
              <a:tabLst>
                <a:tab pos="1684655" algn="l"/>
                <a:tab pos="2870835" algn="l"/>
              </a:tabLst>
            </a:pPr>
            <a:r>
              <a:rPr dirty="0" sz="650" spc="55">
                <a:latin typeface="Tahoma"/>
                <a:cs typeface="Tahoma"/>
              </a:rPr>
              <a:t>Man</a:t>
            </a:r>
            <a:r>
              <a:rPr dirty="0" sz="650" spc="-8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iob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ra</a:t>
            </a:r>
            <a:r>
              <a:rPr dirty="0" sz="650">
                <a:latin typeface="Tahoma"/>
                <a:cs typeface="Tahoma"/>
              </a:rPr>
              <a:t>	Prote</a:t>
            </a:r>
            <a:r>
              <a:rPr dirty="0" sz="650" spc="-55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cc</a:t>
            </a:r>
            <a:r>
              <a:rPr dirty="0" sz="650" spc="-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ión</a:t>
            </a:r>
            <a:r>
              <a:rPr dirty="0" sz="650" spc="9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</a:t>
            </a:r>
            <a:r>
              <a:rPr dirty="0" sz="650" spc="-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</a:t>
            </a:r>
            <a:r>
              <a:rPr dirty="0" sz="650" spc="-25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motores</a:t>
            </a:r>
            <a:r>
              <a:rPr dirty="0" sz="650">
                <a:latin typeface="Tahoma"/>
                <a:cs typeface="Tahoma"/>
              </a:rPr>
              <a:t>	</a:t>
            </a:r>
            <a:r>
              <a:rPr dirty="0" sz="650" spc="-10">
                <a:latin typeface="Tahoma"/>
                <a:cs typeface="Tahoma"/>
              </a:rPr>
              <a:t>P</a:t>
            </a:r>
            <a:r>
              <a:rPr dirty="0" sz="650" spc="-7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rotec</a:t>
            </a:r>
            <a:r>
              <a:rPr dirty="0" sz="650" spc="-7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ci</a:t>
            </a:r>
            <a:r>
              <a:rPr dirty="0" sz="650" spc="-7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ón</a:t>
            </a:r>
            <a:r>
              <a:rPr dirty="0" sz="650" spc="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</a:t>
            </a:r>
            <a:r>
              <a:rPr dirty="0" sz="650" spc="-7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pa</a:t>
            </a:r>
            <a:r>
              <a:rPr dirty="0" sz="650" spc="-70">
                <a:latin typeface="Tahoma"/>
                <a:cs typeface="Tahoma"/>
              </a:rPr>
              <a:t> </a:t>
            </a:r>
            <a:r>
              <a:rPr dirty="0" sz="650" spc="-30">
                <a:latin typeface="Tahoma"/>
                <a:cs typeface="Tahoma"/>
              </a:rPr>
              <a:t>ra</a:t>
            </a:r>
            <a:r>
              <a:rPr dirty="0" sz="650" spc="-75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tos</a:t>
            </a:r>
            <a:endParaRPr sz="65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909606" y="4536746"/>
            <a:ext cx="68262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Sec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ci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ona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mi</a:t>
            </a:r>
            <a:r>
              <a:rPr dirty="0" sz="650" spc="-6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en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to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75939" y="4674011"/>
            <a:ext cx="928369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62000"/>
              </a:lnSpc>
              <a:spcBef>
                <a:spcPts val="95"/>
              </a:spcBef>
            </a:pPr>
            <a:r>
              <a:rPr dirty="0" sz="650">
                <a:latin typeface="Tahoma"/>
                <a:cs typeface="Tahoma"/>
              </a:rPr>
              <a:t>Frecuencia</a:t>
            </a:r>
            <a:r>
              <a:rPr dirty="0" sz="650" spc="44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maniobras</a:t>
            </a:r>
            <a:r>
              <a:rPr dirty="0" sz="650">
                <a:latin typeface="Tahoma"/>
                <a:cs typeface="Tahoma"/>
              </a:rPr>
              <a:t> Vida</a:t>
            </a:r>
            <a:r>
              <a:rPr dirty="0" sz="650" spc="16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útil</a:t>
            </a:r>
            <a:endParaRPr sz="650">
              <a:latin typeface="Tahoma"/>
              <a:cs typeface="Tahoma"/>
            </a:endParaRPr>
          </a:p>
          <a:p>
            <a:pPr marL="12700" marR="44450">
              <a:lnSpc>
                <a:spcPct val="159900"/>
              </a:lnSpc>
              <a:spcBef>
                <a:spcPts val="15"/>
              </a:spcBef>
            </a:pPr>
            <a:r>
              <a:rPr dirty="0" sz="650" spc="65">
                <a:latin typeface="Tahoma"/>
                <a:cs typeface="Tahoma"/>
              </a:rPr>
              <a:t>Mando</a:t>
            </a:r>
            <a:r>
              <a:rPr dirty="0" sz="650" spc="-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</a:t>
            </a:r>
            <a:r>
              <a:rPr dirty="0" sz="650" spc="-20">
                <a:latin typeface="Tahoma"/>
                <a:cs typeface="Tahoma"/>
              </a:rPr>
              <a:t> </a:t>
            </a:r>
            <a:r>
              <a:rPr dirty="0" sz="650" spc="35">
                <a:latin typeface="Tahoma"/>
                <a:cs typeface="Tahoma"/>
              </a:rPr>
              <a:t>distancia </a:t>
            </a:r>
            <a:r>
              <a:rPr dirty="0" sz="650" spc="-10">
                <a:latin typeface="Tahoma"/>
                <a:cs typeface="Tahoma"/>
              </a:rPr>
              <a:t>Enclavar/señalización</a:t>
            </a:r>
            <a:endParaRPr sz="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9417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25"/>
              <a:t>9.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6599"/>
            <a:ext cx="268287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65">
                <a:solidFill>
                  <a:srgbClr val="FFFFFF"/>
                </a:solidFill>
                <a:latin typeface="Arial"/>
                <a:cs typeface="Arial"/>
              </a:rPr>
              <a:t>Combinaciones</a:t>
            </a:r>
            <a:r>
              <a:rPr dirty="0" sz="15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0">
                <a:solidFill>
                  <a:srgbClr val="FFFFFF"/>
                </a:solidFill>
                <a:latin typeface="Arial"/>
                <a:cs typeface="Arial"/>
              </a:rPr>
              <a:t>Arranque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2340" y="2402599"/>
            <a:ext cx="2790825" cy="4019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779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12700" marR="190500" indent="-635">
              <a:lnSpc>
                <a:spcPct val="100000"/>
              </a:lnSpc>
              <a:spcBef>
                <a:spcPts val="515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55">
                <a:latin typeface="Arial"/>
                <a:cs typeface="Arial"/>
              </a:rPr>
              <a:t> de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distintas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familias</a:t>
            </a:r>
            <a:r>
              <a:rPr dirty="0" sz="1050" spc="-55">
                <a:latin typeface="Arial"/>
                <a:cs typeface="Arial"/>
              </a:rPr>
              <a:t> de </a:t>
            </a:r>
            <a:r>
              <a:rPr dirty="0" sz="1050" spc="-10">
                <a:latin typeface="Arial"/>
                <a:cs typeface="Arial"/>
              </a:rPr>
              <a:t>produc </a:t>
            </a:r>
            <a:r>
              <a:rPr dirty="0" sz="1050" spc="-45">
                <a:latin typeface="Arial"/>
                <a:cs typeface="Arial"/>
              </a:rPr>
              <a:t>tos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SIRIUS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ensamblan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fácilmente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sí,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800"/>
              </a:lnSpc>
              <a:spcBef>
                <a:spcPts val="10"/>
              </a:spcBef>
            </a:pPr>
            <a:r>
              <a:rPr dirty="0" sz="1050" spc="-45">
                <a:latin typeface="Arial"/>
                <a:cs typeface="Arial"/>
              </a:rPr>
              <a:t>permitiendo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formar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combinaciones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diversos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nes.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Todos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dispositivos </a:t>
            </a:r>
            <a:r>
              <a:rPr dirty="0" sz="1050" spc="-65">
                <a:latin typeface="Arial"/>
                <a:cs typeface="Arial"/>
              </a:rPr>
              <a:t>contactores,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relés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sobrecargas,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75">
                <a:latin typeface="Arial"/>
                <a:cs typeface="Arial"/>
              </a:rPr>
              <a:t>arranques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suaves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agrupados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cuatro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tama </a:t>
            </a:r>
            <a:r>
              <a:rPr dirty="0" sz="1050" spc="-65">
                <a:latin typeface="Arial"/>
                <a:cs typeface="Arial"/>
              </a:rPr>
              <a:t>ños</a:t>
            </a:r>
            <a:r>
              <a:rPr dirty="0" sz="1050" spc="-55">
                <a:latin typeface="Arial"/>
                <a:cs typeface="Arial"/>
              </a:rPr>
              <a:t> constructivos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perfectamente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compatibles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unos </a:t>
            </a:r>
            <a:r>
              <a:rPr dirty="0" sz="1050" spc="-70">
                <a:latin typeface="Arial"/>
                <a:cs typeface="Arial"/>
              </a:rPr>
              <a:t>con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otros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(como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foto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9.1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.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medidas</a:t>
            </a:r>
            <a:endParaRPr sz="1050">
              <a:latin typeface="Arial"/>
              <a:cs typeface="Arial"/>
            </a:endParaRPr>
          </a:p>
          <a:p>
            <a:pPr marL="12700" marR="20955">
              <a:lnSpc>
                <a:spcPct val="999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mecánicas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así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datos </a:t>
            </a:r>
            <a:r>
              <a:rPr dirty="0" sz="1050" spc="-55">
                <a:latin typeface="Arial"/>
                <a:cs typeface="Arial"/>
              </a:rPr>
              <a:t>eléctricos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cuatro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tamaños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armonizados,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diseñar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accesorios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comunes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45">
                <a:latin typeface="Arial"/>
                <a:cs typeface="Arial"/>
              </a:rPr>
              <a:t>distintos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50800" indent="635">
              <a:lnSpc>
                <a:spcPct val="100000"/>
              </a:lnSpc>
            </a:pPr>
            <a:r>
              <a:rPr dirty="0" sz="1050" spc="-114">
                <a:latin typeface="Arial"/>
                <a:cs typeface="Arial"/>
              </a:rPr>
              <a:t>Todos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familia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Sirius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cons </a:t>
            </a:r>
            <a:r>
              <a:rPr dirty="0" sz="1050" spc="-40">
                <a:latin typeface="Arial"/>
                <a:cs typeface="Arial"/>
              </a:rPr>
              <a:t>truidos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anchos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montaje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65">
                <a:latin typeface="Arial"/>
                <a:cs typeface="Arial"/>
              </a:rPr>
              <a:t>instalados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dentro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tableros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unos </a:t>
            </a:r>
            <a:r>
              <a:rPr dirty="0" sz="1050" spc="-20">
                <a:latin typeface="Arial"/>
                <a:cs typeface="Arial"/>
              </a:rPr>
              <a:t>junto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otros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5">
                <a:latin typeface="Arial"/>
                <a:cs typeface="Arial"/>
              </a:rPr>
              <a:t>temperaturas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ambientes,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interior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tablero,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hasta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60</a:t>
            </a:r>
            <a:r>
              <a:rPr dirty="0" sz="950" spc="215">
                <a:latin typeface="Arial"/>
                <a:cs typeface="Arial"/>
              </a:rPr>
              <a:t> </a:t>
            </a:r>
            <a:r>
              <a:rPr dirty="0" sz="950" spc="-110">
                <a:latin typeface="Arial"/>
                <a:cs typeface="Arial"/>
              </a:rPr>
              <a:t>C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sin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desclasicación.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Estos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produc </a:t>
            </a:r>
            <a:r>
              <a:rPr dirty="0" sz="1050" spc="-45">
                <a:latin typeface="Arial"/>
                <a:cs typeface="Arial"/>
              </a:rPr>
              <a:t>tos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fueron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concebidos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siguiendo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estrictas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pautas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buscando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economía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proyecto,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mantenimiento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cada </a:t>
            </a:r>
            <a:r>
              <a:rPr dirty="0" sz="1050" spc="-10">
                <a:latin typeface="Arial"/>
                <a:cs typeface="Arial"/>
              </a:rPr>
              <a:t>aparato.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2195" y="2846104"/>
            <a:ext cx="271399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é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g</a:t>
            </a:r>
            <a:r>
              <a:rPr dirty="0" sz="1050" spc="-45">
                <a:latin typeface="Arial"/>
                <a:cs typeface="Arial"/>
              </a:rPr>
              <a:t>u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o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80">
                <a:latin typeface="Arial"/>
                <a:cs typeface="Arial"/>
              </a:rPr>
              <a:t>c</a:t>
            </a:r>
            <a:r>
              <a:rPr dirty="0" sz="1050" spc="30">
                <a:latin typeface="Arial"/>
                <a:cs typeface="Arial"/>
              </a:rPr>
              <a:t>t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ñ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0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á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4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40">
                <a:latin typeface="Arial"/>
                <a:cs typeface="Arial"/>
              </a:rPr>
              <a:t>í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71120" indent="-635">
              <a:lnSpc>
                <a:spcPct val="100000"/>
              </a:lnSpc>
            </a:pP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5">
                <a:latin typeface="Arial"/>
                <a:cs typeface="Arial"/>
              </a:rPr>
              <a:t>ó</a:t>
            </a:r>
            <a:r>
              <a:rPr dirty="0" sz="1050" spc="-80">
                <a:latin typeface="Arial"/>
                <a:cs typeface="Arial"/>
              </a:rPr>
              <a:t>l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35">
                <a:latin typeface="Arial"/>
                <a:cs typeface="Arial"/>
              </a:rPr>
              <a:t>b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80">
                <a:latin typeface="Arial"/>
                <a:cs typeface="Arial"/>
              </a:rPr>
              <a:t></a:t>
            </a:r>
            <a:r>
              <a:rPr dirty="0" sz="1050" spc="35">
                <a:latin typeface="Arial"/>
                <a:cs typeface="Arial"/>
              </a:rPr>
              <a:t>j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45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á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g</a:t>
            </a:r>
            <a:r>
              <a:rPr dirty="0" sz="1050" spc="-5">
                <a:latin typeface="Arial"/>
                <a:cs typeface="Arial"/>
              </a:rPr>
              <a:t>ú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</a:t>
            </a:r>
            <a:r>
              <a:rPr dirty="0" sz="1050" spc="-15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5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02</a:t>
            </a:r>
            <a:r>
              <a:rPr dirty="0" sz="1050" spc="-35">
                <a:latin typeface="Arial"/>
                <a:cs typeface="Arial"/>
              </a:rPr>
              <a:t>2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0"/>
              </a:spcBef>
            </a:pPr>
            <a:r>
              <a:rPr dirty="0" sz="1050" spc="-35">
                <a:latin typeface="Arial"/>
                <a:cs typeface="Arial"/>
              </a:rPr>
              <a:t>35x7,5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mm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ya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montaje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conjunto.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1922" y="4125972"/>
            <a:ext cx="2697480" cy="13100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27305">
              <a:lnSpc>
                <a:spcPct val="999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Debido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peso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tamaños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S2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S3,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vinculación </a:t>
            </a:r>
            <a:r>
              <a:rPr dirty="0" sz="1050" spc="-80">
                <a:latin typeface="Arial"/>
                <a:cs typeface="Arial"/>
              </a:rPr>
              <a:t>mecánica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emplear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soporte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adaptador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riel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montaje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rápido.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montaje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conjunto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puede</a:t>
            </a:r>
            <a:endParaRPr sz="1050">
              <a:latin typeface="Arial"/>
              <a:cs typeface="Arial"/>
            </a:endParaRPr>
          </a:p>
          <a:p>
            <a:pPr marL="13335" marR="508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80">
                <a:latin typeface="Arial"/>
                <a:cs typeface="Arial"/>
              </a:rPr>
              <a:t>hacerse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rieles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jación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rápida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DIN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50022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35x15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mm,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75x15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mm.</a:t>
            </a:r>
            <a:endParaRPr sz="1050">
              <a:latin typeface="Arial"/>
              <a:cs typeface="Arial"/>
            </a:endParaRPr>
          </a:p>
          <a:p>
            <a:pPr marL="12700" marR="42545" indent="635">
              <a:lnSpc>
                <a:spcPts val="1250"/>
              </a:lnSpc>
              <a:spcBef>
                <a:spcPts val="55"/>
              </a:spcBef>
            </a:pPr>
            <a:r>
              <a:rPr dirty="0" sz="1050" spc="-90">
                <a:latin typeface="Arial"/>
                <a:cs typeface="Arial"/>
              </a:rPr>
              <a:t>También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montar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adaptador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mediante </a:t>
            </a:r>
            <a:r>
              <a:rPr dirty="0" sz="1050" spc="-10">
                <a:latin typeface="Arial"/>
                <a:cs typeface="Arial"/>
              </a:rPr>
              <a:t>tornillos.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1242" y="5566331"/>
            <a:ext cx="276352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Si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bien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tanto</a:t>
            </a:r>
            <a:r>
              <a:rPr dirty="0" sz="1050" spc="-45">
                <a:latin typeface="Arial"/>
                <a:cs typeface="Arial"/>
              </a:rPr>
              <a:t> la </a:t>
            </a:r>
            <a:r>
              <a:rPr dirty="0" sz="1050" spc="-60">
                <a:latin typeface="Arial"/>
                <a:cs typeface="Arial"/>
              </a:rPr>
              <a:t>combinación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S00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como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S0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misma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limitación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guardamotor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contactor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última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combinación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alcanzar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tipo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768" y="6366769"/>
            <a:ext cx="125412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coordinación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mayor.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199655" y="5278047"/>
            <a:ext cx="985519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-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9.1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750" spc="175">
                <a:latin typeface="Arial"/>
                <a:cs typeface="Arial"/>
              </a:rPr>
              <a:t>f</a:t>
            </a:r>
            <a:r>
              <a:rPr dirty="0" sz="750" spc="-50">
                <a:latin typeface="Arial"/>
                <a:cs typeface="Arial"/>
              </a:rPr>
              <a:t>a</a:t>
            </a:r>
            <a:r>
              <a:rPr dirty="0" sz="750" spc="-140">
                <a:latin typeface="Arial"/>
                <a:cs typeface="Arial"/>
              </a:rPr>
              <a:t>m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i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-12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sirius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4327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0992" y="2872305"/>
            <a:ext cx="2717165" cy="130683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Distintos</a:t>
            </a:r>
            <a:r>
              <a:rPr dirty="0" sz="950" spc="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tipos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coordinación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7900"/>
              </a:lnSpc>
              <a:spcBef>
                <a:spcPts val="20"/>
              </a:spcBef>
            </a:pP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circuito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está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protegido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contra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cortocircuitos </a:t>
            </a:r>
            <a:r>
              <a:rPr dirty="0" sz="950">
                <a:latin typeface="Arial"/>
                <a:cs typeface="Arial"/>
              </a:rPr>
              <a:t>cuando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daño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produce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él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trasci </a:t>
            </a:r>
            <a:r>
              <a:rPr dirty="0" sz="950" spc="50">
                <a:latin typeface="Arial"/>
                <a:cs typeface="Arial"/>
              </a:rPr>
              <a:t>ende,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decir,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afecta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resto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insta </a:t>
            </a:r>
            <a:r>
              <a:rPr dirty="0" sz="950">
                <a:latin typeface="Arial"/>
                <a:cs typeface="Arial"/>
              </a:rPr>
              <a:t>lación</a:t>
            </a:r>
            <a:r>
              <a:rPr dirty="0" sz="950" spc="3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además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ocasionalmente</a:t>
            </a:r>
            <a:endParaRPr sz="1050">
              <a:latin typeface="Arial"/>
              <a:cs typeface="Arial"/>
            </a:endParaRPr>
          </a:p>
          <a:p>
            <a:pPr marL="12700" marR="114300">
              <a:lnSpc>
                <a:spcPct val="996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pueda</a:t>
            </a:r>
            <a:r>
              <a:rPr dirty="0" sz="1050" spc="-70">
                <a:latin typeface="Arial"/>
                <a:cs typeface="Arial"/>
              </a:rPr>
              <a:t> encontrase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presente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produce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será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afectado.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resumen,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10">
                <a:latin typeface="Arial"/>
                <a:cs typeface="Arial"/>
              </a:rPr>
              <a:t>propaga.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0585" y="4309703"/>
            <a:ext cx="2771775" cy="21050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77470">
              <a:lnSpc>
                <a:spcPts val="1250"/>
              </a:lnSpc>
              <a:spcBef>
                <a:spcPts val="18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Norma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contempla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comportamien </a:t>
            </a:r>
            <a:r>
              <a:rPr dirty="0" sz="1050">
                <a:latin typeface="Arial"/>
                <a:cs typeface="Arial"/>
              </a:rPr>
              <a:t>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 </a:t>
            </a:r>
            <a:r>
              <a:rPr dirty="0" sz="1050" spc="-55">
                <a:latin typeface="Arial"/>
                <a:cs typeface="Arial"/>
              </a:rPr>
              <a:t>de maniobra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luego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 </a:t>
            </a:r>
            <a:r>
              <a:rPr dirty="0" sz="1050" spc="-55">
                <a:latin typeface="Arial"/>
                <a:cs typeface="Arial"/>
              </a:rPr>
              <a:t>de protección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12700" marR="64769">
              <a:lnSpc>
                <a:spcPct val="100000"/>
              </a:lnSpc>
              <a:spcBef>
                <a:spcPts val="5"/>
              </a:spcBef>
            </a:pP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dominaron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seguridad,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70">
                <a:latin typeface="Arial"/>
                <a:cs typeface="Arial"/>
              </a:rPr>
              <a:t>hace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siguiente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diferencia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>
                <a:latin typeface="Arial"/>
                <a:cs typeface="Arial"/>
              </a:rPr>
              <a:t>Tipo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coordinación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  <a:p>
            <a:pPr marL="12700" marR="179705">
              <a:lnSpc>
                <a:spcPct val="100000"/>
              </a:lnSpc>
              <a:spcBef>
                <a:spcPts val="25"/>
              </a:spcBef>
            </a:pP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caso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cortocircuitos,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conjunto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arrancador </a:t>
            </a:r>
            <a:r>
              <a:rPr dirty="0" sz="1050" spc="-55">
                <a:latin typeface="Arial"/>
                <a:cs typeface="Arial"/>
              </a:rPr>
              <a:t>(contactor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térmico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guardamotor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debe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0"/>
              </a:lnSpc>
            </a:pPr>
            <a:r>
              <a:rPr dirty="0" sz="1050" spc="-55">
                <a:latin typeface="Arial"/>
                <a:cs typeface="Arial"/>
              </a:rPr>
              <a:t>poner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riesgo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ni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pero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necesario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luego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permanezcan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servicio.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relé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podrán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70">
                <a:latin typeface="Arial"/>
                <a:cs typeface="Arial"/>
              </a:rPr>
              <a:t>reparados,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deberán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reemplazados.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latin typeface="Arial"/>
                <a:cs typeface="Arial"/>
              </a:rPr>
              <a:t>Tipo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coordinación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2280" y="2869345"/>
            <a:ext cx="2759075" cy="27501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205740">
              <a:lnSpc>
                <a:spcPct val="100000"/>
              </a:lnSpc>
              <a:spcBef>
                <a:spcPts val="130"/>
              </a:spcBef>
            </a:pP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posibilidad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soldaduras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siempre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produzcan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defor</a:t>
            </a:r>
            <a:endParaRPr sz="1050">
              <a:latin typeface="Arial"/>
              <a:cs typeface="Arial"/>
            </a:endParaRPr>
          </a:p>
          <a:p>
            <a:pPr marL="12700" marR="219075">
              <a:lnSpc>
                <a:spcPts val="1260"/>
              </a:lnSpc>
              <a:spcBef>
                <a:spcPts val="35"/>
              </a:spcBef>
            </a:pPr>
            <a:r>
              <a:rPr dirty="0" sz="1050" spc="-70">
                <a:latin typeface="Arial"/>
                <a:cs typeface="Arial"/>
              </a:rPr>
              <a:t>maciones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soldadura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pueda </a:t>
            </a:r>
            <a:r>
              <a:rPr dirty="0" sz="1050" spc="-80">
                <a:latin typeface="Arial"/>
                <a:cs typeface="Arial"/>
              </a:rPr>
              <a:t>despegarse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herramienta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simple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ej. </a:t>
            </a:r>
            <a:r>
              <a:rPr dirty="0" sz="1050" spc="-45">
                <a:latin typeface="Arial"/>
                <a:cs typeface="Arial"/>
              </a:rPr>
              <a:t>destornillador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fabricante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dará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instrucciones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mantenimiento.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50">
                <a:latin typeface="Arial"/>
                <a:cs typeface="Arial"/>
              </a:rPr>
              <a:t>Servicio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libre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soldadura</a:t>
            </a:r>
            <a:endParaRPr sz="950">
              <a:latin typeface="Arial"/>
              <a:cs typeface="Arial"/>
            </a:endParaRPr>
          </a:p>
          <a:p>
            <a:pPr algn="just" marL="12700" marR="232410">
              <a:lnSpc>
                <a:spcPct val="99600"/>
              </a:lnSpc>
              <a:spcBef>
                <a:spcPts val="30"/>
              </a:spcBef>
            </a:pP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95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y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n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20">
                <a:latin typeface="Arial"/>
                <a:cs typeface="Arial"/>
              </a:rPr>
              <a:t>b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35">
                <a:latin typeface="Arial"/>
                <a:cs typeface="Arial"/>
              </a:rPr>
              <a:t>li</a:t>
            </a:r>
            <a:r>
              <a:rPr dirty="0" sz="1050" spc="-114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li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-90">
                <a:latin typeface="Arial"/>
                <a:cs typeface="Arial"/>
              </a:rPr>
              <a:t>so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Arial"/>
                <a:cs typeface="Arial"/>
              </a:rPr>
              <a:t>Seleccionando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fusibles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adecuados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17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sobredi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4600"/>
              </a:lnSpc>
              <a:spcBef>
                <a:spcPts val="75"/>
              </a:spcBef>
            </a:pPr>
            <a:r>
              <a:rPr dirty="0" sz="950">
                <a:latin typeface="Arial"/>
                <a:cs typeface="Arial"/>
              </a:rPr>
              <a:t>mensionando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contactores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posible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realizar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combinación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32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motores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que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no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le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suelden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contactos </a:t>
            </a:r>
            <a:r>
              <a:rPr dirty="0" sz="950" spc="50">
                <a:latin typeface="Arial"/>
                <a:cs typeface="Arial"/>
              </a:rPr>
              <a:t>del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contactor</a:t>
            </a:r>
            <a:r>
              <a:rPr dirty="0" sz="950">
                <a:latin typeface="Arial"/>
                <a:cs typeface="Arial"/>
              </a:rPr>
              <a:t> tras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cortocircuito.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Norma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DIN </a:t>
            </a:r>
            <a:r>
              <a:rPr dirty="0" sz="1050" spc="-14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contempla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funcionamiento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libre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soldaduras.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1997" y="5747961"/>
            <a:ext cx="273558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cortocircuito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dominar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seguridad.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70">
                <a:latin typeface="Arial"/>
                <a:cs typeface="Arial"/>
              </a:rPr>
              <a:t>puede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haber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daños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sobrecarga 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otra</a:t>
            </a:r>
            <a:r>
              <a:rPr dirty="0" sz="1050" spc="-45">
                <a:latin typeface="Arial"/>
                <a:cs typeface="Arial"/>
              </a:rPr>
              <a:t> parte.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derivación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poder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ponerse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renovación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partes.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Serán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posibles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4453" y="4363559"/>
            <a:ext cx="1308100" cy="3511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19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9.2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conjunto</a:t>
            </a:r>
            <a:r>
              <a:rPr dirty="0" sz="750" spc="-70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guarda- </a:t>
            </a:r>
            <a:r>
              <a:rPr dirty="0" sz="750" spc="70">
                <a:latin typeface="Arial"/>
                <a:cs typeface="Arial"/>
              </a:rPr>
              <a:t>motor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contactor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s00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para</a:t>
            </a:r>
            <a:r>
              <a:rPr dirty="0" sz="750" spc="60">
                <a:latin typeface="Arial"/>
                <a:cs typeface="Arial"/>
              </a:rPr>
              <a:t> arranque</a:t>
            </a:r>
            <a:r>
              <a:rPr dirty="0" sz="750" spc="-10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directo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3241" y="6338256"/>
            <a:ext cx="127063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7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9.3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conjunto</a:t>
            </a:r>
            <a:r>
              <a:rPr dirty="0" sz="750" spc="-65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guarda-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31244" y="1980197"/>
            <a:ext cx="2724785" cy="494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Autobloqueo</a:t>
            </a:r>
            <a:endParaRPr sz="950">
              <a:latin typeface="Arial"/>
              <a:cs typeface="Arial"/>
            </a:endParaRPr>
          </a:p>
          <a:p>
            <a:pPr marL="12700" marR="5080" indent="1270">
              <a:lnSpc>
                <a:spcPct val="100000"/>
              </a:lnSpc>
              <a:spcBef>
                <a:spcPts val="25"/>
              </a:spcBef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dada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térmico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 </a:t>
            </a:r>
            <a:r>
              <a:rPr dirty="0" sz="1050" spc="-60">
                <a:latin typeface="Arial"/>
                <a:cs typeface="Arial"/>
              </a:rPr>
              <a:t>guardamotor.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Este,</a:t>
            </a:r>
            <a:r>
              <a:rPr dirty="0" sz="1050" spc="-50">
                <a:latin typeface="Arial"/>
                <a:cs typeface="Arial"/>
              </a:rPr>
              <a:t> a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2340" y="3883084"/>
            <a:ext cx="2723515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tener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disparador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sobre </a:t>
            </a:r>
            <a:r>
              <a:rPr dirty="0" sz="1050" spc="-75">
                <a:latin typeface="Arial"/>
                <a:cs typeface="Arial"/>
              </a:rPr>
              <a:t>cargas.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razones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comodidad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utilizarse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guardamotor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regulación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disparador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algo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superior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relé.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241236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Combinaciones</a:t>
            </a:r>
            <a:r>
              <a:rPr dirty="0" spc="-55"/>
              <a:t> </a:t>
            </a:r>
            <a:r>
              <a:rPr dirty="0" spc="-114"/>
              <a:t>de</a:t>
            </a:r>
            <a:r>
              <a:rPr dirty="0" spc="-105"/>
              <a:t> </a:t>
            </a:r>
            <a:r>
              <a:rPr dirty="0" spc="-85"/>
              <a:t>Arranque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372248" y="2146346"/>
            <a:ext cx="49149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Adaptador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39989" y="2146346"/>
            <a:ext cx="37909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Tamaño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422476" y="3913008"/>
            <a:ext cx="3321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10">
                <a:latin typeface="Verdana"/>
                <a:cs typeface="Verdana"/>
              </a:rPr>
              <a:t>14-</a:t>
            </a:r>
            <a:r>
              <a:rPr dirty="0" sz="550" spc="-20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20</a:t>
            </a:r>
            <a:r>
              <a:rPr dirty="0" sz="550" spc="-15">
                <a:latin typeface="Verdana"/>
                <a:cs typeface="Verdana"/>
              </a:rPr>
              <a:t> </a:t>
            </a:r>
            <a:r>
              <a:rPr dirty="0" sz="550" spc="-50">
                <a:latin typeface="Verdana"/>
                <a:cs typeface="Verdana"/>
              </a:rPr>
              <a:t>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11909" y="4067186"/>
            <a:ext cx="35052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Verdana"/>
                <a:cs typeface="Verdana"/>
              </a:rPr>
              <a:t>17</a:t>
            </a:r>
            <a:r>
              <a:rPr dirty="0" sz="550" spc="-20">
                <a:latin typeface="Verdana"/>
                <a:cs typeface="Verdana"/>
              </a:rPr>
              <a:t> </a:t>
            </a:r>
            <a:r>
              <a:rPr dirty="0" sz="550" spc="-55">
                <a:latin typeface="Verdana"/>
                <a:cs typeface="Verdana"/>
              </a:rPr>
              <a:t>-</a:t>
            </a:r>
            <a:r>
              <a:rPr dirty="0" sz="550" spc="-20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22</a:t>
            </a:r>
            <a:r>
              <a:rPr dirty="0" sz="550" spc="-15">
                <a:latin typeface="Verdana"/>
                <a:cs typeface="Verdana"/>
              </a:rPr>
              <a:t> </a:t>
            </a:r>
            <a:r>
              <a:rPr dirty="0" sz="550" spc="-50">
                <a:latin typeface="Verdana"/>
                <a:cs typeface="Verdana"/>
              </a:rPr>
              <a:t>A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979669" y="3913008"/>
            <a:ext cx="67373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Verdana"/>
                <a:cs typeface="Verdana"/>
              </a:rPr>
              <a:t>3RV10</a:t>
            </a:r>
            <a:r>
              <a:rPr dirty="0" sz="550" spc="160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21-</a:t>
            </a:r>
            <a:r>
              <a:rPr dirty="0" sz="550" spc="-10">
                <a:latin typeface="Verdana"/>
                <a:cs typeface="Verdana"/>
              </a:rPr>
              <a:t>4BA10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975453" y="4067186"/>
            <a:ext cx="68135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Verdana"/>
                <a:cs typeface="Verdana"/>
              </a:rPr>
              <a:t>3RV10</a:t>
            </a:r>
            <a:r>
              <a:rPr dirty="0" sz="550" spc="195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21-</a:t>
            </a:r>
            <a:r>
              <a:rPr dirty="0" sz="550" spc="-10">
                <a:latin typeface="Verdana"/>
                <a:cs typeface="Verdana"/>
              </a:rPr>
              <a:t>4CA10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76256" y="3913008"/>
            <a:ext cx="67945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Verdana"/>
                <a:cs typeface="Verdana"/>
              </a:rPr>
              <a:t>3RT10</a:t>
            </a:r>
            <a:r>
              <a:rPr dirty="0" sz="550" spc="145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25-</a:t>
            </a:r>
            <a:r>
              <a:rPr dirty="0" sz="550" spc="-10">
                <a:latin typeface="Verdana"/>
                <a:cs typeface="Verdana"/>
              </a:rPr>
              <a:t>1AN20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76256" y="4067186"/>
            <a:ext cx="67945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Verdana"/>
                <a:cs typeface="Verdana"/>
              </a:rPr>
              <a:t>3RT10</a:t>
            </a:r>
            <a:r>
              <a:rPr dirty="0" sz="550" spc="145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25-</a:t>
            </a:r>
            <a:r>
              <a:rPr dirty="0" sz="550" spc="-10">
                <a:latin typeface="Verdana"/>
                <a:cs typeface="Verdana"/>
              </a:rPr>
              <a:t>1AN20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72152" y="4184065"/>
            <a:ext cx="3400425" cy="31750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425"/>
              </a:spcBef>
              <a:tabLst>
                <a:tab pos="615315" algn="l"/>
                <a:tab pos="2216150" algn="l"/>
              </a:tabLst>
            </a:pPr>
            <a:r>
              <a:rPr dirty="0" sz="550">
                <a:latin typeface="Verdana"/>
                <a:cs typeface="Verdana"/>
              </a:rPr>
              <a:t>18</a:t>
            </a:r>
            <a:r>
              <a:rPr dirty="0" sz="550" spc="-20">
                <a:latin typeface="Verdana"/>
                <a:cs typeface="Verdana"/>
              </a:rPr>
              <a:t> </a:t>
            </a:r>
            <a:r>
              <a:rPr dirty="0" sz="550" spc="-55">
                <a:latin typeface="Verdana"/>
                <a:cs typeface="Verdana"/>
              </a:rPr>
              <a:t>-</a:t>
            </a:r>
            <a:r>
              <a:rPr dirty="0" sz="550" spc="-20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25</a:t>
            </a:r>
            <a:r>
              <a:rPr dirty="0" sz="550" spc="-15">
                <a:latin typeface="Verdana"/>
                <a:cs typeface="Verdana"/>
              </a:rPr>
              <a:t> </a:t>
            </a:r>
            <a:r>
              <a:rPr dirty="0" sz="550" spc="-50">
                <a:latin typeface="Verdana"/>
                <a:cs typeface="Verdana"/>
              </a:rPr>
              <a:t>A</a:t>
            </a:r>
            <a:r>
              <a:rPr dirty="0" sz="550">
                <a:latin typeface="Verdana"/>
                <a:cs typeface="Verdana"/>
              </a:rPr>
              <a:t>	3RV10</a:t>
            </a:r>
            <a:r>
              <a:rPr dirty="0" sz="550" spc="145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21-</a:t>
            </a:r>
            <a:r>
              <a:rPr dirty="0" sz="550" spc="-20">
                <a:latin typeface="Verdana"/>
                <a:cs typeface="Verdana"/>
              </a:rPr>
              <a:t>4DA10</a:t>
            </a:r>
            <a:r>
              <a:rPr dirty="0" sz="550">
                <a:latin typeface="Verdana"/>
                <a:cs typeface="Verdana"/>
              </a:rPr>
              <a:t>	3RT10</a:t>
            </a:r>
            <a:r>
              <a:rPr dirty="0" sz="550" spc="145">
                <a:latin typeface="Verdana"/>
                <a:cs typeface="Verdana"/>
              </a:rPr>
              <a:t> </a:t>
            </a:r>
            <a:r>
              <a:rPr dirty="0" sz="550">
                <a:latin typeface="Verdana"/>
                <a:cs typeface="Verdana"/>
              </a:rPr>
              <a:t>26-</a:t>
            </a:r>
            <a:r>
              <a:rPr dirty="0" sz="550" spc="-20">
                <a:latin typeface="Verdana"/>
                <a:cs typeface="Verdana"/>
              </a:rPr>
              <a:t>1AN20</a:t>
            </a:r>
            <a:endParaRPr sz="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750" i="1">
                <a:latin typeface="Arial"/>
                <a:cs typeface="Arial"/>
              </a:rPr>
              <a:t>Para</a:t>
            </a:r>
            <a:r>
              <a:rPr dirty="0" sz="750" spc="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regulaciones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superiores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25</a:t>
            </a:r>
            <a:r>
              <a:rPr dirty="0" sz="750" spc="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usar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tabla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10</a:t>
            </a:r>
            <a:r>
              <a:rPr dirty="0" sz="750" spc="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para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coordinación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Tipo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spc="-50" i="1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15" name="object 15" descr=""/>
          <p:cNvGraphicFramePr>
            <a:graphicFrameLocks noGrp="1"/>
          </p:cNvGraphicFramePr>
          <p:nvPr/>
        </p:nvGraphicFramePr>
        <p:xfrm>
          <a:off x="1313702" y="2537685"/>
          <a:ext cx="6929755" cy="1363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2110"/>
                <a:gridCol w="664845"/>
                <a:gridCol w="880110"/>
                <a:gridCol w="722629"/>
                <a:gridCol w="802639"/>
                <a:gridCol w="715644"/>
                <a:gridCol w="229234"/>
              </a:tblGrid>
              <a:tr h="89535">
                <a:tc>
                  <a:txBody>
                    <a:bodyPr/>
                    <a:lstStyle/>
                    <a:p>
                      <a:pPr marL="31750">
                        <a:lnSpc>
                          <a:spcPts val="605"/>
                        </a:lnSpc>
                      </a:pPr>
                      <a:r>
                        <a:rPr dirty="0" sz="1050" spc="-55">
                          <a:latin typeface="Arial"/>
                          <a:cs typeface="Arial"/>
                        </a:rPr>
                        <a:t>diferencia</a:t>
                      </a:r>
                      <a:r>
                        <a:rPr dirty="0" sz="10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relé</a:t>
                      </a:r>
                      <a:r>
                        <a:rPr dirty="0" sz="10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sobrecarga,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vuelve</a:t>
                      </a:r>
                      <a:r>
                        <a:rPr dirty="0" sz="10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la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ts val="605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1,8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2,5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595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1CA10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595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ts val="595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95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es</a:t>
                      </a:r>
                      <a:r>
                        <a:rPr dirty="0" sz="550" spc="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necesario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595"/>
                        </a:lnSpc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S00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</a:tr>
              <a:tr h="661035">
                <a:tc>
                  <a:txBody>
                    <a:bodyPr/>
                    <a:lstStyle/>
                    <a:p>
                      <a:pPr marL="31750">
                        <a:lnSpc>
                          <a:spcPts val="1200"/>
                        </a:lnSpc>
                      </a:pPr>
                      <a:r>
                        <a:rPr dirty="0" sz="1050" spc="-55">
                          <a:latin typeface="Arial"/>
                          <a:cs typeface="Arial"/>
                        </a:rPr>
                        <a:t>posición</a:t>
                      </a:r>
                      <a:r>
                        <a:rPr dirty="0" sz="10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reposo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luego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de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enfriarse</a:t>
                      </a:r>
                      <a:r>
                        <a:rPr dirty="0" sz="105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5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bimetales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750" marR="161925">
                        <a:lnSpc>
                          <a:spcPct val="100000"/>
                        </a:lnSpc>
                      </a:pPr>
                      <a:r>
                        <a:rPr dirty="0" sz="1050" spc="-6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disparo.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0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hay</a:t>
                      </a:r>
                      <a:r>
                        <a:rPr dirty="0" sz="10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posibilidad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seleccionar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latin typeface="Arial"/>
                          <a:cs typeface="Arial"/>
                        </a:rPr>
                        <a:t>una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reposición</a:t>
                      </a:r>
                      <a:r>
                        <a:rPr dirty="0" sz="10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automática</a:t>
                      </a:r>
                      <a:r>
                        <a:rPr dirty="0" sz="1050" spc="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siempre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5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necesario</a:t>
                      </a:r>
                      <a:r>
                        <a:rPr dirty="0" sz="10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presen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tarse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5">
                          <a:latin typeface="Arial"/>
                          <a:cs typeface="Arial"/>
                        </a:rPr>
                        <a:t>frente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5">
                          <a:latin typeface="Arial"/>
                          <a:cs typeface="Arial"/>
                        </a:rPr>
                        <a:t>al</a:t>
                      </a:r>
                      <a:r>
                        <a:rPr dirty="0" sz="10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5">
                          <a:latin typeface="Arial"/>
                          <a:cs typeface="Arial"/>
                        </a:rPr>
                        <a:t>guardamotor</a:t>
                      </a:r>
                      <a:r>
                        <a:rPr dirty="0" sz="10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para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latin typeface="Arial"/>
                          <a:cs typeface="Arial"/>
                        </a:rPr>
                        <a:t>reponerlo.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2,2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3,2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2,8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5,0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6,3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1DA10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1EA10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1FA10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1GA10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26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8,0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1HA10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86409">
                <a:tc>
                  <a:txBody>
                    <a:bodyPr/>
                    <a:lstStyle/>
                    <a:p>
                      <a:pPr marL="31750" marR="142240">
                        <a:lnSpc>
                          <a:spcPct val="100000"/>
                        </a:lnSpc>
                      </a:pPr>
                      <a:r>
                        <a:rPr dirty="0" sz="1050" spc="-9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95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90">
                          <a:latin typeface="Arial"/>
                          <a:cs typeface="Arial"/>
                        </a:rPr>
                        <a:t>desea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una</a:t>
                      </a:r>
                      <a:r>
                        <a:rPr dirty="0" sz="105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0">
                          <a:latin typeface="Arial"/>
                          <a:cs typeface="Arial"/>
                        </a:rPr>
                        <a:t>reposición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automática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95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debe </a:t>
                      </a:r>
                      <a:r>
                        <a:rPr dirty="0" sz="1050" spc="-35">
                          <a:latin typeface="Arial"/>
                          <a:cs typeface="Arial"/>
                        </a:rPr>
                        <a:t>recurrir</a:t>
                      </a:r>
                      <a:r>
                        <a:rPr dirty="0" sz="10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0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relé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6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80">
                          <a:latin typeface="Arial"/>
                          <a:cs typeface="Arial"/>
                        </a:rPr>
                        <a:t>sobrecargas</a:t>
                      </a:r>
                      <a:r>
                        <a:rPr dirty="0" sz="105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35">
                          <a:latin typeface="Arial"/>
                          <a:cs typeface="Arial"/>
                        </a:rPr>
                        <a:t>junto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5">
                          <a:latin typeface="Arial"/>
                          <a:cs typeface="Arial"/>
                        </a:rPr>
                        <a:t>al</a:t>
                      </a:r>
                      <a:r>
                        <a:rPr dirty="0" sz="10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contactor</a:t>
                      </a:r>
                      <a:r>
                        <a:rPr dirty="0" sz="10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0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interruptor</a:t>
                      </a:r>
                      <a:r>
                        <a:rPr dirty="0" sz="10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75">
                          <a:latin typeface="Arial"/>
                          <a:cs typeface="Arial"/>
                        </a:rPr>
                        <a:t>para</a:t>
                      </a:r>
                      <a:r>
                        <a:rPr dirty="0" sz="10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5">
                          <a:latin typeface="Arial"/>
                          <a:cs typeface="Arial"/>
                        </a:rPr>
                        <a:t>protección</a:t>
                      </a:r>
                      <a:r>
                        <a:rPr dirty="0" sz="1050" spc="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40">
                          <a:latin typeface="Arial"/>
                          <a:cs typeface="Arial"/>
                        </a:rPr>
                        <a:t>circuito.</a:t>
                      </a:r>
                      <a:r>
                        <a:rPr dirty="0" sz="105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latin typeface="Arial"/>
                          <a:cs typeface="Arial"/>
                        </a:rPr>
                        <a:t>Este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7,0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10,0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6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9,0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12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11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1JA10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1KA10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4AA10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 marL="29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17-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57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es</a:t>
                      </a:r>
                      <a:r>
                        <a:rPr dirty="0" sz="550" spc="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necesario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" name="object 16" descr=""/>
          <p:cNvSpPr txBox="1"/>
          <p:nvPr/>
        </p:nvSpPr>
        <p:spPr>
          <a:xfrm>
            <a:off x="4317238" y="2146346"/>
            <a:ext cx="3065780" cy="342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95"/>
              </a:spcBef>
              <a:tabLst>
                <a:tab pos="660400" algn="l"/>
                <a:tab pos="1482090" algn="l"/>
                <a:tab pos="2338705" algn="l"/>
              </a:tabLst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Regulación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Guardamotor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Pieza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10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Unión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Contactor</a:t>
            </a:r>
            <a:endParaRPr sz="7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Para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regulaciones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inferiores</a:t>
            </a:r>
            <a:r>
              <a:rPr dirty="0" sz="750" spc="10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2</a:t>
            </a:r>
            <a:r>
              <a:rPr dirty="0" sz="750" spc="10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A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usar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tabla</a:t>
            </a:r>
            <a:r>
              <a:rPr dirty="0" sz="750" spc="10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de</a:t>
            </a:r>
            <a:r>
              <a:rPr dirty="0" sz="750" spc="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coordinación</a:t>
            </a:r>
            <a:r>
              <a:rPr dirty="0" sz="750" spc="100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Tipo</a:t>
            </a:r>
            <a:r>
              <a:rPr dirty="0" sz="750" spc="105" i="1">
                <a:latin typeface="Arial"/>
                <a:cs typeface="Arial"/>
              </a:rPr>
              <a:t> </a:t>
            </a:r>
            <a:r>
              <a:rPr dirty="0" sz="750" spc="-50" i="1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32345" y="4536908"/>
            <a:ext cx="5915025" cy="193802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943860">
              <a:lnSpc>
                <a:spcPct val="100000"/>
              </a:lnSpc>
              <a:spcBef>
                <a:spcPts val="280"/>
              </a:spcBef>
            </a:pPr>
            <a:r>
              <a:rPr dirty="0" sz="650" spc="-10">
                <a:latin typeface="Arial"/>
                <a:cs typeface="Arial"/>
              </a:rPr>
              <a:t>T</a:t>
            </a:r>
            <a:r>
              <a:rPr dirty="0" sz="650" spc="65">
                <a:latin typeface="Arial"/>
                <a:cs typeface="Arial"/>
              </a:rPr>
              <a:t>a</a:t>
            </a:r>
            <a:r>
              <a:rPr dirty="0" sz="650" spc="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85">
                <a:latin typeface="Arial"/>
                <a:cs typeface="Arial"/>
              </a:rPr>
              <a:t>a</a:t>
            </a:r>
            <a:r>
              <a:rPr dirty="0" sz="650" spc="1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9.1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Combinación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 </a:t>
            </a:r>
            <a:r>
              <a:rPr dirty="0" sz="750" spc="60">
                <a:latin typeface="Arial"/>
                <a:cs typeface="Arial"/>
              </a:rPr>
              <a:t>arranque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directo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Coordinación</a:t>
            </a:r>
            <a:r>
              <a:rPr dirty="0" sz="750">
                <a:latin typeface="Arial"/>
                <a:cs typeface="Arial"/>
              </a:rPr>
              <a:t> Tipo </a:t>
            </a:r>
            <a:r>
              <a:rPr dirty="0" sz="750" spc="-5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Seguridad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contra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contacto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casual</a:t>
            </a:r>
            <a:endParaRPr sz="950">
              <a:latin typeface="Arial"/>
              <a:cs typeface="Arial"/>
            </a:endParaRPr>
          </a:p>
          <a:p>
            <a:pPr marL="12700" marR="3164840" indent="-635">
              <a:lnSpc>
                <a:spcPct val="1004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productos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 </a:t>
            </a:r>
            <a:r>
              <a:rPr dirty="0" sz="950" spc="45">
                <a:latin typeface="Arial"/>
                <a:cs typeface="Arial"/>
              </a:rPr>
              <a:t>familias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aparatos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 spc="-35">
                <a:latin typeface="Arial"/>
                <a:cs typeface="Arial"/>
              </a:rPr>
              <a:t>SIRIUS </a:t>
            </a:r>
            <a:r>
              <a:rPr dirty="0" sz="950">
                <a:latin typeface="Arial"/>
                <a:cs typeface="Arial"/>
              </a:rPr>
              <a:t>son seguros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contra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casual</a:t>
            </a:r>
            <a:r>
              <a:rPr dirty="0" sz="950" spc="140">
                <a:latin typeface="Arial"/>
                <a:cs typeface="Arial"/>
              </a:rPr>
              <a:t> 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decir,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posible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tocar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partes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bajo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mismos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puntas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dedos,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palma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dorso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mano.</a:t>
            </a:r>
            <a:endParaRPr sz="1050">
              <a:latin typeface="Arial"/>
              <a:cs typeface="Arial"/>
            </a:endParaRPr>
          </a:p>
          <a:p>
            <a:pPr marL="12700" marR="3176905">
              <a:lnSpc>
                <a:spcPct val="100000"/>
              </a:lnSpc>
            </a:pP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realizar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combinaciones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85">
                <a:latin typeface="Arial"/>
                <a:cs typeface="Arial"/>
              </a:rPr>
              <a:t>accesorios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diseñados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unir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componentes</a:t>
            </a:r>
            <a:r>
              <a:rPr dirty="0" sz="1050" spc="-50">
                <a:latin typeface="Arial"/>
                <a:cs typeface="Arial"/>
              </a:rPr>
              <a:t> y </a:t>
            </a:r>
            <a:r>
              <a:rPr dirty="0" sz="1050" spc="-45">
                <a:latin typeface="Arial"/>
                <a:cs typeface="Arial"/>
              </a:rPr>
              <a:t>teniendo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cuenta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largo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pelar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cables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acometida,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combinaciones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arranque </a:t>
            </a:r>
            <a:r>
              <a:rPr dirty="0" sz="1050" spc="-65">
                <a:latin typeface="Arial"/>
                <a:cs typeface="Arial"/>
              </a:rPr>
              <a:t>serán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seguras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casual.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59259" y="2181249"/>
          <a:ext cx="4131945" cy="4269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/>
                <a:gridCol w="793750"/>
                <a:gridCol w="784860"/>
                <a:gridCol w="786130"/>
                <a:gridCol w="721995"/>
                <a:gridCol w="437514"/>
              </a:tblGrid>
              <a:tr h="145415">
                <a:tc>
                  <a:txBody>
                    <a:bodyPr/>
                    <a:lstStyle/>
                    <a:p>
                      <a:pPr marL="31750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Regulación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Guardamotor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25"/>
                        </a:lnSpc>
                      </a:pPr>
                      <a:r>
                        <a:rPr dirty="0" sz="7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Pieza</a:t>
                      </a:r>
                      <a:r>
                        <a:rPr dirty="0" sz="750" spc="-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de</a:t>
                      </a:r>
                      <a:r>
                        <a:rPr dirty="0" sz="750" spc="-1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Unión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8575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Contactor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Adaptador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Tamaño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0,18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0,25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7366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0CA10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es</a:t>
                      </a:r>
                      <a:r>
                        <a:rPr dirty="0" sz="550" spc="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necesario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91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S00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910"/>
                </a:tc>
              </a:tr>
              <a:tr h="15367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0,22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0,32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0DA10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0,28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0,40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0EA10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0,35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0,50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0FA10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0,45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0,60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0GA10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0,55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0,80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0HA10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0,70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1,0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0JA10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0,90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1,25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0KA10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1,1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1,6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1,4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1BA10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1AP01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1,8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2,5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1CA10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No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es</a:t>
                      </a:r>
                      <a:r>
                        <a:rPr dirty="0" sz="550" spc="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necesario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5303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2,2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3,2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1DA10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2,8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1EA10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5,0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1FA10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6,3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1GA10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5,5</a:t>
                      </a:r>
                      <a:r>
                        <a:rPr dirty="0" sz="550" spc="-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8,0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1HA10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7,0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10,0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6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1JA10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9,0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12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1KA10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11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16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4AA10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14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4BA10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17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22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4CA10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18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4DA10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482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</a:tr>
              <a:tr h="153035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22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32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4EA10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28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4FA10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35-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670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36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45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4GA10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40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50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1275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4HA10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93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36-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20014">
                <a:tc>
                  <a:txBody>
                    <a:bodyPr/>
                    <a:lstStyle/>
                    <a:p>
                      <a:pPr marL="117475">
                        <a:lnSpc>
                          <a:spcPts val="53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45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5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63</a:t>
                      </a:r>
                      <a:r>
                        <a:rPr dirty="0" sz="55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50">
                          <a:latin typeface="Verdana"/>
                          <a:cs typeface="Verdana"/>
                        </a:rPr>
                        <a:t>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53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3RV10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4JA10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530"/>
                        </a:lnSpc>
                        <a:spcBef>
                          <a:spcPts val="31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000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3RT10</a:t>
                      </a:r>
                      <a:r>
                        <a:rPr dirty="0" sz="550" spc="14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44-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1AN20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algn="ctr" marL="482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3RA19</a:t>
                      </a:r>
                      <a:r>
                        <a:rPr dirty="0" sz="550" spc="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41-</a:t>
                      </a:r>
                      <a:r>
                        <a:rPr dirty="0" sz="550" spc="-25">
                          <a:latin typeface="Verdana"/>
                          <a:cs typeface="Verdana"/>
                        </a:rPr>
                        <a:t>1A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S3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3495"/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5000963" y="1982305"/>
            <a:ext cx="3412490" cy="4331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Arrancadores</a:t>
            </a:r>
            <a:r>
              <a:rPr dirty="0" sz="950" spc="6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Directos</a:t>
            </a:r>
            <a:r>
              <a:rPr dirty="0" sz="950" spc="6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en</a:t>
            </a:r>
            <a:r>
              <a:rPr dirty="0" sz="950" spc="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Caja</a:t>
            </a:r>
            <a:endParaRPr sz="950">
              <a:latin typeface="Arial"/>
              <a:cs typeface="Arial"/>
            </a:endParaRPr>
          </a:p>
          <a:p>
            <a:pPr marL="12700" marR="54610" indent="-635">
              <a:lnSpc>
                <a:spcPct val="100099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arrancadores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directos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trifásicos</a:t>
            </a:r>
            <a:r>
              <a:rPr dirty="0" sz="1050" spc="2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protegidos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caja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aislante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material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plástico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alto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impacto,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tipo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3RE10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Casetina, </a:t>
            </a:r>
            <a:r>
              <a:rPr dirty="0" sz="1050">
                <a:latin typeface="Arial Narrow"/>
                <a:cs typeface="Arial Narrow"/>
              </a:rPr>
              <a:t>constan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una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cajaplástica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grado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-35">
                <a:latin typeface="Arial Narrow"/>
                <a:cs typeface="Arial Narrow"/>
              </a:rPr>
              <a:t>IP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65.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Den </a:t>
            </a:r>
            <a:r>
              <a:rPr dirty="0" sz="1050" spc="75">
                <a:latin typeface="Arial Narrow"/>
                <a:cs typeface="Arial Narrow"/>
              </a:rPr>
              <a:t>tro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cual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montan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contactor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sobrecargas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maniobra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motor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asincrónico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trifásico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monofásico,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correspondientes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botones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marcha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y</a:t>
            </a:r>
            <a:r>
              <a:rPr dirty="0" sz="1050" spc="60">
                <a:latin typeface="Arial Narrow"/>
                <a:cs typeface="Arial Narrow"/>
              </a:rPr>
              <a:t> parada(foto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9.2</a:t>
            </a:r>
            <a:r>
              <a:rPr dirty="0" sz="1050" spc="-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9.3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 Narrow"/>
              <a:cs typeface="Arial Narrow"/>
            </a:endParaRPr>
          </a:p>
          <a:p>
            <a:pPr marL="12700" marR="153035">
              <a:lnSpc>
                <a:spcPct val="100000"/>
              </a:lnSpc>
            </a:pP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Casetina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suministra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con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contactor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S00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ó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S0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según </a:t>
            </a:r>
            <a:r>
              <a:rPr dirty="0" sz="1050" spc="50">
                <a:latin typeface="Arial Narrow"/>
                <a:cs typeface="Arial Narrow"/>
              </a:rPr>
              <a:t>tamaño,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tensión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accionamiento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380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50/60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Hz,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facilitar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cableadoen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caso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conectarse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 </a:t>
            </a:r>
            <a:r>
              <a:rPr dirty="0" sz="1050" spc="40">
                <a:latin typeface="Arial Narrow"/>
                <a:cs typeface="Arial Narrow"/>
              </a:rPr>
              <a:t>motor </a:t>
            </a:r>
            <a:r>
              <a:rPr dirty="0" sz="1050">
                <a:latin typeface="Arial Narrow"/>
                <a:cs typeface="Arial Narrow"/>
              </a:rPr>
              <a:t>trifásico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3x380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V.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1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perfecto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funcionamiento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Casetina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simplemente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es </a:t>
            </a:r>
            <a:r>
              <a:rPr dirty="0" sz="1050">
                <a:latin typeface="Arial Narrow"/>
                <a:cs typeface="Arial Narrow"/>
              </a:rPr>
              <a:t>necesaria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45">
                <a:latin typeface="Arial Narrow"/>
                <a:cs typeface="Arial Narrow"/>
              </a:rPr>
              <a:t> conexión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entrada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L1,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L2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L3,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así </a:t>
            </a:r>
            <a:r>
              <a:rPr dirty="0" sz="1050" spc="55">
                <a:latin typeface="Arial Narrow"/>
                <a:cs typeface="Arial Narrow"/>
              </a:rPr>
              <a:t>como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cables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U1,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V1,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W1.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 Narrow"/>
              <a:cs typeface="Arial Narrow"/>
            </a:endParaRPr>
          </a:p>
          <a:p>
            <a:pPr marL="12700" marR="82550">
              <a:lnSpc>
                <a:spcPct val="99900"/>
              </a:lnSpc>
            </a:pPr>
            <a:r>
              <a:rPr dirty="0" sz="1050">
                <a:latin typeface="Arial Narrow"/>
                <a:cs typeface="Arial Narrow"/>
              </a:rPr>
              <a:t>Debido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amplio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margen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tolerancia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actuación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bobina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contactor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logra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funcionamiento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195">
                <a:latin typeface="Arial Narrow"/>
                <a:cs typeface="Arial Narrow"/>
              </a:rPr>
              <a:t>conable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 spc="-395">
                <a:latin typeface="Arial Narrow"/>
                <a:cs typeface="Arial Narrow"/>
              </a:rPr>
              <a:t>aún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condiciones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desfavorables,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como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instalaciones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lejanas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la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toma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energía.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 Narrow"/>
              <a:cs typeface="Arial Narrow"/>
            </a:endParaRPr>
          </a:p>
          <a:p>
            <a:pPr marL="12700" marR="85090">
              <a:lnSpc>
                <a:spcPct val="99900"/>
              </a:lnSpc>
            </a:pP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protege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motor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sobrecargas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falta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fase,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puede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ser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del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tipo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térmico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3RU11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electrónico </a:t>
            </a:r>
            <a:r>
              <a:rPr dirty="0" sz="1050">
                <a:latin typeface="Arial Narrow"/>
                <a:cs typeface="Arial Narrow"/>
              </a:rPr>
              <a:t>3RB20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que,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por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lo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general,</a:t>
            </a:r>
            <a:r>
              <a:rPr dirty="0" sz="1050" spc="46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no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suministra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incorporado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Casetina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sino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por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separado(ver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capítulo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6</a:t>
            </a:r>
            <a:r>
              <a:rPr dirty="0" sz="1050" spc="39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14432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5280" y="1959085"/>
            <a:ext cx="277876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03505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línea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hacer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respetando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tipos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coordinación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norma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600"/>
              </a:lnSpc>
              <a:spcBef>
                <a:spcPts val="10"/>
              </a:spcBef>
            </a:pP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60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102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(ver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tablas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9.1</a:t>
            </a:r>
            <a:r>
              <a:rPr dirty="0" sz="1050" spc="-60">
                <a:latin typeface="Arial"/>
                <a:cs typeface="Arial"/>
              </a:rPr>
              <a:t> 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9.2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información también </a:t>
            </a:r>
            <a:r>
              <a:rPr dirty="0" sz="1050" spc="-105">
                <a:latin typeface="Arial"/>
                <a:cs typeface="Arial"/>
              </a:rPr>
              <a:t>se </a:t>
            </a:r>
            <a:r>
              <a:rPr dirty="0" sz="1050" spc="-60">
                <a:latin typeface="Arial"/>
                <a:cs typeface="Arial"/>
              </a:rPr>
              <a:t>encuentra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etiqueta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5002" y="2920031"/>
            <a:ext cx="273939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Casetina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debe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jar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supercie </a:t>
            </a:r>
            <a:r>
              <a:rPr dirty="0" sz="1050" spc="-95">
                <a:latin typeface="Arial"/>
                <a:cs typeface="Arial"/>
              </a:rPr>
              <a:t>plana,</a:t>
            </a:r>
            <a:r>
              <a:rPr dirty="0" sz="1050" spc="-10">
                <a:latin typeface="Arial"/>
                <a:cs typeface="Arial"/>
              </a:rPr>
              <a:t> vertical.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5002" y="3399443"/>
            <a:ext cx="2767330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lugar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trifásico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 </a:t>
            </a:r>
            <a:r>
              <a:rPr dirty="0" sz="1050" spc="-60">
                <a:latin typeface="Arial"/>
                <a:cs typeface="Arial"/>
              </a:rPr>
              <a:t>monofásico,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deberá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modicar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acuerdo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esquema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correspondiente,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cambiar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220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V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50/60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Hz. </a:t>
            </a:r>
            <a:r>
              <a:rPr dirty="0" sz="1050" spc="-100">
                <a:latin typeface="Arial"/>
                <a:cs typeface="Arial"/>
              </a:rPr>
              <a:t>Gracias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impiden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casual,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también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instalador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se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encuentra </a:t>
            </a:r>
            <a:r>
              <a:rPr dirty="0" sz="1050" spc="-50">
                <a:latin typeface="Arial"/>
                <a:cs typeface="Arial"/>
              </a:rPr>
              <a:t>protegido</a:t>
            </a:r>
            <a:r>
              <a:rPr dirty="0" sz="1050" spc="-45">
                <a:latin typeface="Arial"/>
                <a:cs typeface="Arial"/>
              </a:rPr>
              <a:t> al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utilizar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Casetina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3RE10.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Luego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realizar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cableado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5">
                <a:latin typeface="Arial"/>
                <a:cs typeface="Arial"/>
              </a:rPr>
              <a:t> vericar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apriete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55">
                <a:latin typeface="Arial"/>
                <a:cs typeface="Arial"/>
              </a:rPr>
              <a:t>rrecto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todos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conexión,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inclusive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utilizados.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55616" y="1317744"/>
            <a:ext cx="240982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Combinaciones</a:t>
            </a:r>
            <a:r>
              <a:rPr dirty="0" spc="-90"/>
              <a:t> </a:t>
            </a:r>
            <a:r>
              <a:rPr dirty="0" spc="-114"/>
              <a:t>de</a:t>
            </a:r>
            <a:r>
              <a:rPr dirty="0" spc="-70"/>
              <a:t> </a:t>
            </a:r>
            <a:r>
              <a:rPr dirty="0" spc="-90"/>
              <a:t>Arranque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692828" y="2195624"/>
            <a:ext cx="44069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60">
                <a:latin typeface="Arial"/>
                <a:cs typeface="Arial"/>
              </a:rPr>
              <a:t>L1</a:t>
            </a:r>
            <a:r>
              <a:rPr dirty="0" sz="650" spc="185">
                <a:latin typeface="Arial"/>
                <a:cs typeface="Arial"/>
              </a:rPr>
              <a:t> </a:t>
            </a:r>
            <a:r>
              <a:rPr dirty="0" sz="650" spc="60">
                <a:latin typeface="Arial"/>
                <a:cs typeface="Arial"/>
              </a:rPr>
              <a:t>L3</a:t>
            </a:r>
            <a:r>
              <a:rPr dirty="0" sz="650" spc="204">
                <a:latin typeface="Arial"/>
                <a:cs typeface="Arial"/>
              </a:rPr>
              <a:t> </a:t>
            </a:r>
            <a:r>
              <a:rPr dirty="0" sz="650" spc="-25">
                <a:latin typeface="Arial"/>
                <a:cs typeface="Arial"/>
              </a:rPr>
              <a:t>L3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69793" y="2941152"/>
            <a:ext cx="39751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Arial"/>
                <a:cs typeface="Arial"/>
              </a:rPr>
              <a:t>1</a:t>
            </a:r>
            <a:r>
              <a:rPr dirty="0" sz="650" spc="250">
                <a:latin typeface="Arial"/>
                <a:cs typeface="Arial"/>
              </a:rPr>
              <a:t>  </a:t>
            </a:r>
            <a:r>
              <a:rPr dirty="0" sz="650">
                <a:latin typeface="Arial"/>
                <a:cs typeface="Arial"/>
              </a:rPr>
              <a:t>3</a:t>
            </a:r>
            <a:r>
              <a:rPr dirty="0" sz="650" spc="280">
                <a:latin typeface="Arial"/>
                <a:cs typeface="Arial"/>
              </a:rPr>
              <a:t>  </a:t>
            </a:r>
            <a:r>
              <a:rPr dirty="0" sz="650" spc="-50">
                <a:latin typeface="Arial"/>
                <a:cs typeface="Arial"/>
              </a:rPr>
              <a:t>5</a:t>
            </a:r>
            <a:endParaRPr sz="6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9226" y="3249495"/>
            <a:ext cx="41211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Arial"/>
                <a:cs typeface="Arial"/>
              </a:rPr>
              <a:t>2</a:t>
            </a:r>
            <a:r>
              <a:rPr dirty="0" sz="650" spc="310">
                <a:latin typeface="Arial"/>
                <a:cs typeface="Arial"/>
              </a:rPr>
              <a:t>  </a:t>
            </a:r>
            <a:r>
              <a:rPr dirty="0" sz="650">
                <a:latin typeface="Arial"/>
                <a:cs typeface="Arial"/>
              </a:rPr>
              <a:t>4</a:t>
            </a:r>
            <a:r>
              <a:rPr dirty="0" sz="650" spc="280">
                <a:latin typeface="Arial"/>
                <a:cs typeface="Arial"/>
              </a:rPr>
              <a:t>  </a:t>
            </a:r>
            <a:r>
              <a:rPr dirty="0" sz="650" spc="-50">
                <a:latin typeface="Arial"/>
                <a:cs typeface="Arial"/>
              </a:rPr>
              <a:t>6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669793" y="3887315"/>
            <a:ext cx="39751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Arial"/>
                <a:cs typeface="Arial"/>
              </a:rPr>
              <a:t>1</a:t>
            </a:r>
            <a:r>
              <a:rPr dirty="0" sz="650" spc="250">
                <a:latin typeface="Arial"/>
                <a:cs typeface="Arial"/>
              </a:rPr>
              <a:t>  </a:t>
            </a:r>
            <a:r>
              <a:rPr dirty="0" sz="650">
                <a:latin typeface="Arial"/>
                <a:cs typeface="Arial"/>
              </a:rPr>
              <a:t>3</a:t>
            </a:r>
            <a:r>
              <a:rPr dirty="0" sz="650" spc="280">
                <a:latin typeface="Arial"/>
                <a:cs typeface="Arial"/>
              </a:rPr>
              <a:t>  </a:t>
            </a:r>
            <a:r>
              <a:rPr dirty="0" sz="650" spc="-50">
                <a:latin typeface="Arial"/>
                <a:cs typeface="Arial"/>
              </a:rPr>
              <a:t>5</a:t>
            </a:r>
            <a:endParaRPr sz="6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59226" y="4136527"/>
            <a:ext cx="41211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>
                <a:latin typeface="Arial"/>
                <a:cs typeface="Arial"/>
              </a:rPr>
              <a:t>2</a:t>
            </a:r>
            <a:r>
              <a:rPr dirty="0" sz="650" spc="310">
                <a:latin typeface="Arial"/>
                <a:cs typeface="Arial"/>
              </a:rPr>
              <a:t>  </a:t>
            </a:r>
            <a:r>
              <a:rPr dirty="0" sz="650">
                <a:latin typeface="Arial"/>
                <a:cs typeface="Arial"/>
              </a:rPr>
              <a:t>4</a:t>
            </a:r>
            <a:r>
              <a:rPr dirty="0" sz="650" spc="280">
                <a:latin typeface="Arial"/>
                <a:cs typeface="Arial"/>
              </a:rPr>
              <a:t>  </a:t>
            </a:r>
            <a:r>
              <a:rPr dirty="0" sz="650" spc="-50">
                <a:latin typeface="Arial"/>
                <a:cs typeface="Arial"/>
              </a:rPr>
              <a:t>6</a:t>
            </a:r>
            <a:endParaRPr sz="6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42443" y="4480773"/>
            <a:ext cx="42481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50">
                <a:latin typeface="Arial"/>
                <a:cs typeface="Arial"/>
              </a:rPr>
              <a:t>U</a:t>
            </a:r>
            <a:r>
              <a:rPr dirty="0" sz="650" spc="220">
                <a:latin typeface="Arial"/>
                <a:cs typeface="Arial"/>
              </a:rPr>
              <a:t>  </a:t>
            </a:r>
            <a:r>
              <a:rPr dirty="0" sz="650">
                <a:latin typeface="Arial"/>
                <a:cs typeface="Arial"/>
              </a:rPr>
              <a:t>V</a:t>
            </a:r>
            <a:r>
              <a:rPr dirty="0" sz="650" spc="165">
                <a:latin typeface="Arial"/>
                <a:cs typeface="Arial"/>
              </a:rPr>
              <a:t>  </a:t>
            </a:r>
            <a:r>
              <a:rPr dirty="0" sz="650" spc="15">
                <a:latin typeface="Arial"/>
                <a:cs typeface="Arial"/>
              </a:rPr>
              <a:t>W</a:t>
            </a:r>
            <a:endParaRPr sz="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32496" y="4659721"/>
            <a:ext cx="140970" cy="346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indent="-635">
              <a:lnSpc>
                <a:spcPct val="140400"/>
              </a:lnSpc>
              <a:spcBef>
                <a:spcPts val="90"/>
              </a:spcBef>
            </a:pPr>
            <a:r>
              <a:rPr dirty="0" sz="750" spc="430">
                <a:latin typeface="Arial"/>
                <a:cs typeface="Arial"/>
              </a:rPr>
              <a:t>M </a:t>
            </a:r>
            <a:r>
              <a:rPr dirty="0" sz="750" spc="270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933954" y="4942947"/>
            <a:ext cx="129539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0" spc="540">
                <a:latin typeface="Times New Roman"/>
                <a:cs typeface="Times New Roman"/>
              </a:rPr>
              <a:t>~</a:t>
            </a:r>
            <a:endParaRPr sz="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473391" y="5015113"/>
            <a:ext cx="15367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Arial"/>
                <a:cs typeface="Arial"/>
              </a:rPr>
              <a:t>M1</a:t>
            </a:r>
            <a:endParaRPr sz="6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424795" y="3088980"/>
            <a:ext cx="13843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Arial"/>
                <a:cs typeface="Arial"/>
              </a:rPr>
              <a:t>K1</a:t>
            </a:r>
            <a:endParaRPr sz="6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424795" y="3547285"/>
            <a:ext cx="13843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Arial"/>
                <a:cs typeface="Arial"/>
              </a:rPr>
              <a:t>S1</a:t>
            </a:r>
            <a:endParaRPr sz="6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24843" y="4005577"/>
            <a:ext cx="13335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Arial"/>
                <a:cs typeface="Arial"/>
              </a:rPr>
              <a:t>F2</a:t>
            </a:r>
            <a:endParaRPr sz="6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442861" y="3418861"/>
            <a:ext cx="81280" cy="32956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650" spc="40">
                <a:latin typeface="Arial"/>
                <a:cs typeface="Arial"/>
              </a:rPr>
              <a:t>3</a:t>
            </a:r>
            <a:endParaRPr sz="6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415"/>
              </a:spcBef>
            </a:pPr>
            <a:r>
              <a:rPr dirty="0" sz="650" spc="40">
                <a:latin typeface="Arial"/>
                <a:cs typeface="Arial"/>
              </a:rPr>
              <a:t>4</a:t>
            </a:r>
            <a:endParaRPr sz="6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759650" y="3004513"/>
            <a:ext cx="7683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40">
                <a:latin typeface="Arial"/>
                <a:cs typeface="Arial"/>
              </a:rPr>
              <a:t>3</a:t>
            </a:r>
            <a:endParaRPr sz="6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763879" y="3184027"/>
            <a:ext cx="7683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40">
                <a:latin typeface="Arial"/>
                <a:cs typeface="Arial"/>
              </a:rPr>
              <a:t>4</a:t>
            </a:r>
            <a:endParaRPr sz="6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366664" y="4333993"/>
            <a:ext cx="30861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10">
                <a:latin typeface="Arial"/>
                <a:cs typeface="Arial"/>
              </a:rPr>
              <a:t>Reset/0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214645" y="4135466"/>
            <a:ext cx="1701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0">
                <a:latin typeface="Arial"/>
                <a:cs typeface="Arial"/>
              </a:rPr>
              <a:t>Test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738322" y="3808111"/>
            <a:ext cx="276225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660"/>
              </a:lnSpc>
              <a:spcBef>
                <a:spcPts val="95"/>
              </a:spcBef>
            </a:pPr>
            <a:r>
              <a:rPr dirty="0" sz="600" spc="-20">
                <a:latin typeface="Arial"/>
                <a:cs typeface="Arial"/>
              </a:rPr>
              <a:t>(96)</a:t>
            </a:r>
            <a:endParaRPr sz="600">
              <a:latin typeface="Arial"/>
              <a:cs typeface="Arial"/>
            </a:endParaRPr>
          </a:p>
          <a:p>
            <a:pPr marL="33655">
              <a:lnSpc>
                <a:spcPts val="660"/>
              </a:lnSpc>
            </a:pPr>
            <a:r>
              <a:rPr dirty="0" sz="600">
                <a:latin typeface="Arial"/>
                <a:cs typeface="Arial"/>
              </a:rPr>
              <a:t>95</a:t>
            </a:r>
            <a:r>
              <a:rPr dirty="0" sz="600" spc="254">
                <a:latin typeface="Arial"/>
                <a:cs typeface="Arial"/>
              </a:rPr>
              <a:t> </a:t>
            </a:r>
            <a:r>
              <a:rPr dirty="0" sz="600" spc="-25">
                <a:latin typeface="Arial"/>
                <a:cs typeface="Arial"/>
              </a:rPr>
              <a:t>97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725648" y="4112238"/>
            <a:ext cx="28892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005">
              <a:lnSpc>
                <a:spcPts val="625"/>
              </a:lnSpc>
              <a:spcBef>
                <a:spcPts val="95"/>
              </a:spcBef>
            </a:pPr>
            <a:r>
              <a:rPr dirty="0" sz="450">
                <a:latin typeface="Lucida Sans"/>
                <a:cs typeface="Lucida Sans"/>
              </a:rPr>
              <a:t>96</a:t>
            </a:r>
            <a:r>
              <a:rPr dirty="0" sz="450" spc="415">
                <a:latin typeface="Lucida Sans"/>
                <a:cs typeface="Lucida Sans"/>
              </a:rPr>
              <a:t> </a:t>
            </a:r>
            <a:r>
              <a:rPr dirty="0" sz="600" spc="-25">
                <a:latin typeface="Arial"/>
                <a:cs typeface="Arial"/>
              </a:rPr>
              <a:t>98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25"/>
              </a:lnSpc>
            </a:pPr>
            <a:r>
              <a:rPr dirty="0" sz="600" spc="-20">
                <a:latin typeface="Arial"/>
                <a:cs typeface="Arial"/>
              </a:rPr>
              <a:t>(95)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097353" y="2925309"/>
            <a:ext cx="172085" cy="1885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34925" marR="5080" indent="-22860">
              <a:lnSpc>
                <a:spcPct val="78500"/>
              </a:lnSpc>
              <a:spcBef>
                <a:spcPts val="250"/>
              </a:spcBef>
            </a:pPr>
            <a:r>
              <a:rPr dirty="0" sz="600" spc="-20">
                <a:latin typeface="Arial"/>
                <a:cs typeface="Arial"/>
              </a:rPr>
              <a:t>(A2)</a:t>
            </a:r>
            <a:r>
              <a:rPr dirty="0" sz="600" spc="200">
                <a:latin typeface="Arial"/>
                <a:cs typeface="Arial"/>
              </a:rPr>
              <a:t> </a:t>
            </a:r>
            <a:r>
              <a:rPr dirty="0" sz="600" spc="-25">
                <a:latin typeface="Arial"/>
                <a:cs typeface="Arial"/>
              </a:rPr>
              <a:t>A1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084678" y="3216766"/>
            <a:ext cx="172085" cy="17399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9370">
              <a:lnSpc>
                <a:spcPts val="484"/>
              </a:lnSpc>
              <a:spcBef>
                <a:spcPts val="114"/>
              </a:spcBef>
            </a:pPr>
            <a:r>
              <a:rPr dirty="0" sz="450" spc="35">
                <a:latin typeface="Lucida Sans"/>
                <a:cs typeface="Lucida Sans"/>
              </a:rPr>
              <a:t>A2</a:t>
            </a:r>
            <a:endParaRPr sz="450">
              <a:latin typeface="Lucida Sans"/>
              <a:cs typeface="Lucida Sans"/>
            </a:endParaRPr>
          </a:p>
          <a:p>
            <a:pPr marL="12700">
              <a:lnSpc>
                <a:spcPts val="665"/>
              </a:lnSpc>
            </a:pPr>
            <a:r>
              <a:rPr dirty="0" sz="600" spc="-20">
                <a:latin typeface="Arial"/>
                <a:cs typeface="Arial"/>
              </a:rPr>
              <a:t>(A1)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179466" y="4680360"/>
            <a:ext cx="408305" cy="21209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 indent="-635">
              <a:lnSpc>
                <a:spcPct val="103899"/>
              </a:lnSpc>
              <a:spcBef>
                <a:spcPts val="70"/>
              </a:spcBef>
            </a:pPr>
            <a:r>
              <a:rPr dirty="0" sz="600">
                <a:latin typeface="Arial"/>
                <a:cs typeface="Arial"/>
              </a:rPr>
              <a:t>Contacto</a:t>
            </a:r>
            <a:r>
              <a:rPr dirty="0" sz="600" spc="45">
                <a:latin typeface="Arial"/>
                <a:cs typeface="Arial"/>
              </a:rPr>
              <a:t> </a:t>
            </a:r>
            <a:r>
              <a:rPr dirty="0" sz="600" spc="-50">
                <a:latin typeface="Arial"/>
                <a:cs typeface="Arial"/>
              </a:rPr>
              <a:t>a</a:t>
            </a:r>
            <a:r>
              <a:rPr dirty="0" sz="600" spc="20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distancia</a:t>
            </a:r>
            <a:endParaRPr sz="6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422735" y="2533533"/>
            <a:ext cx="13335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Arial"/>
                <a:cs typeface="Arial"/>
              </a:rPr>
              <a:t>F1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272308" y="5271710"/>
            <a:ext cx="2149475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830"/>
              </a:lnSpc>
              <a:spcBef>
                <a:spcPts val="20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9.1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práctico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conexión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un</a:t>
            </a:r>
            <a:r>
              <a:rPr dirty="0" sz="750" spc="85">
                <a:latin typeface="Arial"/>
                <a:cs typeface="Arial"/>
              </a:rPr>
              <a:t> motor</a:t>
            </a:r>
            <a:r>
              <a:rPr dirty="0" sz="750" spc="-10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trifasico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336250" y="5669114"/>
            <a:ext cx="1913889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Arrancador</a:t>
            </a:r>
            <a:r>
              <a:rPr dirty="0" sz="7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directo</a:t>
            </a:r>
            <a:r>
              <a:rPr dirty="0" sz="7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caja</a:t>
            </a:r>
            <a:r>
              <a:rPr dirty="0" sz="7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IP</a:t>
            </a:r>
            <a:r>
              <a:rPr dirty="0" sz="7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65</a:t>
            </a:r>
            <a:r>
              <a:rPr dirty="0" sz="7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-</a:t>
            </a:r>
            <a:r>
              <a:rPr dirty="0" sz="750" spc="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Casetina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6576618" y="6340015"/>
            <a:ext cx="52197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10">
                <a:latin typeface="Lucida Sans"/>
                <a:cs typeface="Lucida Sans"/>
              </a:rPr>
              <a:t>Tamaño</a:t>
            </a:r>
            <a:r>
              <a:rPr dirty="0" sz="650" spc="5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S00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577011" y="6029555"/>
            <a:ext cx="419734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10">
                <a:latin typeface="Lucida Sans"/>
                <a:cs typeface="Lucida Sans"/>
              </a:rPr>
              <a:t>Contactor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336250" y="5872918"/>
            <a:ext cx="247396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Arial"/>
                <a:cs typeface="Arial"/>
              </a:rPr>
              <a:t>Valores</a:t>
            </a:r>
            <a:r>
              <a:rPr dirty="0" sz="700" spc="254" i="1">
                <a:latin typeface="Arial"/>
                <a:cs typeface="Arial"/>
              </a:rPr>
              <a:t> </a:t>
            </a:r>
            <a:r>
              <a:rPr dirty="0" sz="700" i="1">
                <a:latin typeface="Arial"/>
                <a:cs typeface="Arial"/>
              </a:rPr>
              <a:t>asignados</a:t>
            </a:r>
            <a:r>
              <a:rPr dirty="0" sz="700" spc="254" i="1">
                <a:latin typeface="Arial"/>
                <a:cs typeface="Arial"/>
              </a:rPr>
              <a:t> </a:t>
            </a:r>
            <a:r>
              <a:rPr dirty="0" sz="700" spc="45" i="1">
                <a:latin typeface="Arial"/>
                <a:cs typeface="Arial"/>
              </a:rPr>
              <a:t>máximos</a:t>
            </a:r>
            <a:r>
              <a:rPr dirty="0" sz="700" spc="254" i="1">
                <a:latin typeface="Arial"/>
                <a:cs typeface="Arial"/>
              </a:rPr>
              <a:t> </a:t>
            </a:r>
            <a:r>
              <a:rPr dirty="0" sz="700" i="1">
                <a:latin typeface="Arial"/>
                <a:cs typeface="Arial"/>
              </a:rPr>
              <a:t>para</a:t>
            </a:r>
            <a:r>
              <a:rPr dirty="0" sz="700" spc="254" i="1">
                <a:latin typeface="Arial"/>
                <a:cs typeface="Arial"/>
              </a:rPr>
              <a:t> </a:t>
            </a:r>
            <a:r>
              <a:rPr dirty="0" sz="700" i="1">
                <a:latin typeface="Arial"/>
                <a:cs typeface="Arial"/>
              </a:rPr>
              <a:t>motores</a:t>
            </a:r>
            <a:r>
              <a:rPr dirty="0" sz="700" spc="254" i="1">
                <a:latin typeface="Arial"/>
                <a:cs typeface="Arial"/>
              </a:rPr>
              <a:t> </a:t>
            </a:r>
            <a:r>
              <a:rPr dirty="0" sz="700" spc="-10" i="1">
                <a:latin typeface="Arial"/>
                <a:cs typeface="Arial"/>
              </a:rPr>
              <a:t>asincrónicos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335208" y="5974490"/>
            <a:ext cx="1637664" cy="49530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  <a:tabLst>
                <a:tab pos="988060" algn="l"/>
              </a:tabLst>
            </a:pPr>
            <a:r>
              <a:rPr dirty="0" sz="650">
                <a:latin typeface="Lucida Sans"/>
                <a:cs typeface="Lucida Sans"/>
              </a:rPr>
              <a:t>Monofásicos</a:t>
            </a:r>
            <a:r>
              <a:rPr dirty="0" sz="650" spc="5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230</a:t>
            </a:r>
            <a:r>
              <a:rPr dirty="0" sz="650" spc="10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V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baseline="4273" sz="975" spc="-15">
                <a:latin typeface="Lucida Sans"/>
                <a:cs typeface="Lucida Sans"/>
              </a:rPr>
              <a:t>Trifásicos</a:t>
            </a:r>
            <a:r>
              <a:rPr dirty="0" baseline="4273" sz="975" spc="-37">
                <a:latin typeface="Lucida Sans"/>
                <a:cs typeface="Lucida Sans"/>
              </a:rPr>
              <a:t> </a:t>
            </a:r>
            <a:r>
              <a:rPr dirty="0" baseline="4273" sz="975">
                <a:latin typeface="Lucida Sans"/>
                <a:cs typeface="Lucida Sans"/>
              </a:rPr>
              <a:t>400</a:t>
            </a:r>
            <a:r>
              <a:rPr dirty="0" baseline="4273" sz="975" spc="-37">
                <a:latin typeface="Lucida Sans"/>
                <a:cs typeface="Lucida Sans"/>
              </a:rPr>
              <a:t> </a:t>
            </a:r>
            <a:r>
              <a:rPr dirty="0" baseline="4273" sz="975" spc="-75">
                <a:latin typeface="Lucida Sans"/>
                <a:cs typeface="Lucida Sans"/>
              </a:rPr>
              <a:t>V</a:t>
            </a:r>
            <a:endParaRPr baseline="4273" sz="975">
              <a:latin typeface="Lucida Sans"/>
              <a:cs typeface="Lucida Sans"/>
            </a:endParaRPr>
          </a:p>
          <a:p>
            <a:pPr marL="72390">
              <a:lnSpc>
                <a:spcPct val="100000"/>
              </a:lnSpc>
              <a:spcBef>
                <a:spcPts val="415"/>
              </a:spcBef>
              <a:tabLst>
                <a:tab pos="577850" algn="l"/>
                <a:tab pos="1012190" algn="l"/>
                <a:tab pos="1517650" algn="l"/>
              </a:tabLst>
            </a:pPr>
            <a:r>
              <a:rPr dirty="0" sz="650" spc="-25">
                <a:latin typeface="Lucida Sans"/>
                <a:cs typeface="Lucida Sans"/>
              </a:rPr>
              <a:t>kW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sz="650" spc="-25">
                <a:latin typeface="Lucida Sans"/>
                <a:cs typeface="Lucida Sans"/>
              </a:rPr>
              <a:t>CV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sz="650" spc="-25">
                <a:latin typeface="Lucida Sans"/>
                <a:cs typeface="Lucida Sans"/>
              </a:rPr>
              <a:t>kW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sz="650" spc="-25">
                <a:latin typeface="Lucida Sans"/>
                <a:cs typeface="Lucida Sans"/>
              </a:rPr>
              <a:t>CV</a:t>
            </a:r>
            <a:endParaRPr sz="650">
              <a:latin typeface="Lucida Sans"/>
              <a:cs typeface="Lucida Sans"/>
            </a:endParaRPr>
          </a:p>
          <a:p>
            <a:pPr marL="13335">
              <a:lnSpc>
                <a:spcPct val="100000"/>
              </a:lnSpc>
              <a:spcBef>
                <a:spcPts val="470"/>
              </a:spcBef>
            </a:pPr>
            <a:r>
              <a:rPr dirty="0" sz="650">
                <a:latin typeface="Lucida Sans"/>
                <a:cs typeface="Lucida Sans"/>
              </a:rPr>
              <a:t>3RE10</a:t>
            </a:r>
            <a:r>
              <a:rPr dirty="0" sz="650" spc="150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00-8XA17-</a:t>
            </a:r>
            <a:r>
              <a:rPr dirty="0" sz="650" spc="-20">
                <a:latin typeface="Lucida Sans"/>
                <a:cs typeface="Lucida Sans"/>
              </a:rPr>
              <a:t>0AQ0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6124705" y="6012662"/>
            <a:ext cx="151130" cy="2978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130"/>
              </a:spcBef>
            </a:pPr>
            <a:r>
              <a:rPr dirty="0" sz="650" spc="-25">
                <a:latin typeface="Lucida Sans"/>
                <a:cs typeface="Lucida Sans"/>
              </a:rPr>
              <a:t>I</a:t>
            </a:r>
            <a:r>
              <a:rPr dirty="0" baseline="-23148" sz="900" spc="-37">
                <a:latin typeface="Lucida Sans"/>
                <a:cs typeface="Lucida Sans"/>
              </a:rPr>
              <a:t>n</a:t>
            </a:r>
            <a:endParaRPr baseline="-23148" sz="900">
              <a:latin typeface="Lucida Sans"/>
              <a:cs typeface="Lucida Sans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dirty="0" sz="650" spc="-35">
                <a:latin typeface="Lucida Sans"/>
                <a:cs typeface="Lucida Sans"/>
              </a:rPr>
              <a:t>A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359760" y="5974490"/>
            <a:ext cx="1057910" cy="33591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650">
                <a:latin typeface="Lucida Sans"/>
                <a:cs typeface="Lucida Sans"/>
              </a:rPr>
              <a:t>Relé</a:t>
            </a:r>
            <a:r>
              <a:rPr dirty="0" sz="650" spc="-5">
                <a:latin typeface="Lucida Sans"/>
                <a:cs typeface="Lucida Sans"/>
              </a:rPr>
              <a:t> </a:t>
            </a:r>
            <a:r>
              <a:rPr dirty="0" sz="650">
                <a:latin typeface="Lucida Sans"/>
                <a:cs typeface="Lucida Sans"/>
              </a:rPr>
              <a:t>de</a:t>
            </a:r>
            <a:r>
              <a:rPr dirty="0" sz="650" spc="-15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sobrecargas</a:t>
            </a:r>
            <a:endParaRPr sz="650">
              <a:latin typeface="Lucida Sans"/>
              <a:cs typeface="Lucida Sans"/>
            </a:endParaRPr>
          </a:p>
          <a:p>
            <a:pPr marL="17145">
              <a:lnSpc>
                <a:spcPct val="100000"/>
              </a:lnSpc>
              <a:spcBef>
                <a:spcPts val="415"/>
              </a:spcBef>
              <a:tabLst>
                <a:tab pos="639445" algn="l"/>
              </a:tabLst>
            </a:pPr>
            <a:r>
              <a:rPr dirty="0" sz="650" spc="-10">
                <a:latin typeface="Lucida Sans"/>
                <a:cs typeface="Lucida Sans"/>
              </a:rPr>
              <a:t>Térmico</a:t>
            </a:r>
            <a:r>
              <a:rPr dirty="0" sz="650">
                <a:latin typeface="Lucida Sans"/>
                <a:cs typeface="Lucida Sans"/>
              </a:rPr>
              <a:t>	</a:t>
            </a:r>
            <a:r>
              <a:rPr dirty="0" sz="650" spc="-30">
                <a:latin typeface="Lucida Sans"/>
                <a:cs typeface="Lucida Sans"/>
              </a:rPr>
              <a:t>Electrónico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026381" y="3461757"/>
            <a:ext cx="109156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650" spc="50">
                <a:latin typeface="Arial"/>
                <a:cs typeface="Arial"/>
              </a:rPr>
              <a:t>9.4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c</a:t>
            </a:r>
            <a:r>
              <a:rPr dirty="0" sz="750">
                <a:latin typeface="Arial"/>
                <a:cs typeface="Arial"/>
              </a:rPr>
              <a:t>asetina</a:t>
            </a:r>
            <a:r>
              <a:rPr dirty="0" sz="750" spc="65">
                <a:latin typeface="Arial"/>
                <a:cs typeface="Arial"/>
              </a:rPr>
              <a:t> </a:t>
            </a:r>
            <a:r>
              <a:rPr dirty="0" sz="750" spc="-80">
                <a:latin typeface="Arial"/>
                <a:cs typeface="Arial"/>
              </a:rPr>
              <a:t>3</a:t>
            </a:r>
            <a:r>
              <a:rPr dirty="0" sz="750" spc="125">
                <a:latin typeface="Arial"/>
                <a:cs typeface="Arial"/>
              </a:rPr>
              <a:t>r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150">
                <a:latin typeface="Arial"/>
                <a:cs typeface="Arial"/>
              </a:rPr>
              <a:t>1</a:t>
            </a:r>
            <a:r>
              <a:rPr dirty="0" sz="750" spc="-25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1172" y="1912605"/>
            <a:ext cx="5641975" cy="3035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0325" marR="1389380" indent="-48260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coordinación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Tipo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admite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destrucción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aparatos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0325" marR="1264285" indent="-4826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coordinación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Tipo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exige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relé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sobrecargas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coordinación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Tipo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admite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leve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soldadura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principales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>
                <a:latin typeface="Arial"/>
                <a:cs typeface="Arial"/>
              </a:rPr>
              <a:t>tor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seguridad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frente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</a:t>
            </a:r>
            <a:endParaRPr sz="1050">
              <a:latin typeface="Arial"/>
              <a:cs typeface="Arial"/>
            </a:endParaRPr>
          </a:p>
          <a:p>
            <a:pPr marL="551180">
              <a:lnSpc>
                <a:spcPct val="100000"/>
              </a:lnSpc>
              <a:spcBef>
                <a:spcPts val="425"/>
              </a:spcBef>
            </a:pPr>
            <a:r>
              <a:rPr dirty="0" sz="850" i="1">
                <a:latin typeface="Arial"/>
                <a:cs typeface="Arial"/>
              </a:rPr>
              <a:t>No</a:t>
            </a:r>
            <a:r>
              <a:rPr dirty="0" sz="850" spc="4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afectar</a:t>
            </a:r>
            <a:r>
              <a:rPr dirty="0" sz="850" spc="8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al</a:t>
            </a:r>
            <a:r>
              <a:rPr dirty="0" sz="850" spc="-7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resto</a:t>
            </a:r>
            <a:r>
              <a:rPr dirty="0" sz="850" spc="-2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de</a:t>
            </a:r>
            <a:r>
              <a:rPr dirty="0" sz="850" spc="4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la</a:t>
            </a:r>
            <a:r>
              <a:rPr dirty="0" sz="850" spc="45" i="1">
                <a:latin typeface="Arial"/>
                <a:cs typeface="Arial"/>
              </a:rPr>
              <a:t> </a:t>
            </a:r>
            <a:r>
              <a:rPr dirty="0" sz="850" spc="-10" i="1">
                <a:latin typeface="Arial"/>
                <a:cs typeface="Arial"/>
              </a:rPr>
              <a:t>instalación.</a:t>
            </a:r>
            <a:endParaRPr sz="850">
              <a:latin typeface="Arial"/>
              <a:cs typeface="Arial"/>
            </a:endParaRPr>
          </a:p>
          <a:p>
            <a:pPr marL="544830" marR="2706370">
              <a:lnSpc>
                <a:spcPct val="123900"/>
              </a:lnSpc>
            </a:pPr>
            <a:r>
              <a:rPr dirty="0" sz="850" i="1">
                <a:latin typeface="Arial"/>
                <a:cs typeface="Arial"/>
              </a:rPr>
              <a:t>Que</a:t>
            </a:r>
            <a:r>
              <a:rPr dirty="0" sz="850" spc="-6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no</a:t>
            </a:r>
            <a:r>
              <a:rPr dirty="0" sz="850" spc="1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haya</a:t>
            </a:r>
            <a:r>
              <a:rPr dirty="0" sz="850" spc="5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daños</a:t>
            </a:r>
            <a:r>
              <a:rPr dirty="0" sz="850" spc="2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en</a:t>
            </a:r>
            <a:r>
              <a:rPr dirty="0" sz="850" spc="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los</a:t>
            </a:r>
            <a:r>
              <a:rPr dirty="0" sz="850" spc="-3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equipos</a:t>
            </a:r>
            <a:r>
              <a:rPr dirty="0" sz="850" spc="50" i="1">
                <a:latin typeface="Arial"/>
                <a:cs typeface="Arial"/>
              </a:rPr>
              <a:t> </a:t>
            </a:r>
            <a:r>
              <a:rPr dirty="0" sz="850" spc="-10" i="1">
                <a:latin typeface="Arial"/>
                <a:cs typeface="Arial"/>
              </a:rPr>
              <a:t>involucrados.</a:t>
            </a:r>
            <a:r>
              <a:rPr dirty="0" sz="850" spc="-1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Que</a:t>
            </a:r>
            <a:r>
              <a:rPr dirty="0" sz="850" spc="-2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el</a:t>
            </a:r>
            <a:r>
              <a:rPr dirty="0" sz="850" spc="3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personal</a:t>
            </a:r>
            <a:r>
              <a:rPr dirty="0" sz="850" spc="-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no</a:t>
            </a:r>
            <a:r>
              <a:rPr dirty="0" sz="850" spc="20" i="1">
                <a:latin typeface="Arial"/>
                <a:cs typeface="Arial"/>
              </a:rPr>
              <a:t> </a:t>
            </a:r>
            <a:r>
              <a:rPr dirty="0" sz="850" spc="-10" i="1">
                <a:latin typeface="Arial"/>
                <a:cs typeface="Arial"/>
              </a:rPr>
              <a:t>sea</a:t>
            </a:r>
            <a:r>
              <a:rPr dirty="0" sz="850" spc="5" i="1">
                <a:latin typeface="Arial"/>
                <a:cs typeface="Arial"/>
              </a:rPr>
              <a:t> </a:t>
            </a:r>
            <a:r>
              <a:rPr dirty="0" sz="850" spc="-10" i="1">
                <a:latin typeface="Arial"/>
                <a:cs typeface="Arial"/>
              </a:rPr>
              <a:t>lastimado.</a:t>
            </a:r>
            <a:endParaRPr sz="8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434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combinación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guardamotor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reset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automático</a:t>
            </a:r>
            <a:r>
              <a:rPr dirty="0" sz="1050" spc="5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 startAt="5"/>
              <a:tabLst>
                <a:tab pos="200660" algn="l"/>
              </a:tabLst>
            </a:pPr>
            <a:r>
              <a:rPr dirty="0" sz="1050" spc="-80">
                <a:latin typeface="Arial"/>
                <a:cs typeface="Arial"/>
              </a:rPr>
              <a:t>Cuándo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combinación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guardamotor</a:t>
            </a:r>
            <a:r>
              <a:rPr dirty="0" sz="1050" spc="4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contactor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55">
                <a:latin typeface="Arial"/>
                <a:cs typeface="Arial"/>
              </a:rPr>
              <a:t>relé 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caja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IP65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bajo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agua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caja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protegidos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externamente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cortocircuito</a:t>
            </a:r>
            <a:r>
              <a:rPr dirty="0" sz="1050" spc="17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caja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proteger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termomagnéticas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1398" y="5191459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10.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6599"/>
            <a:ext cx="203517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r>
              <a:rPr dirty="0" sz="150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FFFFFF"/>
                </a:solidFill>
                <a:latin typeface="Arial"/>
                <a:cs typeface="Arial"/>
              </a:rPr>
              <a:t>Inversores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5007" y="2402599"/>
            <a:ext cx="2778760" cy="4023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509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12700" marR="182880" indent="-635">
              <a:lnSpc>
                <a:spcPct val="100000"/>
              </a:lnSpc>
              <a:spcBef>
                <a:spcPts val="55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asincrónicos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trifásicos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construyen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ordenadamente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fases</a:t>
            </a:r>
            <a:endParaRPr sz="1050">
              <a:latin typeface="Arial"/>
              <a:cs typeface="Arial"/>
            </a:endParaRPr>
          </a:p>
          <a:p>
            <a:pPr marL="12700" marR="12065">
              <a:lnSpc>
                <a:spcPct val="99900"/>
              </a:lnSpc>
              <a:spcBef>
                <a:spcPts val="10"/>
              </a:spcBef>
            </a:pP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principio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devanado,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giren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5">
                <a:latin typeface="Arial"/>
                <a:cs typeface="Arial"/>
              </a:rPr>
              <a:t>sentido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horario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vistos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 </a:t>
            </a:r>
            <a:r>
              <a:rPr dirty="0" sz="1050" spc="-80">
                <a:latin typeface="Arial"/>
                <a:cs typeface="Arial"/>
              </a:rPr>
              <a:t>cabo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decir </a:t>
            </a:r>
            <a:r>
              <a:rPr dirty="0" sz="1050" spc="-65">
                <a:latin typeface="Arial"/>
                <a:cs typeface="Arial"/>
              </a:rPr>
              <a:t>hacia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derecha.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sentido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marcha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75">
                <a:latin typeface="Arial"/>
                <a:cs typeface="Arial"/>
              </a:rPr>
              <a:t>conoce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directo.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950" spc="-30">
                <a:latin typeface="Arial"/>
                <a:cs typeface="Arial"/>
              </a:rPr>
              <a:t>Se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puede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lograr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mo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950" spc="85">
                <a:latin typeface="Arial"/>
                <a:cs typeface="Arial"/>
              </a:rPr>
              <a:t>tor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gire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sentido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contrario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invirtiendo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dos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sus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fases.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girará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sentido </a:t>
            </a:r>
            <a:r>
              <a:rPr dirty="0" sz="1050" spc="-40">
                <a:latin typeface="Arial"/>
                <a:cs typeface="Arial"/>
              </a:rPr>
              <a:t>antihorario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inverso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decir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hacia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izquierda, </a:t>
            </a:r>
            <a:r>
              <a:rPr dirty="0" sz="1050" spc="-50">
                <a:latin typeface="Arial"/>
                <a:cs typeface="Arial"/>
              </a:rPr>
              <a:t>mirándolo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lograr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esta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inversores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marcha.</a:t>
            </a:r>
            <a:endParaRPr sz="1050">
              <a:latin typeface="Arial"/>
              <a:cs typeface="Arial"/>
            </a:endParaRPr>
          </a:p>
          <a:p>
            <a:pPr marL="12700" marR="101600">
              <a:lnSpc>
                <a:spcPts val="1260"/>
              </a:lnSpc>
              <a:spcBef>
                <a:spcPts val="40"/>
              </a:spcBef>
            </a:pPr>
            <a:r>
              <a:rPr dirty="0" sz="1050" spc="-105">
                <a:latin typeface="Arial"/>
                <a:cs typeface="Arial"/>
              </a:rPr>
              <a:t>Estos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constan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contactores,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cada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ellos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calculado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tratara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arrancador </a:t>
            </a:r>
            <a:r>
              <a:rPr dirty="0" sz="1050" spc="-10">
                <a:latin typeface="Arial"/>
                <a:cs typeface="Arial"/>
              </a:rPr>
              <a:t>directo.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2700" marR="10160">
              <a:lnSpc>
                <a:spcPct val="100099"/>
              </a:lnSpc>
            </a:pPr>
            <a:r>
              <a:rPr dirty="0" sz="1050" spc="-50">
                <a:latin typeface="Arial"/>
                <a:cs typeface="Arial"/>
              </a:rPr>
              <a:t>Habitualmente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calculados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esperar </a:t>
            </a:r>
            <a:r>
              <a:rPr dirty="0" sz="1050" spc="-65">
                <a:latin typeface="Arial"/>
                <a:cs typeface="Arial"/>
              </a:rPr>
              <a:t>frecuencias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80">
                <a:latin typeface="Arial"/>
                <a:cs typeface="Arial"/>
              </a:rPr>
              <a:t> elevadas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frenados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calcular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consideran </a:t>
            </a:r>
            <a:r>
              <a:rPr dirty="0" sz="1050" spc="-30">
                <a:latin typeface="Arial"/>
                <a:cs typeface="Arial"/>
              </a:rPr>
              <a:t>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categoríade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AC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4.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5">
                <a:latin typeface="Arial"/>
                <a:cs typeface="Arial"/>
              </a:rPr>
              <a:t>cuenta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interrumpiendo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arranque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vida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8815" y="2877791"/>
            <a:ext cx="263906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80">
                <a:latin typeface="Arial"/>
                <a:cs typeface="Arial"/>
              </a:rPr>
              <a:t>Existe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comando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cambiar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marcha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detener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previamente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otro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exige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maniobra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parada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antes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contramarcha.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7841" y="3665559"/>
            <a:ext cx="2715895" cy="1949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Todo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inversor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marcha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prever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enclavamien </a:t>
            </a:r>
            <a:r>
              <a:rPr dirty="0" sz="1050" spc="-60">
                <a:latin typeface="Arial"/>
                <a:cs typeface="Arial"/>
              </a:rPr>
              <a:t>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evitar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simul </a:t>
            </a:r>
            <a:r>
              <a:rPr dirty="0" sz="1050" spc="-50">
                <a:latin typeface="Arial"/>
                <a:cs typeface="Arial"/>
              </a:rPr>
              <a:t>taneidad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cierre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ambos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80">
                <a:latin typeface="Arial"/>
                <a:cs typeface="Arial"/>
              </a:rPr>
              <a:t>consecuente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cortocircuito. </a:t>
            </a:r>
            <a:r>
              <a:rPr dirty="0" sz="1050" spc="-105">
                <a:latin typeface="Arial"/>
                <a:cs typeface="Arial"/>
              </a:rPr>
              <a:t>Este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35">
                <a:latin typeface="Arial"/>
                <a:cs typeface="Arial"/>
              </a:rPr>
              <a:t>logra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medios </a:t>
            </a:r>
            <a:r>
              <a:rPr dirty="0" sz="1050" spc="-55">
                <a:latin typeface="Arial"/>
                <a:cs typeface="Arial"/>
              </a:rPr>
              <a:t>eléctricos,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conectando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bobina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través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auxiliar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NC </a:t>
            </a:r>
            <a:r>
              <a:rPr dirty="0" sz="1050" spc="-40">
                <a:latin typeface="Arial"/>
                <a:cs typeface="Arial"/>
              </a:rPr>
              <a:t>del </a:t>
            </a:r>
            <a:r>
              <a:rPr dirty="0" sz="1050" spc="-65">
                <a:latin typeface="Arial"/>
                <a:cs typeface="Arial"/>
              </a:rPr>
              <a:t>segundo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viceversa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(ver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g.</a:t>
            </a:r>
            <a:r>
              <a:rPr dirty="0" sz="1050" spc="-35">
                <a:latin typeface="Arial"/>
                <a:cs typeface="Arial"/>
              </a:rPr>
              <a:t> 10.1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por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me </a:t>
            </a:r>
            <a:r>
              <a:rPr dirty="0" sz="1050" spc="-50">
                <a:latin typeface="Arial"/>
                <a:cs typeface="Arial"/>
              </a:rPr>
              <a:t>dios</a:t>
            </a:r>
            <a:r>
              <a:rPr dirty="0" sz="1050" spc="-80">
                <a:latin typeface="Arial"/>
                <a:cs typeface="Arial"/>
              </a:rPr>
              <a:t> mecánicos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vinculando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palanca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accionamientos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ambos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tal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cerrar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paquete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magnético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contactores,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impida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cierre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contactor </a:t>
            </a:r>
            <a:r>
              <a:rPr dirty="0" sz="1050" spc="-10">
                <a:latin typeface="Arial"/>
                <a:cs typeface="Arial"/>
              </a:rPr>
              <a:t>vecino.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8248" y="5743740"/>
            <a:ext cx="2763520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Siempre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conveniente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ambas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formas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simultáneamente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impide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75">
                <a:latin typeface="Arial"/>
                <a:cs typeface="Arial"/>
              </a:rPr>
              <a:t>mecánicamente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cierre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accidentalmente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45">
                <a:latin typeface="Arial"/>
                <a:cs typeface="Arial"/>
              </a:rPr>
              <a:t>tactor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que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corresponde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evitando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cortocircuito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193233" y="5966547"/>
            <a:ext cx="105410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10.2</a:t>
            </a:r>
            <a:r>
              <a:rPr dirty="0" sz="650" spc="2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armado</a:t>
            </a:r>
            <a:r>
              <a:rPr dirty="0" sz="750" spc="70">
                <a:latin typeface="Arial"/>
                <a:cs typeface="Arial"/>
              </a:rPr>
              <a:t> </a:t>
            </a:r>
            <a:r>
              <a:rPr dirty="0" sz="750" spc="-35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inversor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marcha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s0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193144" y="4266404"/>
            <a:ext cx="110744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10.1</a:t>
            </a:r>
            <a:r>
              <a:rPr dirty="0" sz="650" spc="30">
                <a:latin typeface="Arial"/>
                <a:cs typeface="Arial"/>
              </a:rPr>
              <a:t> </a:t>
            </a:r>
            <a:r>
              <a:rPr dirty="0" sz="650" spc="65">
                <a:latin typeface="Arial"/>
                <a:cs typeface="Arial"/>
              </a:rPr>
              <a:t>a</a:t>
            </a:r>
            <a:r>
              <a:rPr dirty="0" sz="750" spc="65">
                <a:latin typeface="Arial"/>
                <a:cs typeface="Arial"/>
              </a:rPr>
              <a:t>rmado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inversor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marcha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s00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530762" y="2860899"/>
            <a:ext cx="2778125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85">
                <a:latin typeface="Arial"/>
                <a:cs typeface="Arial"/>
              </a:rPr>
              <a:t>dos,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realizan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inversión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dos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fases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5">
                <a:latin typeface="Arial"/>
                <a:cs typeface="Arial"/>
              </a:rPr>
              <a:t>conexiones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entrada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contactor.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Estos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conjuntos </a:t>
            </a:r>
            <a:r>
              <a:rPr dirty="0" sz="1050" spc="-60">
                <a:latin typeface="Arial"/>
                <a:cs typeface="Arial"/>
              </a:rPr>
              <a:t>permiten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utilización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pieza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unión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37465">
              <a:lnSpc>
                <a:spcPct val="99900"/>
              </a:lnSpc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conjunto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correspondiente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tamaño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S00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incluye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enclavamiento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mecánico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cableado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enclavamiento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ambos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 </a:t>
            </a:r>
            <a:r>
              <a:rPr dirty="0" sz="1050" spc="-60">
                <a:latin typeface="Arial"/>
                <a:cs typeface="Arial"/>
              </a:rPr>
              <a:t>res.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utilizar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contac </a:t>
            </a:r>
            <a:r>
              <a:rPr dirty="0" sz="1050">
                <a:latin typeface="Arial"/>
                <a:cs typeface="Arial"/>
              </a:rPr>
              <a:t>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auxiliar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incorporado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NC.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Si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necesitan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auxiliares,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ejemplo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70">
                <a:latin typeface="Arial"/>
                <a:cs typeface="Arial"/>
              </a:rPr>
              <a:t>señalización,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adicionar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bloques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frontales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auxiliares.</a:t>
            </a:r>
            <a:endParaRPr sz="1050">
              <a:latin typeface="Arial"/>
              <a:cs typeface="Arial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3616020" y="5222400"/>
          <a:ext cx="2585720" cy="1172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480"/>
                <a:gridCol w="766445"/>
                <a:gridCol w="1278889"/>
              </a:tblGrid>
              <a:tr h="127635">
                <a:tc>
                  <a:txBody>
                    <a:bodyPr/>
                    <a:lstStyle/>
                    <a:p>
                      <a:pPr algn="ctr" marR="113664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Tamaño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Conjunto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725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Enclavamiento</a:t>
                      </a:r>
                      <a:r>
                        <a:rPr dirty="0" sz="750" spc="-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mecánico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algn="ctr" marR="11366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S00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13-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35">
                          <a:latin typeface="Lucida Sans"/>
                          <a:cs typeface="Lucida Sans"/>
                        </a:rPr>
                        <a:t>Incluido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0">
                          <a:latin typeface="Lucida Sans"/>
                          <a:cs typeface="Lucida Sans"/>
                        </a:rPr>
                        <a:t>en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el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10">
                          <a:latin typeface="Lucida Sans"/>
                          <a:cs typeface="Lucida Sans"/>
                        </a:rPr>
                        <a:t>conjunto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</a:tr>
              <a:tr h="154940">
                <a:tc>
                  <a:txBody>
                    <a:bodyPr/>
                    <a:lstStyle/>
                    <a:p>
                      <a:pPr algn="ctr" marR="1123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</a:tr>
              <a:tr h="154940">
                <a:tc>
                  <a:txBody>
                    <a:bodyPr/>
                    <a:lstStyle/>
                    <a:p>
                      <a:pPr algn="ctr" marR="1123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S2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33-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</a:tr>
              <a:tr h="154940">
                <a:tc>
                  <a:txBody>
                    <a:bodyPr/>
                    <a:lstStyle/>
                    <a:p>
                      <a:pPr algn="ctr" marR="1123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43-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</a:tr>
              <a:tr h="153670">
                <a:tc>
                  <a:txBody>
                    <a:bodyPr/>
                    <a:lstStyle/>
                    <a:p>
                      <a:pPr algn="ctr" marR="1123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</a:tr>
              <a:tr h="156210">
                <a:tc>
                  <a:txBody>
                    <a:bodyPr/>
                    <a:lstStyle/>
                    <a:p>
                      <a:pPr algn="ctr" marR="113664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S10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63-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</a:tr>
              <a:tr h="118110">
                <a:tc>
                  <a:txBody>
                    <a:bodyPr/>
                    <a:lstStyle/>
                    <a:p>
                      <a:pPr algn="ctr" marR="113664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S12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73-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6479566" y="6319251"/>
            <a:ext cx="2012314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9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10.1</a:t>
            </a:r>
            <a:r>
              <a:rPr dirty="0" sz="650" spc="9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85">
                <a:latin typeface="Arial"/>
                <a:cs typeface="Arial"/>
              </a:rPr>
              <a:t>p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65">
                <a:latin typeface="Arial"/>
                <a:cs typeface="Arial"/>
              </a:rPr>
              <a:t>i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2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-175">
                <a:latin typeface="Arial"/>
                <a:cs typeface="Arial"/>
              </a:rPr>
              <a:t>p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1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 comando </a:t>
            </a:r>
            <a:r>
              <a:rPr dirty="0" sz="750" spc="-25">
                <a:latin typeface="Arial"/>
                <a:cs typeface="Arial"/>
              </a:rPr>
              <a:t>de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14432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4868" y="1963301"/>
            <a:ext cx="5971540" cy="3537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2473325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Como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tamaños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S0,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S2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S3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disponen </a:t>
            </a:r>
            <a:r>
              <a:rPr dirty="0" sz="1050" spc="-55">
                <a:latin typeface="Arial"/>
                <a:cs typeface="Arial"/>
              </a:rPr>
              <a:t>normalmente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módulo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enclava </a:t>
            </a:r>
            <a:r>
              <a:rPr dirty="0" sz="1050" spc="-45">
                <a:latin typeface="Arial"/>
                <a:cs typeface="Arial"/>
              </a:rPr>
              <a:t>miento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mecánico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dispone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facilitar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cableado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ambos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contactores. </a:t>
            </a:r>
            <a:r>
              <a:rPr dirty="0" sz="1050" spc="-80">
                <a:latin typeface="Arial"/>
                <a:cs typeface="Arial"/>
              </a:rPr>
              <a:t>También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necesitan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55">
                <a:latin typeface="Arial"/>
                <a:cs typeface="Arial"/>
              </a:rPr>
              <a:t> auxiliares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adicionar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bloques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sean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frontales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laterales.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2560320" indent="635">
              <a:lnSpc>
                <a:spcPct val="100000"/>
              </a:lnSpc>
            </a:pPr>
            <a:r>
              <a:rPr dirty="0" sz="1050" spc="-120">
                <a:latin typeface="Arial"/>
                <a:cs typeface="Arial"/>
              </a:rPr>
              <a:t>NOTA</a:t>
            </a:r>
            <a:r>
              <a:rPr dirty="0" sz="1050" spc="2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inversor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marcha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aprovechar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conmutador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líneas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alimentación.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Sólo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necesario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principal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otro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10">
                <a:latin typeface="Arial"/>
                <a:cs typeface="Arial"/>
              </a:rPr>
              <a:t>alternativa.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algn="just" marL="12700" marR="2547620">
              <a:lnSpc>
                <a:spcPct val="100000"/>
              </a:lnSpc>
            </a:pPr>
            <a:r>
              <a:rPr dirty="0" sz="1050" spc="-240">
                <a:latin typeface="Arial"/>
                <a:cs typeface="Arial"/>
              </a:rPr>
              <a:t>En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caso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se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seleccionan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según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servicio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265">
                <a:latin typeface="Arial"/>
                <a:cs typeface="Arial"/>
              </a:rPr>
              <a:t>AC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1,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ya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contactores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funcionaran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como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secciona </a:t>
            </a:r>
            <a:r>
              <a:rPr dirty="0" sz="1050" spc="-75">
                <a:latin typeface="Arial"/>
                <a:cs typeface="Arial"/>
              </a:rPr>
              <a:t>dores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conmutarán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carga.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"/>
              <a:cs typeface="Arial"/>
            </a:endParaRPr>
          </a:p>
          <a:p>
            <a:pPr marL="12700" marR="2542540">
              <a:lnSpc>
                <a:spcPct val="100000"/>
              </a:lnSpc>
            </a:pP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similar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manejo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dos </a:t>
            </a:r>
            <a:r>
              <a:rPr dirty="0" sz="1050" spc="-70">
                <a:latin typeface="Arial"/>
                <a:cs typeface="Arial"/>
              </a:rPr>
              <a:t>bombas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trabaja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respaldo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(Stand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by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apoyo </a:t>
            </a:r>
            <a:r>
              <a:rPr dirty="0" sz="1050" spc="-95">
                <a:latin typeface="Arial"/>
                <a:cs typeface="Arial"/>
              </a:rPr>
              <a:t>(Back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otra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principal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(ver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 </a:t>
            </a:r>
            <a:r>
              <a:rPr dirty="0" sz="1050" spc="-20">
                <a:latin typeface="Arial"/>
                <a:cs typeface="Arial"/>
              </a:rPr>
              <a:t>10.2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3672840">
              <a:lnSpc>
                <a:spcPct val="100000"/>
              </a:lnSpc>
              <a:spcBef>
                <a:spcPts val="270"/>
              </a:spcBef>
            </a:pPr>
            <a:r>
              <a:rPr dirty="0" sz="650" spc="60">
                <a:latin typeface="Arial"/>
                <a:cs typeface="Arial"/>
              </a:rPr>
              <a:t>g.10.2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manejo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dos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bombas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-una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stand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by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 spc="30">
                <a:latin typeface="Arial"/>
                <a:cs typeface="Arial"/>
              </a:rPr>
              <a:t>(af)-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179705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0"/>
              <a:t>Arranques</a:t>
            </a:r>
            <a:r>
              <a:rPr dirty="0" spc="-95"/>
              <a:t> </a:t>
            </a:r>
            <a:r>
              <a:rPr dirty="0" spc="-114"/>
              <a:t>Inversores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70193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1243" y="1912605"/>
            <a:ext cx="4240530" cy="231521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51130" indent="-139065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motor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ordenadamente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gira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hacia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derecha</a:t>
            </a:r>
            <a:r>
              <a:rPr dirty="0" sz="1050" spc="15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8067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20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invertir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sentido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motor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trifásico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necesario </a:t>
            </a:r>
            <a:r>
              <a:rPr dirty="0" sz="1050" spc="-35">
                <a:latin typeface="Arial"/>
                <a:cs typeface="Arial"/>
              </a:rPr>
              <a:t>invertir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sus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fases</a:t>
            </a:r>
            <a:r>
              <a:rPr dirty="0" sz="1050" spc="4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342265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20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inversor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marcha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maniobra,</a:t>
            </a:r>
            <a:r>
              <a:rPr dirty="0" sz="1050" spc="-90">
                <a:latin typeface="Arial"/>
                <a:cs typeface="Arial"/>
              </a:rPr>
              <a:t> 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AC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3</a:t>
            </a:r>
            <a:r>
              <a:rPr dirty="0" sz="1050" spc="18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8318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  <a:tab pos="403860" algn="l"/>
              </a:tabLst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categoría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4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considerar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útil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menor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175">
                <a:latin typeface="Arial"/>
                <a:cs typeface="Arial"/>
              </a:rPr>
              <a:t>AC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3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0574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uso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mecánico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enclavamiento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eléc </a:t>
            </a:r>
            <a:r>
              <a:rPr dirty="0" sz="1050">
                <a:latin typeface="Arial"/>
                <a:cs typeface="Arial"/>
              </a:rPr>
              <a:t>trico</a:t>
            </a:r>
            <a:r>
              <a:rPr dirty="0" sz="1050" spc="4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448945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usar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combinación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conmutador,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puede </a:t>
            </a:r>
            <a:r>
              <a:rPr dirty="0" sz="1050" spc="-65">
                <a:latin typeface="Arial"/>
                <a:cs typeface="Arial"/>
              </a:rPr>
              <a:t>considerar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18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1398" y="4680360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8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11.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6599"/>
            <a:ext cx="314515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5">
                <a:solidFill>
                  <a:srgbClr val="FFFFFF"/>
                </a:solidFill>
                <a:latin typeface="Arial"/>
                <a:cs typeface="Arial"/>
              </a:rPr>
              <a:t>Arrancadores</a:t>
            </a:r>
            <a:r>
              <a:rPr dirty="0" sz="15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Tensión</a:t>
            </a:r>
            <a:r>
              <a:rPr dirty="0" sz="15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Reducida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57629" y="2402599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167" y="2869345"/>
            <a:ext cx="2788920" cy="9874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110"/>
              </a:spcBef>
            </a:pPr>
            <a:r>
              <a:rPr dirty="0" sz="1050" spc="-75">
                <a:latin typeface="Arial"/>
                <a:cs typeface="Arial"/>
              </a:rPr>
              <a:t>Siempre</a:t>
            </a:r>
            <a:r>
              <a:rPr dirty="0" sz="1050" spc="-50">
                <a:latin typeface="Arial"/>
                <a:cs typeface="Arial"/>
              </a:rPr>
              <a:t> 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posible,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conviene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aplicarle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55">
                <a:latin typeface="Arial"/>
                <a:cs typeface="Arial"/>
              </a:rPr>
              <a:t>toda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arrancarlo.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decir, </a:t>
            </a:r>
            <a:r>
              <a:rPr dirty="0" sz="1050" spc="-65">
                <a:latin typeface="Arial"/>
                <a:cs typeface="Arial"/>
              </a:rPr>
              <a:t>arran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carlo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directo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plena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tensión.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existir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 </a:t>
            </a:r>
            <a:r>
              <a:rPr dirty="0" sz="1050" spc="-35">
                <a:latin typeface="Arial"/>
                <a:cs typeface="Arial"/>
              </a:rPr>
              <a:t>gún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impedimento,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recurrir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método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reducida.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inconvenientes </a:t>
            </a:r>
            <a:r>
              <a:rPr dirty="0" sz="950" spc="50">
                <a:latin typeface="Arial"/>
                <a:cs typeface="Arial"/>
              </a:rPr>
              <a:t>pueden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dos</a:t>
            </a:r>
            <a:r>
              <a:rPr dirty="0" sz="950" spc="50">
                <a:latin typeface="Arial"/>
                <a:cs typeface="Arial"/>
              </a:rPr>
              <a:t> tipos</a:t>
            </a:r>
            <a:r>
              <a:rPr dirty="0" sz="950" spc="3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eléctricos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mecánicos.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3033" y="4005580"/>
            <a:ext cx="2780030" cy="2414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Problemas</a:t>
            </a:r>
            <a:r>
              <a:rPr dirty="0" sz="950" spc="-6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eléctricos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Si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suministrar </a:t>
            </a:r>
            <a:r>
              <a:rPr dirty="0" sz="1050" spc="-55">
                <a:latin typeface="Arial"/>
                <a:cs typeface="Arial"/>
              </a:rPr>
              <a:t>potencia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limitada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60">
                <a:latin typeface="Arial"/>
                <a:cs typeface="Arial"/>
              </a:rPr>
              <a:t>pequeño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transformador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porque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cable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acometida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reducida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sección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muy </a:t>
            </a:r>
            <a:r>
              <a:rPr dirty="0" sz="1050">
                <a:latin typeface="Arial"/>
                <a:cs typeface="Arial"/>
              </a:rPr>
              <a:t>largo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habrá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trastor </a:t>
            </a:r>
            <a:r>
              <a:rPr dirty="0" sz="1050" spc="-65">
                <a:latin typeface="Arial"/>
                <a:cs typeface="Arial"/>
              </a:rPr>
              <a:t>nos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servicio,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pues las</a:t>
            </a:r>
            <a:r>
              <a:rPr dirty="0" sz="1050" spc="-80">
                <a:latin typeface="Arial"/>
                <a:cs typeface="Arial"/>
              </a:rPr>
              <a:t> elevadas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propias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asincrónico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causarán </a:t>
            </a:r>
            <a:r>
              <a:rPr dirty="0" sz="1050" spc="-70">
                <a:latin typeface="Arial"/>
                <a:cs typeface="Arial"/>
              </a:rPr>
              <a:t>grandes</a:t>
            </a:r>
            <a:r>
              <a:rPr dirty="0" sz="1050" spc="-95">
                <a:latin typeface="Arial"/>
                <a:cs typeface="Arial"/>
              </a:rPr>
              <a:t> caídas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línea.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Estas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caídas</a:t>
            </a:r>
            <a:endParaRPr sz="1050">
              <a:latin typeface="Arial"/>
              <a:cs typeface="Arial"/>
            </a:endParaRPr>
          </a:p>
          <a:p>
            <a:pPr marL="12700" marR="92710">
              <a:lnSpc>
                <a:spcPct val="100000"/>
              </a:lnSpc>
              <a:spcBef>
                <a:spcPts val="5"/>
              </a:spcBef>
            </a:pP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perjudicarán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funcionamiento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otros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consumidores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mismo </a:t>
            </a:r>
            <a:r>
              <a:rPr dirty="0" sz="1050" spc="-35">
                <a:latin typeface="Arial"/>
                <a:cs typeface="Arial"/>
              </a:rPr>
              <a:t>punto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ejemplo,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lámparas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ilumi </a:t>
            </a:r>
            <a:r>
              <a:rPr dirty="0" sz="1050" spc="-60">
                <a:latin typeface="Arial"/>
                <a:cs typeface="Arial"/>
              </a:rPr>
              <a:t>nación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parpadearán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apagarán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65">
                <a:latin typeface="Arial"/>
                <a:cs typeface="Arial"/>
              </a:rPr>
              <a:t>computadoras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otros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cuyas </a:t>
            </a:r>
            <a:r>
              <a:rPr dirty="0" sz="1050" spc="-55">
                <a:latin typeface="Arial"/>
                <a:cs typeface="Arial"/>
              </a:rPr>
              <a:t>fuentes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sensibles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bajas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6019" y="2869345"/>
            <a:ext cx="257746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 </a:t>
            </a:r>
            <a:r>
              <a:rPr dirty="0" sz="1050" spc="-60">
                <a:latin typeface="Arial"/>
                <a:cs typeface="Arial"/>
              </a:rPr>
              <a:t>varía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proporcionalmente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aplicada.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6833" y="3365653"/>
            <a:ext cx="2755900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Problemas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mecánicos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máquina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accionada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correspondientes </a:t>
            </a:r>
            <a:r>
              <a:rPr dirty="0" sz="1050" spc="-65">
                <a:latin typeface="Arial"/>
                <a:cs typeface="Arial"/>
              </a:rPr>
              <a:t>acoplamientos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sucientemente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fuertes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resistir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acción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momento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rranque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entonces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causará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deterioros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producto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6009" y="4149200"/>
            <a:ext cx="273621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99"/>
              </a:lnSpc>
              <a:spcBef>
                <a:spcPts val="130"/>
              </a:spcBef>
            </a:pPr>
            <a:r>
              <a:rPr dirty="0" sz="1050" spc="-45">
                <a:latin typeface="Arial"/>
                <a:cs typeface="Arial"/>
              </a:rPr>
              <a:t>contenido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máquina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podría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dañado, </a:t>
            </a:r>
            <a:r>
              <a:rPr dirty="0" sz="1050" spc="-45">
                <a:latin typeface="Arial"/>
                <a:cs typeface="Arial"/>
              </a:rPr>
              <a:t>caerse </a:t>
            </a:r>
            <a:r>
              <a:rPr dirty="0" sz="1050" spc="-95">
                <a:latin typeface="Arial"/>
                <a:cs typeface="Arial"/>
              </a:rPr>
              <a:t>envases</a:t>
            </a:r>
            <a:r>
              <a:rPr dirty="0" sz="1050" spc="-55">
                <a:latin typeface="Arial"/>
                <a:cs typeface="Arial"/>
              </a:rPr>
              <a:t> transportados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cintas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inclusive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éstas </a:t>
            </a:r>
            <a:r>
              <a:rPr dirty="0" sz="1050" spc="-55">
                <a:latin typeface="Arial"/>
                <a:cs typeface="Arial"/>
              </a:rPr>
              <a:t>cortarse.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Entonces,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conveniente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reducir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aplica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menor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asignada,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obteniendo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55">
                <a:latin typeface="Arial"/>
                <a:cs typeface="Arial"/>
              </a:rPr>
              <a:t>bajo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varía</a:t>
            </a:r>
            <a:r>
              <a:rPr dirty="0" sz="1050" spc="-75">
                <a:latin typeface="Arial"/>
                <a:cs typeface="Arial"/>
              </a:rPr>
              <a:t> con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cuadrado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la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tensión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76694" y="5429055"/>
            <a:ext cx="270700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distintos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tipos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redu </a:t>
            </a:r>
            <a:r>
              <a:rPr dirty="0" sz="1050" spc="-50">
                <a:latin typeface="Arial"/>
                <a:cs typeface="Arial"/>
              </a:rPr>
              <a:t>cida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métodos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electromecánicos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70">
                <a:latin typeface="Arial"/>
                <a:cs typeface="Arial"/>
              </a:rPr>
              <a:t>resistencias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rotóricas,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resistencias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imped </a:t>
            </a:r>
            <a:r>
              <a:rPr dirty="0" sz="1050" spc="-80">
                <a:latin typeface="Arial"/>
                <a:cs typeface="Arial"/>
              </a:rPr>
              <a:t>ancias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estatóricas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autotransformador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ar </a:t>
            </a:r>
            <a:r>
              <a:rPr dirty="0" sz="1050" spc="-55">
                <a:latin typeface="Arial"/>
                <a:cs typeface="Arial"/>
              </a:rPr>
              <a:t>ranque.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Todos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métodos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caído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desuso,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reemplazados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10120" y="4257958"/>
            <a:ext cx="190563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>
                <a:latin typeface="Arial"/>
                <a:cs typeface="Arial"/>
              </a:rPr>
              <a:t> 11.1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arrancador</a:t>
            </a:r>
            <a:r>
              <a:rPr dirty="0" sz="750" spc="-135">
                <a:latin typeface="Arial"/>
                <a:cs typeface="Arial"/>
              </a:rPr>
              <a:t> 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65">
                <a:latin typeface="Arial"/>
                <a:cs typeface="Arial"/>
              </a:rPr>
              <a:t>t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204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0">
                <a:latin typeface="Arial"/>
                <a:cs typeface="Arial"/>
              </a:rPr>
              <a:t>-</a:t>
            </a:r>
            <a:r>
              <a:rPr dirty="0" sz="750" spc="75">
                <a:latin typeface="Arial"/>
                <a:cs typeface="Arial"/>
              </a:rPr>
              <a:t>triángulo </a:t>
            </a:r>
            <a:r>
              <a:rPr dirty="0" sz="750" spc="-25">
                <a:latin typeface="Arial"/>
                <a:cs typeface="Arial"/>
              </a:rPr>
              <a:t>s00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3853903"/>
            <a:ext cx="5744565" cy="79201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15644" y="2888348"/>
            <a:ext cx="2802890" cy="1455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Arrancadores</a:t>
            </a:r>
            <a:r>
              <a:rPr dirty="0" sz="950" spc="1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Estrella-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Triángulo</a:t>
            </a:r>
            <a:endParaRPr sz="950">
              <a:latin typeface="Arial"/>
              <a:cs typeface="Arial"/>
            </a:endParaRPr>
          </a:p>
          <a:p>
            <a:pPr marL="38100" marR="113030" indent="1270">
              <a:lnSpc>
                <a:spcPct val="100000"/>
              </a:lnSpc>
              <a:spcBef>
                <a:spcPts val="2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estrella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05">
                <a:latin typeface="Arial"/>
                <a:cs typeface="Arial"/>
              </a:rPr>
              <a:t> 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más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utilizado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métodos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reducida,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5">
                <a:latin typeface="Arial"/>
                <a:cs typeface="Arial"/>
              </a:rPr>
              <a:t>simpleza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construcción,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relativo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bajo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costo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conabilidad.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estrella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triángulo </a:t>
            </a:r>
            <a:r>
              <a:rPr dirty="0" sz="1050" spc="-80">
                <a:latin typeface="Arial"/>
                <a:cs typeface="Arial"/>
              </a:rPr>
              <a:t>aprovecha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relación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entre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tensiones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línea</a:t>
            </a:r>
            <a:endParaRPr sz="1050">
              <a:latin typeface="Arial"/>
              <a:cs typeface="Arial"/>
            </a:endParaRPr>
          </a:p>
          <a:p>
            <a:pPr marL="39370" marR="30480">
              <a:lnSpc>
                <a:spcPct val="100000"/>
              </a:lnSpc>
              <a:spcBef>
                <a:spcPts val="5"/>
              </a:spcBef>
              <a:tabLst>
                <a:tab pos="2372995" algn="l"/>
              </a:tabLst>
            </a:pP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fase,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distribución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energía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trifásico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línea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(U</a:t>
            </a:r>
            <a:r>
              <a:rPr dirty="0" baseline="-27777" sz="900" spc="-15">
                <a:latin typeface="Arial"/>
                <a:cs typeface="Arial"/>
              </a:rPr>
              <a:t>L</a:t>
            </a:r>
            <a:r>
              <a:rPr dirty="0" baseline="-27777" sz="900" spc="592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veces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mas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grande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fase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(U</a:t>
            </a:r>
            <a:r>
              <a:rPr dirty="0" baseline="-27777" sz="900" spc="-37">
                <a:latin typeface="Arial"/>
                <a:cs typeface="Arial"/>
              </a:rPr>
              <a:t>F</a:t>
            </a:r>
            <a:endParaRPr baseline="-27777" sz="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61559" y="6006677"/>
            <a:ext cx="428371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750">
                <a:latin typeface="Arial"/>
                <a:cs typeface="Arial"/>
              </a:rPr>
              <a:t>curvas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tensión,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corriente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par,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función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5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la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v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175">
                <a:latin typeface="Arial"/>
                <a:cs typeface="Arial"/>
              </a:rPr>
              <a:t>l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-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5">
                <a:latin typeface="Arial"/>
                <a:cs typeface="Arial"/>
              </a:rPr>
              <a:t>d</a:t>
            </a:r>
            <a:r>
              <a:rPr dirty="0" sz="750" spc="-40">
                <a:latin typeface="Arial"/>
                <a:cs typeface="Arial"/>
              </a:rPr>
              <a:t>a</a:t>
            </a:r>
            <a:r>
              <a:rPr dirty="0" sz="750" spc="5">
                <a:latin typeface="Arial"/>
                <a:cs typeface="Arial"/>
              </a:rPr>
              <a:t>d</a:t>
            </a:r>
            <a:r>
              <a:rPr dirty="0" sz="750" spc="45">
                <a:latin typeface="Arial"/>
                <a:cs typeface="Arial"/>
              </a:rPr>
              <a:t>,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arranque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directo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114">
                <a:latin typeface="Arial"/>
                <a:cs typeface="Arial"/>
              </a:rPr>
              <a:t>e</a:t>
            </a:r>
            <a:r>
              <a:rPr dirty="0" sz="750" spc="-70">
                <a:latin typeface="Arial"/>
                <a:cs typeface="Arial"/>
              </a:rPr>
              <a:t>s</a:t>
            </a:r>
            <a:r>
              <a:rPr dirty="0" sz="750" spc="150">
                <a:latin typeface="Arial"/>
                <a:cs typeface="Arial"/>
              </a:rPr>
              <a:t>t</a:t>
            </a:r>
            <a:r>
              <a:rPr dirty="0" sz="750" spc="140">
                <a:latin typeface="Arial"/>
                <a:cs typeface="Arial"/>
              </a:rPr>
              <a:t>r</a:t>
            </a:r>
            <a:r>
              <a:rPr dirty="0" sz="750" spc="-114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ll</a:t>
            </a:r>
            <a:r>
              <a:rPr dirty="0" sz="750" spc="-50">
                <a:latin typeface="Arial"/>
                <a:cs typeface="Arial"/>
              </a:rPr>
              <a:t>a</a:t>
            </a:r>
            <a:r>
              <a:rPr dirty="0" sz="750" spc="8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triángulo.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62198" y="4284367"/>
            <a:ext cx="38354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 spc="-45">
                <a:latin typeface="Arial"/>
                <a:cs typeface="Arial"/>
              </a:rPr>
              <a:t>11.2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44617" y="4275909"/>
            <a:ext cx="37846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650" spc="-60">
                <a:latin typeface="Arial"/>
                <a:cs typeface="Arial"/>
              </a:rPr>
              <a:t>11.1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53160" y="5779638"/>
            <a:ext cx="38608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 spc="-40">
                <a:latin typeface="Arial"/>
                <a:cs typeface="Arial"/>
              </a:rPr>
              <a:t>11.3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04244" y="4402633"/>
            <a:ext cx="2838450" cy="1539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252095">
              <a:lnSpc>
                <a:spcPts val="994"/>
              </a:lnSpc>
              <a:spcBef>
                <a:spcPts val="95"/>
              </a:spcBef>
              <a:tabLst>
                <a:tab pos="271145" algn="l"/>
              </a:tabLst>
            </a:pPr>
            <a:r>
              <a:rPr dirty="0" sz="950" spc="-50">
                <a:latin typeface="Arial"/>
                <a:cs typeface="Arial"/>
              </a:rPr>
              <a:t>U</a:t>
            </a:r>
            <a:r>
              <a:rPr dirty="0" sz="950">
                <a:latin typeface="Arial"/>
                <a:cs typeface="Arial"/>
              </a:rPr>
              <a:t>	3 .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U</a:t>
            </a:r>
            <a:endParaRPr sz="950">
              <a:latin typeface="Arial"/>
              <a:cs typeface="Arial"/>
            </a:endParaRPr>
          </a:p>
          <a:p>
            <a:pPr algn="ctr" marR="121920">
              <a:lnSpc>
                <a:spcPts val="515"/>
              </a:lnSpc>
              <a:tabLst>
                <a:tab pos="443230" algn="l"/>
              </a:tabLst>
            </a:pPr>
            <a:r>
              <a:rPr dirty="0" sz="550" spc="-50">
                <a:latin typeface="Arial"/>
                <a:cs typeface="Arial"/>
              </a:rPr>
              <a:t>L</a:t>
            </a:r>
            <a:r>
              <a:rPr dirty="0" sz="550">
                <a:latin typeface="Arial"/>
                <a:cs typeface="Arial"/>
              </a:rPr>
              <a:t>	</a:t>
            </a:r>
            <a:r>
              <a:rPr dirty="0" sz="550" spc="-50">
                <a:latin typeface="Arial"/>
                <a:cs typeface="Arial"/>
              </a:rPr>
              <a:t>F</a:t>
            </a:r>
            <a:endParaRPr sz="550">
              <a:latin typeface="Arial"/>
              <a:cs typeface="Arial"/>
            </a:endParaRPr>
          </a:p>
          <a:p>
            <a:pPr algn="just" marL="50800" marR="91440">
              <a:lnSpc>
                <a:spcPct val="103600"/>
              </a:lnSpc>
              <a:spcBef>
                <a:spcPts val="295"/>
              </a:spcBef>
            </a:pPr>
            <a:r>
              <a:rPr dirty="0" sz="1050" spc="-100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50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q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60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395">
                <a:latin typeface="Arial"/>
                <a:cs typeface="Arial"/>
              </a:rPr>
              <a:t>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40">
                <a:latin typeface="Arial"/>
                <a:cs typeface="Arial"/>
              </a:rPr>
              <a:t>t</a:t>
            </a:r>
            <a:r>
              <a:rPr dirty="0" sz="1050" spc="-90">
                <a:latin typeface="Arial"/>
                <a:cs typeface="Arial"/>
              </a:rPr>
              <a:t>a</a:t>
            </a:r>
            <a:r>
              <a:rPr dirty="0" sz="1050" spc="-155">
                <a:latin typeface="Arial"/>
                <a:cs typeface="Arial"/>
              </a:rPr>
              <a:t>n</a:t>
            </a:r>
            <a:r>
              <a:rPr dirty="0" sz="1050" spc="40">
                <a:latin typeface="Arial"/>
                <a:cs typeface="Arial"/>
              </a:rPr>
              <a:t>t</a:t>
            </a:r>
            <a:r>
              <a:rPr dirty="0" sz="1050" spc="-70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10">
                <a:latin typeface="Arial"/>
                <a:cs typeface="Arial"/>
              </a:rPr>
              <a:t>(</a:t>
            </a:r>
            <a:r>
              <a:rPr dirty="0" sz="1050" spc="-30">
                <a:latin typeface="Arial"/>
                <a:cs typeface="Arial"/>
              </a:rPr>
              <a:t>I</a:t>
            </a:r>
            <a:r>
              <a:rPr dirty="0" baseline="-27777" sz="900" spc="-104">
                <a:latin typeface="Arial"/>
                <a:cs typeface="Arial"/>
              </a:rPr>
              <a:t>L</a:t>
            </a:r>
            <a:r>
              <a:rPr dirty="0" baseline="-27777" sz="900">
                <a:latin typeface="Arial"/>
                <a:cs typeface="Arial"/>
              </a:rPr>
              <a:t>  </a:t>
            </a:r>
            <a:r>
              <a:rPr dirty="0" baseline="-27777" sz="900" spc="67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baseline="-27777" sz="900" spc="-127">
                <a:latin typeface="Arial"/>
                <a:cs typeface="Arial"/>
              </a:rPr>
              <a:t>F</a:t>
            </a:r>
            <a:r>
              <a:rPr dirty="0" baseline="-27777" sz="900">
                <a:latin typeface="Arial"/>
                <a:cs typeface="Arial"/>
              </a:rPr>
              <a:t>     </a:t>
            </a:r>
            <a:r>
              <a:rPr dirty="0" baseline="-27777" sz="900" spc="67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950" spc="120">
                <a:latin typeface="Arial"/>
                <a:cs typeface="Arial"/>
              </a:rPr>
              <a:t>l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</a:t>
            </a:r>
            <a:r>
              <a:rPr dirty="0" sz="950" spc="-40">
                <a:latin typeface="Arial"/>
                <a:cs typeface="Arial"/>
              </a:rPr>
              <a:t>o</a:t>
            </a:r>
            <a:r>
              <a:rPr dirty="0" sz="950" spc="40">
                <a:latin typeface="Arial"/>
                <a:cs typeface="Arial"/>
              </a:rPr>
              <a:t>r </a:t>
            </a:r>
            <a:r>
              <a:rPr dirty="0" sz="950" spc="75">
                <a:latin typeface="Arial"/>
                <a:cs typeface="Arial"/>
              </a:rPr>
              <a:t>r</a:t>
            </a:r>
            <a:r>
              <a:rPr dirty="0" sz="950" spc="85">
                <a:latin typeface="Arial"/>
                <a:cs typeface="Arial"/>
              </a:rPr>
              <a:t>i</a:t>
            </a:r>
            <a:r>
              <a:rPr dirty="0" sz="950" spc="40">
                <a:latin typeface="Arial"/>
                <a:cs typeface="Arial"/>
              </a:rPr>
              <a:t>e</a:t>
            </a:r>
            <a:r>
              <a:rPr dirty="0" sz="950" spc="85">
                <a:latin typeface="Arial"/>
                <a:cs typeface="Arial"/>
              </a:rPr>
              <a:t>n</a:t>
            </a:r>
            <a:r>
              <a:rPr dirty="0" sz="950" spc="20">
                <a:latin typeface="Arial"/>
                <a:cs typeface="Arial"/>
              </a:rPr>
              <a:t>t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d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a</a:t>
            </a:r>
            <a:r>
              <a:rPr dirty="0" sz="950" spc="75">
                <a:latin typeface="Arial"/>
                <a:cs typeface="Arial"/>
              </a:rPr>
              <a:t>rr</a:t>
            </a:r>
            <a:r>
              <a:rPr dirty="0" sz="950" spc="-65">
                <a:latin typeface="Arial"/>
                <a:cs typeface="Arial"/>
              </a:rPr>
              <a:t>a</a:t>
            </a:r>
            <a:r>
              <a:rPr dirty="0" sz="950" spc="85">
                <a:latin typeface="Arial"/>
                <a:cs typeface="Arial"/>
              </a:rPr>
              <a:t>n</a:t>
            </a:r>
            <a:r>
              <a:rPr dirty="0" sz="950" spc="70">
                <a:latin typeface="Arial"/>
                <a:cs typeface="Arial"/>
              </a:rPr>
              <a:t>q</a:t>
            </a:r>
            <a:r>
              <a:rPr dirty="0" sz="950" spc="80">
                <a:latin typeface="Arial"/>
                <a:cs typeface="Arial"/>
              </a:rPr>
              <a:t>u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-15">
                <a:latin typeface="Arial"/>
                <a:cs typeface="Arial"/>
              </a:rPr>
              <a:t>s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75">
                <a:latin typeface="Arial"/>
                <a:cs typeface="Arial"/>
              </a:rPr>
              <a:t>r</a:t>
            </a:r>
            <a:r>
              <a:rPr dirty="0" sz="950" spc="40">
                <a:latin typeface="Arial"/>
                <a:cs typeface="Arial"/>
              </a:rPr>
              <a:t>e</a:t>
            </a:r>
            <a:r>
              <a:rPr dirty="0" sz="950" spc="-40">
                <a:latin typeface="Arial"/>
                <a:cs typeface="Arial"/>
              </a:rPr>
              <a:t>d</a:t>
            </a:r>
            <a:r>
              <a:rPr dirty="0" sz="950" spc="80">
                <a:latin typeface="Arial"/>
                <a:cs typeface="Arial"/>
              </a:rPr>
              <a:t>u</a:t>
            </a:r>
            <a:r>
              <a:rPr dirty="0" sz="950" spc="15">
                <a:latin typeface="Arial"/>
                <a:cs typeface="Arial"/>
              </a:rPr>
              <a:t>c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80">
                <a:latin typeface="Arial"/>
                <a:cs typeface="Arial"/>
              </a:rPr>
              <a:t>u</a:t>
            </a:r>
            <a:r>
              <a:rPr dirty="0" sz="950" spc="55">
                <a:latin typeface="Arial"/>
                <a:cs typeface="Arial"/>
              </a:rPr>
              <a:t>n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120">
                <a:latin typeface="Arial"/>
                <a:cs typeface="Arial"/>
              </a:rPr>
              <a:t>t</a:t>
            </a:r>
            <a:r>
              <a:rPr dirty="0" sz="950" spc="40">
                <a:latin typeface="Arial"/>
                <a:cs typeface="Arial"/>
              </a:rPr>
              <a:t>e</a:t>
            </a:r>
            <a:r>
              <a:rPr dirty="0" sz="950" spc="75">
                <a:latin typeface="Arial"/>
                <a:cs typeface="Arial"/>
              </a:rPr>
              <a:t>r</a:t>
            </a:r>
            <a:r>
              <a:rPr dirty="0" sz="950" spc="15">
                <a:latin typeface="Arial"/>
                <a:cs typeface="Arial"/>
              </a:rPr>
              <a:t>c</a:t>
            </a:r>
            <a:r>
              <a:rPr dirty="0" sz="950" spc="-10">
                <a:latin typeface="Arial"/>
                <a:cs typeface="Arial"/>
              </a:rPr>
              <a:t>i</a:t>
            </a:r>
            <a:r>
              <a:rPr dirty="0" sz="950" spc="30">
                <a:latin typeface="Arial"/>
                <a:cs typeface="Arial"/>
              </a:rPr>
              <a:t>o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d</a:t>
            </a:r>
            <a:r>
              <a:rPr dirty="0" sz="950" spc="10">
                <a:latin typeface="Arial"/>
                <a:cs typeface="Arial"/>
              </a:rPr>
              <a:t>e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85">
                <a:latin typeface="Arial"/>
                <a:cs typeface="Arial"/>
              </a:rPr>
              <a:t>l</a:t>
            </a:r>
            <a:r>
              <a:rPr dirty="0" sz="95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  <a:p>
            <a:pPr marL="50800" marR="43180" indent="-635">
              <a:lnSpc>
                <a:spcPct val="100000"/>
              </a:lnSpc>
              <a:spcBef>
                <a:spcPts val="20"/>
              </a:spcBef>
            </a:pP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directo.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decir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 corriente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directo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7,2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veces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asignada,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arranque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arranca </a:t>
            </a:r>
            <a:r>
              <a:rPr dirty="0" sz="1050" spc="-35">
                <a:latin typeface="Arial"/>
                <a:cs typeface="Arial"/>
              </a:rPr>
              <a:t>dor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estrella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55">
                <a:latin typeface="Arial"/>
                <a:cs typeface="Arial"/>
              </a:rPr>
              <a:t>reducirá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2,4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veces.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280035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Arrancadores</a:t>
            </a:r>
            <a:r>
              <a:rPr dirty="0" spc="-60"/>
              <a:t> </a:t>
            </a:r>
            <a:r>
              <a:rPr dirty="0" spc="-180"/>
              <a:t>a</a:t>
            </a:r>
            <a:r>
              <a:rPr dirty="0" spc="-60"/>
              <a:t> </a:t>
            </a:r>
            <a:r>
              <a:rPr dirty="0" spc="-145"/>
              <a:t>Tensión</a:t>
            </a:r>
            <a:r>
              <a:rPr dirty="0" spc="-55"/>
              <a:t> </a:t>
            </a:r>
            <a:r>
              <a:rPr dirty="0" spc="-130"/>
              <a:t>Reducida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272200" y="1963301"/>
            <a:ext cx="2785745" cy="43491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9055">
              <a:lnSpc>
                <a:spcPct val="100000"/>
              </a:lnSpc>
              <a:spcBef>
                <a:spcPts val="130"/>
              </a:spcBef>
            </a:pPr>
            <a:r>
              <a:rPr dirty="0" sz="1050" spc="-35">
                <a:latin typeface="Arial"/>
                <a:cs typeface="Arial"/>
              </a:rPr>
              <a:t>triángulo,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tiempos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 </a:t>
            </a:r>
            <a:r>
              <a:rPr dirty="0" sz="1050" spc="-65">
                <a:latin typeface="Arial"/>
                <a:cs typeface="Arial"/>
              </a:rPr>
              <a:t>segundos. </a:t>
            </a:r>
            <a:r>
              <a:rPr dirty="0" sz="1050" spc="-12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acoplado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línea.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está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protegido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tanto </a:t>
            </a:r>
            <a:r>
              <a:rPr dirty="0" sz="1050" spc="-50">
                <a:latin typeface="Arial"/>
                <a:cs typeface="Arial"/>
              </a:rPr>
              <a:t>durante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10">
                <a:latin typeface="Arial"/>
                <a:cs typeface="Arial"/>
              </a:rPr>
              <a:t>marcha.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"/>
              <a:cs typeface="Arial"/>
            </a:endParaRPr>
          </a:p>
          <a:p>
            <a:pPr marL="12700" marR="50800">
              <a:lnSpc>
                <a:spcPct val="102099"/>
              </a:lnSpc>
            </a:pPr>
            <a:r>
              <a:rPr dirty="0" sz="950">
                <a:latin typeface="Arial"/>
                <a:cs typeface="Arial"/>
              </a:rPr>
              <a:t>Dado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trata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tensión </a:t>
            </a:r>
            <a:r>
              <a:rPr dirty="0" sz="950">
                <a:latin typeface="Arial"/>
                <a:cs typeface="Arial"/>
              </a:rPr>
              <a:t>reducida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el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motor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no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desarrolla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todo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arranque,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sino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sólo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tercera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este.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Esta </a:t>
            </a:r>
            <a:r>
              <a:rPr dirty="0" sz="1050" spc="-55">
                <a:latin typeface="Arial"/>
                <a:cs typeface="Arial"/>
              </a:rPr>
              <a:t>reducción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momento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causar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duración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larga.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 </a:t>
            </a:r>
            <a:r>
              <a:rPr dirty="0" sz="1050" spc="-90">
                <a:latin typeface="Arial"/>
                <a:cs typeface="Arial"/>
              </a:rPr>
              <a:t>caso,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mismo </a:t>
            </a:r>
            <a:r>
              <a:rPr dirty="0" sz="1050" spc="-65">
                <a:latin typeface="Arial"/>
                <a:cs typeface="Arial"/>
              </a:rPr>
              <a:t>tamaño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demás.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Además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posible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sobrecargas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actúe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arranque.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evitar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suele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instalarse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triángulo,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</a:t>
            </a:r>
            <a:endParaRPr sz="1050">
              <a:latin typeface="Arial"/>
              <a:cs typeface="Arial"/>
            </a:endParaRPr>
          </a:p>
          <a:p>
            <a:pPr algn="just" marL="12700" marR="159385" indent="-635">
              <a:lnSpc>
                <a:spcPct val="99600"/>
              </a:lnSpc>
              <a:spcBef>
                <a:spcPts val="15"/>
              </a:spcBef>
            </a:pPr>
            <a:r>
              <a:rPr dirty="0" sz="1050" spc="-60">
                <a:latin typeface="Arial"/>
                <a:cs typeface="Arial"/>
              </a:rPr>
              <a:t>tener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cuenta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durante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arranque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motor </a:t>
            </a:r>
            <a:r>
              <a:rPr dirty="0" sz="1050" spc="-85">
                <a:latin typeface="Arial"/>
                <a:cs typeface="Arial"/>
              </a:rPr>
              <a:t>estará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protección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tal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vez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convenga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considerar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relés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sólo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uno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Clase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20</a:t>
            </a:r>
            <a:endParaRPr sz="1050">
              <a:latin typeface="Arial"/>
              <a:cs typeface="Arial"/>
            </a:endParaRPr>
          </a:p>
          <a:p>
            <a:pPr algn="just" marL="12700" marR="88900">
              <a:lnSpc>
                <a:spcPct val="100000"/>
              </a:lnSpc>
              <a:spcBef>
                <a:spcPts val="5"/>
              </a:spcBef>
            </a:pPr>
            <a:r>
              <a:rPr dirty="0" sz="1050" spc="-80">
                <a:latin typeface="Arial"/>
                <a:cs typeface="Arial"/>
              </a:rPr>
              <a:t>conectado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en</a:t>
            </a:r>
            <a:r>
              <a:rPr dirty="0" sz="1050" spc="10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línea.</a:t>
            </a:r>
            <a:r>
              <a:rPr dirty="0" sz="1050" spc="105">
                <a:latin typeface="Arial"/>
                <a:cs typeface="Arial"/>
              </a:rPr>
              <a:t> </a:t>
            </a:r>
            <a:r>
              <a:rPr dirty="0" sz="1050" spc="-225">
                <a:latin typeface="Arial"/>
                <a:cs typeface="Arial"/>
              </a:rPr>
              <a:t>En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este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caso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recomendamos contemplar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rendimiento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12065">
              <a:lnSpc>
                <a:spcPct val="99900"/>
              </a:lnSpc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correcta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regulación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sobrecarga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medir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pinza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amperométrica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40">
                <a:latin typeface="Arial"/>
                <a:cs typeface="Arial"/>
              </a:rPr>
              <a:t>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línea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al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valor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leído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multiplica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0,58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tener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punto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regulación.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8958" y="1963301"/>
            <a:ext cx="2771775" cy="4509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103505">
              <a:lnSpc>
                <a:spcPct val="99600"/>
              </a:lnSpc>
              <a:spcBef>
                <a:spcPts val="135"/>
              </a:spcBef>
            </a:pPr>
            <a:r>
              <a:rPr dirty="0" sz="1050" spc="-70">
                <a:latin typeface="Arial"/>
                <a:cs typeface="Arial"/>
              </a:rPr>
              <a:t>Existen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manuales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5">
                <a:latin typeface="Arial"/>
                <a:cs typeface="Arial"/>
              </a:rPr>
              <a:t>automáticos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capítulo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tratarán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10">
                <a:latin typeface="Arial"/>
                <a:cs typeface="Arial"/>
              </a:rPr>
              <a:t>automáticos.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2700" marR="196215" indent="-635">
              <a:lnSpc>
                <a:spcPct val="100000"/>
              </a:lnSpc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arrancador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estrella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automático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está </a:t>
            </a:r>
            <a:r>
              <a:rPr dirty="0" sz="1050" spc="-50">
                <a:latin typeface="Arial"/>
                <a:cs typeface="Arial"/>
              </a:rPr>
              <a:t>formado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contactores</a:t>
            </a:r>
            <a:endParaRPr sz="1050">
              <a:latin typeface="Arial"/>
              <a:cs typeface="Arial"/>
            </a:endParaRPr>
          </a:p>
          <a:p>
            <a:pPr marL="90805" marR="277495">
              <a:lnSpc>
                <a:spcPts val="1260"/>
              </a:lnSpc>
              <a:spcBef>
                <a:spcPts val="35"/>
              </a:spcBef>
            </a:pPr>
            <a:r>
              <a:rPr dirty="0" sz="1050" spc="-70">
                <a:latin typeface="Arial"/>
                <a:cs typeface="Arial"/>
              </a:rPr>
              <a:t>Contactor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(conectado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siempre </a:t>
            </a:r>
            <a:r>
              <a:rPr dirty="0" sz="1050" spc="-70">
                <a:latin typeface="Arial"/>
                <a:cs typeface="Arial"/>
              </a:rPr>
              <a:t>Contactor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(conectado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durante </a:t>
            </a:r>
            <a:r>
              <a:rPr dirty="0" sz="1050" spc="-55">
                <a:latin typeface="Arial"/>
                <a:cs typeface="Arial"/>
              </a:rPr>
              <a:t>período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</a:t>
            </a:r>
            <a:endParaRPr sz="1050">
              <a:latin typeface="Arial"/>
              <a:cs typeface="Arial"/>
            </a:endParaRPr>
          </a:p>
          <a:p>
            <a:pPr marL="91440" marR="286385" indent="-635">
              <a:lnSpc>
                <a:spcPts val="1250"/>
              </a:lnSpc>
              <a:spcBef>
                <a:spcPts val="20"/>
              </a:spcBef>
            </a:pPr>
            <a:r>
              <a:rPr dirty="0" sz="1050" spc="-65">
                <a:latin typeface="Arial"/>
                <a:cs typeface="Arial"/>
              </a:rPr>
              <a:t>Contactor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durante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0">
                <a:latin typeface="Arial"/>
                <a:cs typeface="Arial"/>
              </a:rPr>
              <a:t>marcha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motor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marL="12700" marR="66040" indent="635">
              <a:lnSpc>
                <a:spcPct val="100000"/>
              </a:lnSpc>
            </a:pPr>
            <a:r>
              <a:rPr dirty="0" sz="1050" spc="-60">
                <a:latin typeface="Arial"/>
                <a:cs typeface="Arial"/>
              </a:rPr>
              <a:t>Durante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arranque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 </a:t>
            </a:r>
            <a:r>
              <a:rPr dirty="0" sz="1050" spc="-65">
                <a:latin typeface="Arial"/>
                <a:cs typeface="Arial"/>
              </a:rPr>
              <a:t>tores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línea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(K1</a:t>
            </a:r>
            <a:r>
              <a:rPr dirty="0" sz="1050" spc="2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(K3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luego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conmutación,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regimen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marcha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quedan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línea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(K1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triángulo </a:t>
            </a:r>
            <a:r>
              <a:rPr dirty="0" sz="1050" spc="-50">
                <a:latin typeface="Arial"/>
                <a:cs typeface="Arial"/>
              </a:rPr>
              <a:t>(K2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3000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Dado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durante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marcha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está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siendo </a:t>
            </a:r>
            <a:r>
              <a:rPr dirty="0" sz="1050" spc="-55">
                <a:latin typeface="Arial"/>
                <a:cs typeface="Arial"/>
              </a:rPr>
              <a:t>alimentado</a:t>
            </a:r>
            <a:r>
              <a:rPr dirty="0" sz="1050" spc="-35">
                <a:latin typeface="Arial"/>
                <a:cs typeface="Arial"/>
              </a:rPr>
              <a:t> por</a:t>
            </a:r>
            <a:r>
              <a:rPr dirty="0" sz="1050" spc="-80">
                <a:latin typeface="Arial"/>
                <a:cs typeface="Arial"/>
              </a:rPr>
              <a:t> estos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conducen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fase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(1,73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veces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más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chica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línea</a:t>
            </a:r>
            <a:r>
              <a:rPr dirty="0" sz="1050" spc="18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contactores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arranca </a:t>
            </a:r>
            <a:r>
              <a:rPr dirty="0" sz="950" spc="55">
                <a:latin typeface="Arial"/>
                <a:cs typeface="Arial"/>
              </a:rPr>
              <a:t>dor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estrella</a:t>
            </a:r>
            <a:r>
              <a:rPr dirty="0" sz="950" spc="34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triángulo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son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sustancialmente</a:t>
            </a:r>
            <a:r>
              <a:rPr dirty="0" sz="950" spc="19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más </a:t>
            </a:r>
            <a:r>
              <a:rPr dirty="0" sz="950">
                <a:latin typeface="Arial"/>
                <a:cs typeface="Arial"/>
              </a:rPr>
              <a:t>chicos</a:t>
            </a:r>
            <a:r>
              <a:rPr dirty="0" sz="950" spc="50">
                <a:latin typeface="Arial"/>
                <a:cs typeface="Arial"/>
              </a:rPr>
              <a:t> que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correspondientes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arranque </a:t>
            </a:r>
            <a:r>
              <a:rPr dirty="0" sz="950" spc="45">
                <a:latin typeface="Arial"/>
                <a:cs typeface="Arial"/>
              </a:rPr>
              <a:t>directo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del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mismo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(ya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fuertemente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reducidas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1050" spc="-80">
                <a:latin typeface="Arial"/>
                <a:cs typeface="Arial"/>
              </a:rPr>
              <a:t>Teniendo</a:t>
            </a:r>
            <a:r>
              <a:rPr dirty="0" sz="1050" spc="-45">
                <a:latin typeface="Arial"/>
                <a:cs typeface="Arial"/>
              </a:rPr>
              <a:t> 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cuenta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sólo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42582" y="1961193"/>
            <a:ext cx="2737485" cy="11493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">
                <a:latin typeface="Arial"/>
                <a:cs typeface="Arial"/>
              </a:rPr>
              <a:t>6.1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6.2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páginas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51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respectivamente.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Para </a:t>
            </a:r>
            <a:r>
              <a:rPr dirty="0" sz="1050" spc="-65">
                <a:latin typeface="Arial"/>
                <a:cs typeface="Arial"/>
              </a:rPr>
              <a:t>poder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mantener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 </a:t>
            </a:r>
            <a:r>
              <a:rPr dirty="0" sz="1050" spc="-60">
                <a:latin typeface="Arial"/>
                <a:cs typeface="Arial"/>
              </a:rPr>
              <a:t>coordinación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30">
                <a:latin typeface="Arial"/>
                <a:cs typeface="Arial"/>
              </a:rPr>
              <a:t>partir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tamaños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S2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ó </a:t>
            </a:r>
            <a:r>
              <a:rPr dirty="0" sz="1050" spc="-105">
                <a:latin typeface="Arial"/>
                <a:cs typeface="Arial"/>
              </a:rPr>
              <a:t>S3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(dependiendo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0">
                <a:latin typeface="Arial"/>
                <a:cs typeface="Arial"/>
              </a:rPr>
              <a:t>potencia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dividir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0">
                <a:latin typeface="Arial"/>
                <a:cs typeface="Arial"/>
              </a:rPr>
              <a:t>contactores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línea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triángulo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poder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instalar </a:t>
            </a:r>
            <a:r>
              <a:rPr dirty="0" sz="1050" spc="-70">
                <a:latin typeface="Arial"/>
                <a:cs typeface="Arial"/>
              </a:rPr>
              <a:t>protecciones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fases.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42413" y="3241049"/>
            <a:ext cx="2750820" cy="16287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139065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225">
                <a:latin typeface="Arial"/>
                <a:cs typeface="Arial"/>
              </a:rPr>
              <a:t>En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caso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elegirse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una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protección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apara </a:t>
            </a:r>
            <a:r>
              <a:rPr dirty="0" sz="1050" spc="-85">
                <a:latin typeface="Arial"/>
                <a:cs typeface="Arial"/>
              </a:rPr>
              <a:t>tos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considerar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Tablas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9.1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5"/>
              </a:spcBef>
            </a:pPr>
            <a:r>
              <a:rPr dirty="0" sz="1050" spc="-40">
                <a:latin typeface="Arial"/>
                <a:cs typeface="Arial"/>
              </a:rPr>
              <a:t>9.2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páginas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63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64,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según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desee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50">
                <a:latin typeface="Arial"/>
                <a:cs typeface="Arial"/>
              </a:rPr>
              <a:t>ordinación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tipo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ó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También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hay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desea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mismo </a:t>
            </a:r>
            <a:r>
              <a:rPr dirty="0" sz="1050" spc="-65">
                <a:latin typeface="Arial"/>
                <a:cs typeface="Arial"/>
              </a:rPr>
              <a:t>guardamotor,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éste</a:t>
            </a:r>
            <a:r>
              <a:rPr dirty="0" sz="1050" spc="-70">
                <a:latin typeface="Arial"/>
                <a:cs typeface="Arial"/>
              </a:rPr>
              <a:t> deberá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considerarse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plena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línea,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implica</a:t>
            </a:r>
            <a:r>
              <a:rPr dirty="0" sz="1050" spc="-25">
                <a:latin typeface="Arial"/>
                <a:cs typeface="Arial"/>
              </a:rPr>
              <a:t> un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aparato </a:t>
            </a:r>
            <a:r>
              <a:rPr dirty="0" sz="1050" spc="-80">
                <a:latin typeface="Arial"/>
                <a:cs typeface="Arial"/>
              </a:rPr>
              <a:t>mayor,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consecuente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sobredimensionamiento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2152" y="5501911"/>
            <a:ext cx="247713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11.4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125">
                <a:latin typeface="Arial"/>
                <a:cs typeface="Arial"/>
              </a:rPr>
              <a:t>j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-80">
                <a:latin typeface="Arial"/>
                <a:cs typeface="Arial"/>
              </a:rPr>
              <a:t>m</a:t>
            </a:r>
            <a:r>
              <a:rPr dirty="0" sz="750" spc="-65">
                <a:latin typeface="Arial"/>
                <a:cs typeface="Arial"/>
              </a:rPr>
              <a:t>p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65">
                <a:latin typeface="Arial"/>
                <a:cs typeface="Arial"/>
              </a:rPr>
              <a:t>o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-85">
                <a:latin typeface="Arial"/>
                <a:cs typeface="Arial"/>
              </a:rPr>
              <a:t>p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65">
                <a:latin typeface="Arial"/>
                <a:cs typeface="Arial"/>
              </a:rPr>
              <a:t>i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25">
                <a:latin typeface="Arial"/>
                <a:cs typeface="Arial"/>
              </a:rPr>
              <a:t>c</a:t>
            </a:r>
            <a:r>
              <a:rPr dirty="0" sz="750" spc="45">
                <a:latin typeface="Arial"/>
                <a:cs typeface="Arial"/>
              </a:rPr>
              <a:t>i</a:t>
            </a:r>
            <a:r>
              <a:rPr dirty="0" sz="750" spc="-85">
                <a:latin typeface="Arial"/>
                <a:cs typeface="Arial"/>
              </a:rPr>
              <a:t>p</a:t>
            </a:r>
            <a:r>
              <a:rPr dirty="0" sz="750" spc="-30">
                <a:latin typeface="Arial"/>
                <a:cs typeface="Arial"/>
              </a:rPr>
              <a:t>a</a:t>
            </a:r>
            <a:r>
              <a:rPr dirty="0" sz="750" spc="195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un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35">
                <a:latin typeface="Arial"/>
                <a:cs typeface="Arial"/>
              </a:rPr>
              <a:t>arranque 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65">
                <a:latin typeface="Arial"/>
                <a:cs typeface="Arial"/>
              </a:rPr>
              <a:t>t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204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0">
                <a:latin typeface="Arial"/>
                <a:cs typeface="Arial"/>
              </a:rPr>
              <a:t>-</a:t>
            </a:r>
            <a:r>
              <a:rPr dirty="0" sz="750" spc="75">
                <a:latin typeface="Arial"/>
                <a:cs typeface="Arial"/>
              </a:rPr>
              <a:t>triángulo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2517" y="4781732"/>
            <a:ext cx="1294765" cy="55816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3335" marR="246379" indent="-1270">
              <a:lnSpc>
                <a:spcPts val="810"/>
              </a:lnSpc>
              <a:spcBef>
                <a:spcPts val="215"/>
              </a:spcBef>
            </a:pPr>
            <a:r>
              <a:rPr dirty="0" sz="750" spc="60">
                <a:latin typeface="Arial"/>
                <a:cs typeface="Arial"/>
              </a:rPr>
              <a:t>f0: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F</a:t>
            </a:r>
            <a:r>
              <a:rPr dirty="0" sz="750" spc="10">
                <a:latin typeface="Arial"/>
                <a:cs typeface="Arial"/>
              </a:rPr>
              <a:t>u</a:t>
            </a:r>
            <a:r>
              <a:rPr dirty="0" sz="750" spc="10">
                <a:latin typeface="Arial"/>
                <a:cs typeface="Arial"/>
              </a:rPr>
              <a:t>s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-40">
                <a:latin typeface="Arial"/>
                <a:cs typeface="Arial"/>
              </a:rPr>
              <a:t>b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-20">
                <a:latin typeface="Arial"/>
                <a:cs typeface="Arial"/>
              </a:rPr>
              <a:t>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í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k1: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í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  <a:p>
            <a:pPr marL="13335" marR="5080">
              <a:lnSpc>
                <a:spcPts val="810"/>
              </a:lnSpc>
              <a:spcBef>
                <a:spcPts val="10"/>
              </a:spcBef>
            </a:pPr>
            <a:r>
              <a:rPr dirty="0" sz="750">
                <a:latin typeface="Arial"/>
                <a:cs typeface="Arial"/>
              </a:rPr>
              <a:t>k2: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10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0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k3: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triángulo</a:t>
            </a:r>
            <a:endParaRPr sz="750">
              <a:latin typeface="Arial"/>
              <a:cs typeface="Arial"/>
            </a:endParaRPr>
          </a:p>
          <a:p>
            <a:pPr marL="13335">
              <a:lnSpc>
                <a:spcPts val="825"/>
              </a:lnSpc>
            </a:pPr>
            <a:r>
              <a:rPr dirty="0" sz="750" spc="170">
                <a:latin typeface="Arial"/>
                <a:cs typeface="Arial"/>
              </a:rPr>
              <a:t>f</a:t>
            </a:r>
            <a:r>
              <a:rPr dirty="0" sz="750" spc="-160">
                <a:latin typeface="Arial"/>
                <a:cs typeface="Arial"/>
              </a:rPr>
              <a:t>1</a:t>
            </a:r>
            <a:r>
              <a:rPr dirty="0" sz="750" spc="45">
                <a:latin typeface="Arial"/>
                <a:cs typeface="Arial"/>
              </a:rPr>
              <a:t>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R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é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sobrecarga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6177" y="1332527"/>
            <a:ext cx="280225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Arrancadores</a:t>
            </a:r>
            <a:r>
              <a:rPr dirty="0" spc="-80"/>
              <a:t> </a:t>
            </a:r>
            <a:r>
              <a:rPr dirty="0" spc="-180"/>
              <a:t>a</a:t>
            </a:r>
            <a:r>
              <a:rPr dirty="0" spc="-35"/>
              <a:t> </a:t>
            </a:r>
            <a:r>
              <a:rPr dirty="0" spc="-145"/>
              <a:t>Tensión</a:t>
            </a:r>
            <a:r>
              <a:rPr dirty="0" spc="-55"/>
              <a:t> </a:t>
            </a:r>
            <a:r>
              <a:rPr dirty="0" spc="-130"/>
              <a:t>Reducida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893725" y="5666650"/>
            <a:ext cx="1294765" cy="76771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ts val="855"/>
              </a:lnSpc>
              <a:spcBef>
                <a:spcPts val="115"/>
              </a:spcBef>
            </a:pPr>
            <a:r>
              <a:rPr dirty="0" sz="750" spc="60">
                <a:latin typeface="Arial"/>
                <a:cs typeface="Arial"/>
              </a:rPr>
              <a:t>f0: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F</a:t>
            </a:r>
            <a:r>
              <a:rPr dirty="0" sz="750" spc="5">
                <a:latin typeface="Arial"/>
                <a:cs typeface="Arial"/>
              </a:rPr>
              <a:t>u</a:t>
            </a:r>
            <a:r>
              <a:rPr dirty="0" sz="750" spc="5">
                <a:latin typeface="Arial"/>
                <a:cs typeface="Arial"/>
              </a:rPr>
              <a:t>s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45">
                <a:latin typeface="Arial"/>
                <a:cs typeface="Arial"/>
              </a:rPr>
              <a:t>b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55">
                <a:latin typeface="Arial"/>
                <a:cs typeface="Arial"/>
              </a:rPr>
              <a:t>e</a:t>
            </a:r>
            <a:endParaRPr sz="750">
              <a:latin typeface="Arial"/>
              <a:cs typeface="Arial"/>
            </a:endParaRPr>
          </a:p>
          <a:p>
            <a:pPr marL="13335">
              <a:lnSpc>
                <a:spcPts val="825"/>
              </a:lnSpc>
            </a:pPr>
            <a:r>
              <a:rPr dirty="0" sz="750" spc="170">
                <a:latin typeface="Arial"/>
                <a:cs typeface="Arial"/>
              </a:rPr>
              <a:t>f</a:t>
            </a:r>
            <a:r>
              <a:rPr dirty="0" sz="750" spc="-160">
                <a:latin typeface="Arial"/>
                <a:cs typeface="Arial"/>
              </a:rPr>
              <a:t>1</a:t>
            </a:r>
            <a:r>
              <a:rPr dirty="0" sz="750" spc="45">
                <a:latin typeface="Arial"/>
                <a:cs typeface="Arial"/>
              </a:rPr>
              <a:t>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R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é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sobrecarga</a:t>
            </a:r>
            <a:endParaRPr sz="750">
              <a:latin typeface="Arial"/>
              <a:cs typeface="Arial"/>
            </a:endParaRPr>
          </a:p>
          <a:p>
            <a:pPr marL="13335" marR="146050">
              <a:lnSpc>
                <a:spcPts val="810"/>
              </a:lnSpc>
              <a:spcBef>
                <a:spcPts val="65"/>
              </a:spcBef>
            </a:pPr>
            <a:r>
              <a:rPr dirty="0" sz="750">
                <a:latin typeface="Arial"/>
                <a:cs typeface="Arial"/>
              </a:rPr>
              <a:t>s: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Interruptor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20">
                <a:latin typeface="Arial"/>
                <a:cs typeface="Arial"/>
              </a:rPr>
              <a:t> mando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k1: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í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  <a:p>
            <a:pPr marL="13335" marR="5080">
              <a:lnSpc>
                <a:spcPts val="810"/>
              </a:lnSpc>
              <a:spcBef>
                <a:spcPts val="10"/>
              </a:spcBef>
            </a:pPr>
            <a:r>
              <a:rPr dirty="0" sz="750">
                <a:latin typeface="Arial"/>
                <a:cs typeface="Arial"/>
              </a:rPr>
              <a:t>k2: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10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0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k3: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triángulo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25"/>
              </a:lnSpc>
            </a:pPr>
            <a:r>
              <a:rPr dirty="0" sz="750">
                <a:latin typeface="Arial"/>
                <a:cs typeface="Arial"/>
              </a:rPr>
              <a:t>k4: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R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é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tiempo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98329" y="5666650"/>
            <a:ext cx="1294765" cy="87121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ts val="855"/>
              </a:lnSpc>
              <a:spcBef>
                <a:spcPts val="115"/>
              </a:spcBef>
            </a:pPr>
            <a:r>
              <a:rPr dirty="0" sz="750" spc="60">
                <a:latin typeface="Arial"/>
                <a:cs typeface="Arial"/>
              </a:rPr>
              <a:t>f0:</a:t>
            </a:r>
            <a:r>
              <a:rPr dirty="0" sz="750" spc="-55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F</a:t>
            </a:r>
            <a:r>
              <a:rPr dirty="0" sz="750" spc="5">
                <a:latin typeface="Arial"/>
                <a:cs typeface="Arial"/>
              </a:rPr>
              <a:t>u</a:t>
            </a:r>
            <a:r>
              <a:rPr dirty="0" sz="750" spc="5">
                <a:latin typeface="Arial"/>
                <a:cs typeface="Arial"/>
              </a:rPr>
              <a:t>s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-45">
                <a:latin typeface="Arial"/>
                <a:cs typeface="Arial"/>
              </a:rPr>
              <a:t>b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55">
                <a:latin typeface="Arial"/>
                <a:cs typeface="Arial"/>
              </a:rPr>
              <a:t>e</a:t>
            </a:r>
            <a:endParaRPr sz="750">
              <a:latin typeface="Arial"/>
              <a:cs typeface="Arial"/>
            </a:endParaRPr>
          </a:p>
          <a:p>
            <a:pPr marL="13335" marR="197485">
              <a:lnSpc>
                <a:spcPct val="91200"/>
              </a:lnSpc>
              <a:spcBef>
                <a:spcPts val="35"/>
              </a:spcBef>
            </a:pPr>
            <a:r>
              <a:rPr dirty="0" sz="750" spc="170">
                <a:latin typeface="Arial"/>
                <a:cs typeface="Arial"/>
              </a:rPr>
              <a:t>f</a:t>
            </a:r>
            <a:r>
              <a:rPr dirty="0" sz="750" spc="-160">
                <a:latin typeface="Arial"/>
                <a:cs typeface="Arial"/>
              </a:rPr>
              <a:t>1</a:t>
            </a:r>
            <a:r>
              <a:rPr dirty="0" sz="750" spc="45">
                <a:latin typeface="Arial"/>
                <a:cs typeface="Arial"/>
              </a:rPr>
              <a:t>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R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é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sobrecarga</a:t>
            </a:r>
            <a:r>
              <a:rPr dirty="0" sz="750" spc="20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s0: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Pulsador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parada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40">
                <a:latin typeface="Arial"/>
                <a:cs typeface="Arial"/>
              </a:rPr>
              <a:t>s1: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Pulsador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marcha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k1: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í</a:t>
            </a:r>
            <a:r>
              <a:rPr dirty="0" sz="750" spc="40">
                <a:latin typeface="Arial"/>
                <a:cs typeface="Arial"/>
              </a:rPr>
              <a:t>n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-2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  <a:p>
            <a:pPr marL="13335">
              <a:lnSpc>
                <a:spcPts val="780"/>
              </a:lnSpc>
            </a:pPr>
            <a:r>
              <a:rPr dirty="0" sz="750">
                <a:latin typeface="Arial"/>
                <a:cs typeface="Arial"/>
              </a:rPr>
              <a:t>k2: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70">
                <a:latin typeface="Arial"/>
                <a:cs typeface="Arial"/>
              </a:rPr>
              <a:t>t</a:t>
            </a:r>
            <a:r>
              <a:rPr dirty="0" sz="750" spc="160">
                <a:latin typeface="Arial"/>
                <a:cs typeface="Arial"/>
              </a:rPr>
              <a:t>r</a:t>
            </a:r>
            <a:r>
              <a:rPr dirty="0" sz="750" spc="-95">
                <a:latin typeface="Arial"/>
                <a:cs typeface="Arial"/>
              </a:rPr>
              <a:t>e</a:t>
            </a:r>
            <a:r>
              <a:rPr dirty="0" sz="750" spc="210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  <a:p>
            <a:pPr marL="12700" marR="5080" indent="635">
              <a:lnSpc>
                <a:spcPts val="810"/>
              </a:lnSpc>
              <a:spcBef>
                <a:spcPts val="70"/>
              </a:spcBef>
            </a:pPr>
            <a:r>
              <a:rPr dirty="0" sz="750">
                <a:latin typeface="Arial"/>
                <a:cs typeface="Arial"/>
              </a:rPr>
              <a:t>k3: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Contactor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triángulo </a:t>
            </a:r>
            <a:r>
              <a:rPr dirty="0" sz="750">
                <a:latin typeface="Arial"/>
                <a:cs typeface="Arial"/>
              </a:rPr>
              <a:t>k4: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R</a:t>
            </a:r>
            <a:r>
              <a:rPr dirty="0" sz="750" spc="-45">
                <a:latin typeface="Arial"/>
                <a:cs typeface="Arial"/>
              </a:rPr>
              <a:t>e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40">
                <a:latin typeface="Arial"/>
                <a:cs typeface="Arial"/>
              </a:rPr>
              <a:t>é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tiempo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8928" y="1951466"/>
            <a:ext cx="2597150" cy="66357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Relé</a:t>
            </a:r>
            <a:r>
              <a:rPr dirty="0" sz="950" spc="-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tiempo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conmutación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entre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etapa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estrella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triángulo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realiza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mediante </a:t>
            </a: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relé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tiempo.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8745" y="2748962"/>
            <a:ext cx="2764155" cy="146812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222250" indent="-635">
              <a:lnSpc>
                <a:spcPts val="1250"/>
              </a:lnSpc>
              <a:spcBef>
                <a:spcPts val="18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tiempo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especialmente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diseñando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estrella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(ver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Foto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>
                <a:latin typeface="Arial"/>
                <a:cs typeface="Arial"/>
              </a:rPr>
              <a:t>11.2</a:t>
            </a:r>
            <a:r>
              <a:rPr dirty="0" sz="1050" spc="5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relé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colocándole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</a:t>
            </a:r>
            <a:endParaRPr sz="1050">
              <a:latin typeface="Arial"/>
              <a:cs typeface="Arial"/>
            </a:endParaRPr>
          </a:p>
          <a:p>
            <a:pPr marL="12700" marR="52705">
              <a:lnSpc>
                <a:spcPct val="9990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 </a:t>
            </a:r>
            <a:r>
              <a:rPr dirty="0" sz="1050" spc="-85">
                <a:latin typeface="Arial"/>
                <a:cs typeface="Arial"/>
              </a:rPr>
              <a:t>asignada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 </a:t>
            </a:r>
            <a:r>
              <a:rPr dirty="0" sz="1050" spc="-110">
                <a:latin typeface="Arial"/>
                <a:cs typeface="Arial"/>
              </a:rPr>
              <a:t>sus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A1 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A2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40">
                <a:latin typeface="Arial"/>
                <a:cs typeface="Arial"/>
              </a:rPr>
              <a:t>cierra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inmediatamente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correspondiente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etapa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(bornes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17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18</a:t>
            </a:r>
            <a:r>
              <a:rPr dirty="0" sz="1050" spc="3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conectando </a:t>
            </a:r>
            <a:r>
              <a:rPr dirty="0" sz="1050" spc="-55">
                <a:latin typeface="Arial"/>
                <a:cs typeface="Arial"/>
              </a:rPr>
              <a:t>al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K3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correspondiente.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Transcurrido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ts val="1250"/>
              </a:lnSpc>
              <a:spcBef>
                <a:spcPts val="55"/>
              </a:spcBef>
            </a:pP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ajustado,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vuelve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abrir,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K3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naliza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etapa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estrella.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8883" y="4347726"/>
            <a:ext cx="278701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Tras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pausa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50</a:t>
            </a:r>
            <a:r>
              <a:rPr dirty="0" sz="1050" spc="-55">
                <a:latin typeface="Arial"/>
                <a:cs typeface="Arial"/>
              </a:rPr>
              <a:t> milisegundos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cierra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50">
                <a:latin typeface="Arial"/>
                <a:cs typeface="Arial"/>
              </a:rPr>
              <a:t>tacto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etapa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triángulo </a:t>
            </a:r>
            <a:r>
              <a:rPr dirty="0" sz="1050" spc="-65">
                <a:latin typeface="Arial"/>
                <a:cs typeface="Arial"/>
              </a:rPr>
              <a:t>(bornes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17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28</a:t>
            </a:r>
            <a:r>
              <a:rPr dirty="0" sz="1050" spc="2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40">
                <a:latin typeface="Arial"/>
                <a:cs typeface="Arial"/>
              </a:rPr>
              <a:t>ello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K2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triángulo </a:t>
            </a:r>
            <a:r>
              <a:rPr dirty="0" sz="1050" spc="-70">
                <a:latin typeface="Arial"/>
                <a:cs typeface="Arial"/>
              </a:rPr>
              <a:t>permanecerá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cerrado</a:t>
            </a:r>
            <a:r>
              <a:rPr dirty="0" sz="1050" spc="-50">
                <a:latin typeface="Arial"/>
                <a:cs typeface="Arial"/>
              </a:rPr>
              <a:t> durante todo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periodo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marcha.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8879" y="5308672"/>
            <a:ext cx="2753360" cy="830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93345">
              <a:lnSpc>
                <a:spcPct val="99600"/>
              </a:lnSpc>
              <a:spcBef>
                <a:spcPts val="135"/>
              </a:spcBef>
            </a:pPr>
            <a:r>
              <a:rPr dirty="0" sz="1050" spc="-105">
                <a:latin typeface="Arial"/>
                <a:cs typeface="Arial"/>
              </a:rPr>
              <a:t>Esta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pausa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etapas </a:t>
            </a:r>
            <a:r>
              <a:rPr dirty="0" sz="1050" spc="-65">
                <a:latin typeface="Arial"/>
                <a:cs typeface="Arial"/>
              </a:rPr>
              <a:t>garantiza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haya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cortocircuito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decir,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que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cierre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50">
                <a:latin typeface="Arial"/>
                <a:cs typeface="Arial"/>
              </a:rPr>
              <a:t>mientras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aún </a:t>
            </a:r>
            <a:r>
              <a:rPr dirty="0" sz="1050" spc="-85">
                <a:latin typeface="Arial"/>
                <a:cs typeface="Arial"/>
              </a:rPr>
              <a:t>esté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apagando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arco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desconexión.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09151" y="6267505"/>
            <a:ext cx="256540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etapa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46679" y="1951466"/>
            <a:ext cx="2788920" cy="668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dirty="0" sz="950" spc="-10">
                <a:latin typeface="Arial"/>
                <a:cs typeface="Arial"/>
              </a:rPr>
              <a:t>El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tiempo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tarda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alcanzar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una </a:t>
            </a:r>
            <a:r>
              <a:rPr dirty="0" sz="950">
                <a:latin typeface="Arial"/>
                <a:cs typeface="Arial"/>
              </a:rPr>
              <a:t>velocidad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superior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95</a:t>
            </a:r>
            <a:r>
              <a:rPr dirty="0" sz="950" spc="40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-30">
                <a:latin typeface="Arial"/>
                <a:cs typeface="Arial"/>
              </a:rPr>
              <a:t>su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velocidad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asig </a:t>
            </a:r>
            <a:r>
              <a:rPr dirty="0" sz="950">
                <a:latin typeface="Arial"/>
                <a:cs typeface="Arial"/>
              </a:rPr>
              <a:t>nada,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valor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al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debe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ajustar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relé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tiempo.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46630" y="2751070"/>
            <a:ext cx="274193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menor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hará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tome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elevada,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práctica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similar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directo,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precisa </a:t>
            </a:r>
            <a:r>
              <a:rPr dirty="0" sz="1050" spc="-50">
                <a:latin typeface="Arial"/>
                <a:cs typeface="Arial"/>
              </a:rPr>
              <a:t>mente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sonestas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deseanevitar.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mayor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traerá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benecio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alguno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80">
                <a:latin typeface="Arial"/>
                <a:cs typeface="Arial"/>
              </a:rPr>
              <a:t>sobrecargará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46213" y="3872531"/>
            <a:ext cx="2792730" cy="9886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635">
              <a:lnSpc>
                <a:spcPct val="99600"/>
              </a:lnSpc>
              <a:spcBef>
                <a:spcPts val="13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utilizar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todos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terminales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85">
                <a:latin typeface="Arial"/>
                <a:cs typeface="Arial"/>
              </a:rPr>
              <a:t>sus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bobinas </a:t>
            </a:r>
            <a:r>
              <a:rPr dirty="0" sz="1050" spc="-75">
                <a:latin typeface="Arial"/>
                <a:cs typeface="Arial"/>
              </a:rPr>
              <a:t>accesibles,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decir,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seis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terminales.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Motores</a:t>
            </a:r>
            <a:endParaRPr sz="1050">
              <a:latin typeface="Arial"/>
              <a:cs typeface="Arial"/>
            </a:endParaRPr>
          </a:p>
          <a:p>
            <a:pPr marL="12700" marR="172085" indent="635">
              <a:lnSpc>
                <a:spcPct val="99600"/>
              </a:lnSpc>
              <a:spcBef>
                <a:spcPts val="10"/>
              </a:spcBef>
            </a:pP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55">
                <a:latin typeface="Arial"/>
                <a:cs typeface="Arial"/>
              </a:rPr>
              <a:t> tres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terminales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bombas </a:t>
            </a:r>
            <a:r>
              <a:rPr dirty="0" sz="1050" spc="-65">
                <a:latin typeface="Arial"/>
                <a:cs typeface="Arial"/>
              </a:rPr>
              <a:t>sumergidas, </a:t>
            </a:r>
            <a:r>
              <a:rPr dirty="0" sz="1050" spc="-50">
                <a:latin typeface="Arial"/>
                <a:cs typeface="Arial"/>
              </a:rPr>
              <a:t>no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arranques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estrella </a:t>
            </a:r>
            <a:r>
              <a:rPr dirty="0" sz="1050" spc="-10">
                <a:latin typeface="Arial"/>
                <a:cs typeface="Arial"/>
              </a:rPr>
              <a:t>triángulo.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46764" y="4991870"/>
            <a:ext cx="278066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20">
                <a:latin typeface="Arial"/>
                <a:cs typeface="Arial"/>
              </a:rPr>
              <a:t>Para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3x400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400/690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decir,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estar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diseñados</a:t>
            </a:r>
            <a:r>
              <a:rPr dirty="0" sz="1050" spc="-25">
                <a:latin typeface="Arial"/>
                <a:cs typeface="Arial"/>
              </a:rPr>
              <a:t> para </a:t>
            </a:r>
            <a:r>
              <a:rPr dirty="0" sz="1050" spc="-45">
                <a:latin typeface="Arial"/>
                <a:cs typeface="Arial"/>
              </a:rPr>
              <a:t>trabajar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triángulo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38476" y="3392060"/>
            <a:ext cx="1042035" cy="3511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1500"/>
              </a:lnSpc>
              <a:spcBef>
                <a:spcPts val="19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2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11.2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-80">
                <a:latin typeface="Arial"/>
                <a:cs typeface="Arial"/>
              </a:rPr>
              <a:t>e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75">
                <a:latin typeface="Arial"/>
                <a:cs typeface="Arial"/>
              </a:rPr>
              <a:t>é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20">
                <a:latin typeface="Arial"/>
                <a:cs typeface="Arial"/>
              </a:rPr>
              <a:t> tiem-</a:t>
            </a:r>
            <a:r>
              <a:rPr dirty="0" sz="750">
                <a:latin typeface="Arial"/>
                <a:cs typeface="Arial"/>
              </a:rPr>
              <a:t> po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arrancadores 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165">
                <a:latin typeface="Arial"/>
                <a:cs typeface="Arial"/>
              </a:rPr>
              <a:t>t</a:t>
            </a:r>
            <a:r>
              <a:rPr dirty="0" sz="750" spc="155">
                <a:latin typeface="Arial"/>
                <a:cs typeface="Arial"/>
              </a:rPr>
              <a:t>r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204">
                <a:latin typeface="Arial"/>
                <a:cs typeface="Arial"/>
              </a:rPr>
              <a:t>ll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10">
                <a:latin typeface="Arial"/>
                <a:cs typeface="Arial"/>
              </a:rPr>
              <a:t>-</a:t>
            </a:r>
            <a:r>
              <a:rPr dirty="0" sz="750" spc="75">
                <a:latin typeface="Arial"/>
                <a:cs typeface="Arial"/>
              </a:rPr>
              <a:t>triángulo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920" y="2100961"/>
            <a:ext cx="4192295" cy="147835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57840" y="5214687"/>
            <a:ext cx="4046220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-635">
              <a:lnSpc>
                <a:spcPts val="830"/>
              </a:lnSpc>
              <a:spcBef>
                <a:spcPts val="200"/>
              </a:spcBef>
            </a:pPr>
            <a:r>
              <a:rPr dirty="0" sz="650" spc="260">
                <a:latin typeface="Arial"/>
                <a:cs typeface="Arial"/>
              </a:rPr>
              <a:t>t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5">
                <a:latin typeface="Arial"/>
                <a:cs typeface="Arial"/>
              </a:rPr>
              <a:t>b</a:t>
            </a:r>
            <a:r>
              <a:rPr dirty="0" sz="650" spc="300">
                <a:latin typeface="Arial"/>
                <a:cs typeface="Arial"/>
              </a:rPr>
              <a:t>l</a:t>
            </a:r>
            <a:r>
              <a:rPr dirty="0" sz="650" spc="50">
                <a:latin typeface="Arial"/>
                <a:cs typeface="Arial"/>
              </a:rPr>
              <a:t>a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 spc="-10">
                <a:latin typeface="Arial"/>
                <a:cs typeface="Arial"/>
              </a:rPr>
              <a:t>11.1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es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válida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motores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con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corrientes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arranque</a:t>
            </a:r>
            <a:r>
              <a:rPr dirty="0" sz="750">
                <a:latin typeface="Arial"/>
                <a:cs typeface="Arial"/>
              </a:rPr>
              <a:t> de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hasta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8,4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veces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85">
                <a:latin typeface="Arial"/>
                <a:cs typeface="Arial"/>
              </a:rPr>
              <a:t>la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cor- </a:t>
            </a:r>
            <a:r>
              <a:rPr dirty="0" sz="750" spc="50">
                <a:latin typeface="Arial"/>
                <a:cs typeface="Arial"/>
              </a:rPr>
              <a:t>riente </a:t>
            </a:r>
            <a:r>
              <a:rPr dirty="0" sz="750">
                <a:latin typeface="Arial"/>
                <a:cs typeface="Arial"/>
              </a:rPr>
              <a:t>asignada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tiempos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hasta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10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segundos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221126" y="2127334"/>
            <a:ext cx="204279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Arrancador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estrella-triángulo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compuesto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por: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286633" y="2337821"/>
            <a:ext cx="429259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Contactor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98581" y="2337821"/>
            <a:ext cx="403860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3020" marR="5080" indent="-20955">
              <a:lnSpc>
                <a:spcPts val="760"/>
              </a:lnSpc>
              <a:spcBef>
                <a:spcPts val="140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Conjunto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Armado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881130" y="2337821"/>
            <a:ext cx="632460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18110" marR="5080" indent="-106045">
              <a:lnSpc>
                <a:spcPts val="760"/>
              </a:lnSpc>
              <a:spcBef>
                <a:spcPts val="140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Enclavamiento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Mecánico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35274" y="2546913"/>
            <a:ext cx="31686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Línea</a:t>
            </a:r>
            <a:r>
              <a:rPr dirty="0" sz="65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692093" y="2587033"/>
            <a:ext cx="33147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Estrella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97761" y="2110443"/>
            <a:ext cx="1289050" cy="529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5080">
              <a:lnSpc>
                <a:spcPts val="819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</a:t>
            </a:r>
            <a:r>
              <a:rPr dirty="0" sz="7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asincrónico,</a:t>
            </a:r>
            <a:r>
              <a:rPr dirty="0" sz="7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40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endParaRPr sz="750">
              <a:latin typeface="Lucida Sans"/>
              <a:cs typeface="Lucida Sans"/>
            </a:endParaRPr>
          </a:p>
          <a:p>
            <a:pPr algn="ctr" marR="8890">
              <a:lnSpc>
                <a:spcPts val="700"/>
              </a:lnSpc>
            </a:pP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3x400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6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50</a:t>
            </a:r>
            <a:r>
              <a:rPr dirty="0" sz="6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650">
              <a:latin typeface="Lucida Sans"/>
              <a:cs typeface="Lucida Sans"/>
            </a:endParaRPr>
          </a:p>
          <a:p>
            <a:pPr algn="ctr" marR="108585">
              <a:lnSpc>
                <a:spcPct val="100000"/>
              </a:lnSpc>
              <a:spcBef>
                <a:spcPts val="270"/>
              </a:spcBef>
              <a:tabLst>
                <a:tab pos="760095" algn="l"/>
              </a:tabLst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Potencia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Corriente</a:t>
            </a:r>
            <a:endParaRPr sz="6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Lucida Sans"/>
              <a:cs typeface="Lucida Sans"/>
            </a:endParaRPr>
          </a:p>
          <a:p>
            <a:pPr marL="614045">
              <a:lnSpc>
                <a:spcPct val="100000"/>
              </a:lnSpc>
              <a:spcBef>
                <a:spcPts val="5"/>
              </a:spcBef>
              <a:tabLst>
                <a:tab pos="1054735" algn="l"/>
              </a:tabLst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Línea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Fases</a:t>
            </a:r>
            <a:endParaRPr sz="650">
              <a:latin typeface="Lucida Sans"/>
              <a:cs typeface="Lucida Sans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1412098" y="2714023"/>
          <a:ext cx="4138929" cy="2381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480"/>
                <a:gridCol w="347980"/>
                <a:gridCol w="393700"/>
                <a:gridCol w="464820"/>
                <a:gridCol w="640080"/>
                <a:gridCol w="590550"/>
                <a:gridCol w="654685"/>
                <a:gridCol w="763270"/>
              </a:tblGrid>
              <a:tr h="116839">
                <a:tc>
                  <a:txBody>
                    <a:bodyPr/>
                    <a:lstStyle/>
                    <a:p>
                      <a:pPr marL="26034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7940">
                        <a:lnSpc>
                          <a:spcPts val="625"/>
                        </a:lnSpc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985">
                        <a:lnSpc>
                          <a:spcPts val="625"/>
                        </a:lnSpc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4145">
                        <a:lnSpc>
                          <a:spcPts val="310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Triángulo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77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7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13-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00" spc="-40">
                          <a:latin typeface="Lucida Sans"/>
                          <a:cs typeface="Lucida Sans"/>
                        </a:rPr>
                        <a:t>Incluido</a:t>
                      </a:r>
                      <a:r>
                        <a:rPr dirty="0" sz="600" spc="-7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en</a:t>
                      </a:r>
                      <a:r>
                        <a:rPr dirty="0" sz="60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conjunto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</a:tr>
              <a:tr h="153035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9,9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17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13-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00" spc="-40">
                          <a:latin typeface="Lucida Sans"/>
                          <a:cs typeface="Lucida Sans"/>
                        </a:rPr>
                        <a:t>Incluido</a:t>
                      </a:r>
                      <a:r>
                        <a:rPr dirty="0" sz="600" spc="-7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20">
                          <a:latin typeface="Lucida Sans"/>
                          <a:cs typeface="Lucida Sans"/>
                        </a:rPr>
                        <a:t>en</a:t>
                      </a:r>
                      <a:r>
                        <a:rPr dirty="0" sz="60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00" spc="-10">
                          <a:latin typeface="Lucida Sans"/>
                          <a:cs typeface="Lucida Sans"/>
                        </a:rPr>
                        <a:t>conjunto</a:t>
                      </a:r>
                      <a:endParaRPr sz="600">
                        <a:latin typeface="Lucida Sans"/>
                        <a:cs typeface="Lucida Sans"/>
                      </a:endParaRPr>
                    </a:p>
                  </a:txBody>
                  <a:tcPr marL="0" marR="0" marB="0" marT="19050"/>
                </a:tc>
              </a:tr>
              <a:tr h="15303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11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Lucida Sans"/>
                          <a:cs typeface="Lucida Sans"/>
                        </a:rPr>
                        <a:t>14,5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5303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Lucida Sans"/>
                          <a:cs typeface="Lucida Sans"/>
                        </a:rPr>
                        <a:t>18,5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Lucida Sans"/>
                          <a:cs typeface="Lucida Sans"/>
                        </a:rPr>
                        <a:t>23,2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</a:tr>
              <a:tr h="14033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38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635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33-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2C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6764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37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33-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650" spc="-110"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baseline="17094" sz="975" spc="-16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650" spc="-110">
                          <a:latin typeface="Lucida Sans"/>
                          <a:cs typeface="Lucida Sans"/>
                        </a:rPr>
                        <a:t>RA19</a:t>
                      </a:r>
                      <a:r>
                        <a:rPr dirty="0" sz="650" spc="-5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29209"/>
                </a:tc>
              </a:tr>
              <a:tr h="15303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60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60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33-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5303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67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44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3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43-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2C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</a:tr>
              <a:tr h="15367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100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100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87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45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36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635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43-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2C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95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24-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53035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132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180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180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133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54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44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5367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160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220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220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162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56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54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2B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</a:tr>
              <a:tr h="153035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200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203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64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54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</a:tr>
              <a:tr h="153670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250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340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340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249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65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56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53035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315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430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430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354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75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64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76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Lucida Sans"/>
                          <a:cs typeface="Lucida Sans"/>
                        </a:rPr>
                        <a:t>-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5240"/>
                </a:tc>
              </a:tr>
              <a:tr h="118110">
                <a:tc>
                  <a:txBody>
                    <a:bodyPr/>
                    <a:lstStyle/>
                    <a:p>
                      <a:pPr marL="34290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500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680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8415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680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Lucida Sans"/>
                          <a:cs typeface="Lucida Sans"/>
                        </a:rPr>
                        <a:t>493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123825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4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76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50">
                          <a:latin typeface="Lucida Sans"/>
                          <a:cs typeface="Lucida Sans"/>
                        </a:rPr>
                        <a:t>3RT10</a:t>
                      </a:r>
                      <a:r>
                        <a:rPr dirty="0" sz="650" spc="-6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76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355">
                        <a:lnSpc>
                          <a:spcPts val="700"/>
                        </a:lnSpc>
                        <a:spcBef>
                          <a:spcPts val="13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73-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2C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ts val="715"/>
                        </a:lnSpc>
                        <a:spcBef>
                          <a:spcPts val="110"/>
                        </a:spcBef>
                      </a:pPr>
                      <a:r>
                        <a:rPr dirty="0" sz="650" spc="-40">
                          <a:latin typeface="Lucida Sans"/>
                          <a:cs typeface="Lucida Sans"/>
                        </a:rPr>
                        <a:t>3RA19</a:t>
                      </a:r>
                      <a:r>
                        <a:rPr dirty="0" sz="650" spc="-65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650" spc="-30">
                          <a:latin typeface="Lucida Sans"/>
                          <a:cs typeface="Lucida Sans"/>
                        </a:rPr>
                        <a:t>54-</a:t>
                      </a:r>
                      <a:r>
                        <a:rPr dirty="0" sz="650" spc="-25">
                          <a:latin typeface="Lucida Sans"/>
                          <a:cs typeface="Lucida Sans"/>
                        </a:rPr>
                        <a:t>2A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13970"/>
                </a:tc>
              </a:tr>
            </a:tbl>
          </a:graphicData>
        </a:graphic>
      </p:graphicFrame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66177" y="1332527"/>
            <a:ext cx="280225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30"/>
              <a:t>Arrancadores</a:t>
            </a:r>
            <a:r>
              <a:rPr dirty="0" spc="-80"/>
              <a:t> </a:t>
            </a:r>
            <a:r>
              <a:rPr dirty="0" spc="-180"/>
              <a:t>a</a:t>
            </a:r>
            <a:r>
              <a:rPr dirty="0" spc="-35"/>
              <a:t> </a:t>
            </a:r>
            <a:r>
              <a:rPr dirty="0" spc="-145"/>
              <a:t>Tensión</a:t>
            </a:r>
            <a:r>
              <a:rPr dirty="0" spc="-55"/>
              <a:t> </a:t>
            </a:r>
            <a:r>
              <a:rPr dirty="0" spc="-130"/>
              <a:t>Reducida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9174" y="1916847"/>
            <a:ext cx="5661660" cy="3561079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51765" indent="-139700">
              <a:lnSpc>
                <a:spcPct val="100000"/>
              </a:lnSpc>
              <a:spcBef>
                <a:spcPts val="459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estrella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triángulo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reducida</a:t>
            </a:r>
            <a:r>
              <a:rPr dirty="0" sz="1050" spc="5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arranque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estrella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triángulo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reduce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tercera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 directo</a:t>
            </a:r>
            <a:r>
              <a:rPr dirty="0" sz="1050" spc="4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130" indent="-13906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también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reduce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tercera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parte</a:t>
            </a:r>
            <a:endParaRPr sz="105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  <a:spcBef>
                <a:spcPts val="385"/>
              </a:spcBef>
            </a:pP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230" marR="240665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4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tiempo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estrella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triángulo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mismo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directo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etapa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triángulo</a:t>
            </a:r>
            <a:r>
              <a:rPr dirty="0" sz="1050" spc="1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hacer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alcanzar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40">
                <a:latin typeface="Arial"/>
                <a:cs typeface="Arial"/>
              </a:rPr>
              <a:t>asignada</a:t>
            </a:r>
            <a:r>
              <a:rPr dirty="0" sz="1050" spc="3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230" marR="227329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6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etapa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triángulo</a:t>
            </a:r>
            <a:r>
              <a:rPr dirty="0" sz="1050" spc="1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hacer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reduce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6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cuya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placa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dice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230/400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estrella</a:t>
            </a:r>
            <a:r>
              <a:rPr dirty="0" sz="1050" spc="-10">
                <a:latin typeface="Arial"/>
                <a:cs typeface="Arial"/>
              </a:rPr>
              <a:t> triángulo</a:t>
            </a:r>
            <a:r>
              <a:rPr dirty="0" sz="1050" spc="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red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3x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400V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079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8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relé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temporizador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estrella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pausa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evitar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>
                <a:latin typeface="Arial"/>
                <a:cs typeface="Arial"/>
              </a:rPr>
              <a:t>red</a:t>
            </a:r>
            <a:r>
              <a:rPr dirty="0" sz="1050" spc="4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8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tres bornes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estrella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triángulo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25425" indent="-2133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8"/>
              <a:tabLst>
                <a:tab pos="226060" algn="l"/>
              </a:tabLst>
            </a:pP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relé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sobrecarga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regula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58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red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9290" y="5930645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2710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12.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4491"/>
            <a:ext cx="170878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FFFFFF"/>
                </a:solidFill>
                <a:latin typeface="Arial"/>
                <a:cs typeface="Arial"/>
              </a:rPr>
              <a:t>Arranques</a:t>
            </a:r>
            <a:r>
              <a:rPr dirty="0" sz="15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Arial"/>
                <a:cs typeface="Arial"/>
              </a:rPr>
              <a:t>Suaves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894" y="2402599"/>
            <a:ext cx="2755900" cy="4011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Arial"/>
              <a:cs typeface="Arial"/>
            </a:endParaRPr>
          </a:p>
          <a:p>
            <a:pPr marL="12700" marR="32384">
              <a:lnSpc>
                <a:spcPct val="100099"/>
              </a:lnSpc>
            </a:pPr>
            <a:r>
              <a:rPr dirty="0" sz="1050" spc="-80">
                <a:latin typeface="Arial"/>
                <a:cs typeface="Arial"/>
              </a:rPr>
              <a:t>Cuando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quiere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ahorrar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energía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pesar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instalar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arrancador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estrella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máquina </a:t>
            </a:r>
            <a:r>
              <a:rPr dirty="0" sz="1050" spc="-70">
                <a:latin typeface="Arial"/>
                <a:cs typeface="Arial"/>
              </a:rPr>
              <a:t>arrastrada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sujetos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esfuerzos </a:t>
            </a:r>
            <a:r>
              <a:rPr dirty="0" sz="1050" spc="-80">
                <a:latin typeface="Arial"/>
                <a:cs typeface="Arial"/>
              </a:rPr>
              <a:t>mecánicos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elevados,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debidos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fuertes </a:t>
            </a:r>
            <a:r>
              <a:rPr dirty="0" sz="1050" spc="-65">
                <a:latin typeface="Arial"/>
                <a:cs typeface="Arial"/>
              </a:rPr>
              <a:t>golpes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producidos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5">
                <a:latin typeface="Arial"/>
                <a:cs typeface="Arial"/>
              </a:rPr>
              <a:t>etapa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etapa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triángulo,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entonces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suaves.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 marL="12700" marR="76835" indent="-635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arrancadores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suaves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son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equipos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electróni </a:t>
            </a:r>
            <a:r>
              <a:rPr dirty="0" sz="950">
                <a:latin typeface="Arial"/>
                <a:cs typeface="Arial"/>
              </a:rPr>
              <a:t>cos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capaces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regular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tensión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 </a:t>
            </a:r>
            <a:r>
              <a:rPr dirty="0" sz="950" spc="-10">
                <a:latin typeface="Arial"/>
                <a:cs typeface="Arial"/>
              </a:rPr>
              <a:t>salida.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  <a:spcBef>
                <a:spcPts val="25"/>
              </a:spcBef>
            </a:pPr>
            <a:r>
              <a:rPr dirty="0" sz="1050" spc="-85">
                <a:latin typeface="Arial"/>
                <a:cs typeface="Arial"/>
              </a:rPr>
              <a:t>Conectados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trifásica,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varían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3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salida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predeterminado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ajustable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valor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y,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ende,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5">
                <a:latin typeface="Arial"/>
                <a:cs typeface="Arial"/>
              </a:rPr>
              <a:t>asignada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ajustable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llamado </a:t>
            </a:r>
            <a:r>
              <a:rPr dirty="0" sz="1050" spc="-70">
                <a:latin typeface="Arial"/>
                <a:cs typeface="Arial"/>
              </a:rPr>
              <a:t>rampa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arranque” </a:t>
            </a:r>
            <a:r>
              <a:rPr dirty="0" sz="1050" spc="-55">
                <a:latin typeface="Arial"/>
                <a:cs typeface="Arial"/>
              </a:rPr>
              <a:t>(ver </a:t>
            </a:r>
            <a:r>
              <a:rPr dirty="0" sz="1050" spc="-114">
                <a:latin typeface="Arial"/>
                <a:cs typeface="Arial"/>
              </a:rPr>
              <a:t>g.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12.1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2700" marR="48260">
              <a:lnSpc>
                <a:spcPct val="100000"/>
              </a:lnSpc>
              <a:spcBef>
                <a:spcPts val="5"/>
              </a:spcBef>
            </a:pPr>
            <a:r>
              <a:rPr dirty="0" sz="1050" spc="-80">
                <a:latin typeface="Arial"/>
                <a:cs typeface="Arial"/>
              </a:rPr>
              <a:t>Existen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tipos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equipos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aplicaciones </a:t>
            </a:r>
            <a:r>
              <a:rPr dirty="0" sz="1050" spc="-75">
                <a:latin typeface="Arial"/>
                <a:cs typeface="Arial"/>
              </a:rPr>
              <a:t>estándar,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tensiones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fases </a:t>
            </a:r>
            <a:r>
              <a:rPr dirty="0" sz="1050" spc="-65">
                <a:latin typeface="Arial"/>
                <a:cs typeface="Arial"/>
              </a:rPr>
              <a:t>(arrancador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suave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Sirius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3RW30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75">
                <a:latin typeface="Arial"/>
                <a:cs typeface="Arial"/>
              </a:rPr>
              <a:t>3RW40</a:t>
            </a:r>
            <a:r>
              <a:rPr dirty="0" sz="1050" spc="2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aplicaciones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exigentes,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controlan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tensiones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fases</a:t>
            </a:r>
            <a:r>
              <a:rPr dirty="0" sz="1050" spc="-60">
                <a:latin typeface="Arial"/>
                <a:cs typeface="Arial"/>
              </a:rPr>
              <a:t> (arrancador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suave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3RW44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.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Todos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incorporado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puenteo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8537" y="2856670"/>
            <a:ext cx="271018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Simplemente,</a:t>
            </a:r>
            <a:r>
              <a:rPr dirty="0" sz="1050" spc="-1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mediante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potenciómetros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llaves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60">
                <a:latin typeface="Arial"/>
                <a:cs typeface="Arial"/>
              </a:rPr>
              <a:t>lectoras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 posiciones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todos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ajustes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frente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equipos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aplicación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estándar.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aplicaciones </a:t>
            </a:r>
            <a:r>
              <a:rPr dirty="0" sz="1050" spc="-60">
                <a:latin typeface="Arial"/>
                <a:cs typeface="Arial"/>
              </a:rPr>
              <a:t>exigentes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muy </a:t>
            </a:r>
            <a:r>
              <a:rPr dirty="0" sz="1050" spc="-50">
                <a:latin typeface="Arial"/>
                <a:cs typeface="Arial"/>
              </a:rPr>
              <a:t>sencilla,</a:t>
            </a:r>
            <a:r>
              <a:rPr dirty="0" sz="1050" spc="-2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una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parametrizaciónmediante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teclas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0">
                <a:latin typeface="Arial"/>
                <a:cs typeface="Arial"/>
              </a:rPr>
              <a:t>función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ayuda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display.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8681" y="4136525"/>
            <a:ext cx="273621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99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arrancadores</a:t>
            </a:r>
            <a:r>
              <a:rPr dirty="0" sz="1050" spc="-100">
                <a:latin typeface="Arial"/>
                <a:cs typeface="Arial"/>
              </a:rPr>
              <a:t> suaves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Sirius </a:t>
            </a:r>
            <a:r>
              <a:rPr dirty="0" sz="1050" spc="-114">
                <a:latin typeface="Arial"/>
                <a:cs typeface="Arial"/>
              </a:rPr>
              <a:t>3RW30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3RW40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rango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 </a:t>
            </a:r>
            <a:r>
              <a:rPr dirty="0" sz="1050" spc="-40">
                <a:latin typeface="Arial"/>
                <a:cs typeface="Arial"/>
              </a:rPr>
              <a:t>inicial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40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hasta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100</a:t>
            </a:r>
            <a:r>
              <a:rPr dirty="0" sz="1050" spc="3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tiempo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rampa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ajustarse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0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segundos.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cambio,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equipo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3RW44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20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100</a:t>
            </a:r>
            <a:r>
              <a:rPr dirty="0" sz="1050" spc="135">
                <a:latin typeface="Arial"/>
                <a:cs typeface="Arial"/>
              </a:rPr>
              <a:t> 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tensión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360 </a:t>
            </a:r>
            <a:r>
              <a:rPr dirty="0" sz="1050" spc="-75">
                <a:latin typeface="Arial"/>
                <a:cs typeface="Arial"/>
              </a:rPr>
              <a:t>segundos,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respectivamente.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8676" y="5418489"/>
            <a:ext cx="2710815" cy="98869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También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tiempos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parada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mismos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valores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80">
                <a:latin typeface="Arial"/>
                <a:cs typeface="Arial"/>
              </a:rPr>
              <a:t>seteados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arranque.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suave,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etapa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parada,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bornes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desde</a:t>
            </a:r>
            <a:r>
              <a:rPr dirty="0" sz="1050" spc="-50">
                <a:latin typeface="Arial"/>
                <a:cs typeface="Arial"/>
              </a:rPr>
              <a:t> 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valor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nominal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hasta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valor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inicial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rranque,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seleccionado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(máximo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193233" y="5062630"/>
            <a:ext cx="157797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2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12.1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arrancador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suave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40">
                <a:latin typeface="Arial"/>
                <a:cs typeface="Arial"/>
              </a:rPr>
              <a:t>3RW30</a:t>
            </a:r>
            <a:r>
              <a:rPr dirty="0" sz="750">
                <a:latin typeface="Arial"/>
                <a:cs typeface="Arial"/>
              </a:rPr>
              <a:t> Diagramas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estado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42135" y="2869345"/>
            <a:ext cx="275590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80">
                <a:latin typeface="Arial"/>
                <a:cs typeface="Arial"/>
              </a:rPr>
              <a:t>paradas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bomba,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evitando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perjudicial</a:t>
            </a:r>
            <a:r>
              <a:rPr dirty="0" sz="1050" spc="2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golpe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ariete”.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42135" y="3349596"/>
            <a:ext cx="2692400" cy="146939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Ahorro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energía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Todos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arrancadores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suaves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Siemens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llevan </a:t>
            </a:r>
            <a:r>
              <a:rPr dirty="0" sz="950">
                <a:latin typeface="Arial"/>
                <a:cs typeface="Arial"/>
              </a:rPr>
              <a:t>incorporado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contactor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puenteo</a:t>
            </a:r>
            <a:r>
              <a:rPr dirty="0" sz="950" spc="4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aunque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externo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puenteo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40">
                <a:latin typeface="Arial"/>
                <a:cs typeface="Arial"/>
              </a:rPr>
              <a:t> auxiliar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arran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nalizado.El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puenteo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60">
                <a:latin typeface="Arial"/>
                <a:cs typeface="Arial"/>
              </a:rPr>
              <a:t>calculado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según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categoría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servicio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AC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ahorran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importantes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cantidades</a:t>
            </a:r>
            <a:r>
              <a:rPr dirty="0" sz="1050" spc="-25">
                <a:latin typeface="Arial"/>
                <a:cs typeface="Arial"/>
              </a:rPr>
              <a:t> de </a:t>
            </a:r>
            <a:r>
              <a:rPr dirty="0" sz="1050" spc="-10">
                <a:latin typeface="Arial"/>
                <a:cs typeface="Arial"/>
              </a:rPr>
              <a:t>energía.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2002" y="4966539"/>
            <a:ext cx="2728595" cy="974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Conexión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45" i="1">
                <a:solidFill>
                  <a:srgbClr val="005BAA"/>
                </a:solidFill>
                <a:latin typeface="Arial"/>
                <a:cs typeface="Arial"/>
              </a:rPr>
              <a:t>triángulo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interno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suave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3RW44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30">
                <a:latin typeface="Arial"/>
                <a:cs typeface="Arial"/>
              </a:rPr>
              <a:t>triángulo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interno,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g.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12.6.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línea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incrementada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35">
                <a:latin typeface="Arial"/>
                <a:cs typeface="Arial"/>
              </a:rPr>
              <a:t>factor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4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</a:t>
            </a:r>
            <a:r>
              <a:rPr dirty="0" sz="1050" spc="2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3</a:t>
            </a:r>
            <a:r>
              <a:rPr dirty="0" sz="1050" spc="2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1,73</a:t>
            </a:r>
            <a:r>
              <a:rPr dirty="0" sz="1050" spc="-25">
                <a:latin typeface="Arial"/>
                <a:cs typeface="Arial"/>
              </a:rPr>
              <a:t> 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resultandounaopción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muy </a:t>
            </a:r>
            <a:r>
              <a:rPr dirty="0" sz="1050" spc="-10">
                <a:latin typeface="Arial"/>
                <a:cs typeface="Arial"/>
              </a:rPr>
              <a:t>económica.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2413" y="6085878"/>
            <a:ext cx="2514600" cy="3340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Arranque</a:t>
            </a:r>
            <a:r>
              <a:rPr dirty="0" sz="950" spc="2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multimotórico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55">
                <a:latin typeface="Arial"/>
                <a:cs typeface="Arial"/>
              </a:rPr>
              <a:t>Debido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señalización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arranque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541653" y="6241106"/>
            <a:ext cx="186690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750">
                <a:latin typeface="Arial"/>
                <a:cs typeface="Arial"/>
              </a:rPr>
              <a:t>curvas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tensión,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corriente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par,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en</a:t>
            </a:r>
            <a:r>
              <a:rPr dirty="0" sz="750" spc="70">
                <a:latin typeface="Arial"/>
                <a:cs typeface="Arial"/>
              </a:rPr>
              <a:t> función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85">
                <a:latin typeface="Arial"/>
                <a:cs typeface="Arial"/>
              </a:rPr>
              <a:t>la</a:t>
            </a:r>
            <a:r>
              <a:rPr dirty="0" sz="750" spc="1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v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35">
                <a:latin typeface="Arial"/>
                <a:cs typeface="Arial"/>
              </a:rPr>
              <a:t>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45">
                <a:latin typeface="Arial"/>
                <a:cs typeface="Arial"/>
              </a:rPr>
              <a:t>,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arranque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55814" y="4398414"/>
            <a:ext cx="38163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10">
                <a:latin typeface="Arial"/>
                <a:cs typeface="Arial"/>
              </a:rPr>
              <a:t> </a:t>
            </a:r>
            <a:r>
              <a:rPr dirty="0" sz="650" spc="-45">
                <a:latin typeface="Arial"/>
                <a:cs typeface="Arial"/>
              </a:rPr>
              <a:t>12.1</a:t>
            </a:r>
            <a:endParaRPr sz="6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541796" y="6066866"/>
            <a:ext cx="39243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 spc="-25">
                <a:latin typeface="Arial"/>
                <a:cs typeface="Arial"/>
              </a:rPr>
              <a:t>12.3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541707" y="4417413"/>
            <a:ext cx="39052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4">
                <a:latin typeface="Arial"/>
                <a:cs typeface="Arial"/>
              </a:rPr>
              <a:t>g.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 spc="-30">
                <a:latin typeface="Arial"/>
                <a:cs typeface="Arial"/>
              </a:rPr>
              <a:t>12.2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405" y="6346036"/>
            <a:ext cx="63351" cy="130963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28310"/>
            <a:ext cx="150495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>
                <a:latin typeface="Arial Narrow"/>
                <a:cs typeface="Arial Narrow"/>
              </a:rPr>
              <a:t>Arranques</a:t>
            </a:r>
            <a:r>
              <a:rPr dirty="0" spc="305">
                <a:latin typeface="Arial Narrow"/>
                <a:cs typeface="Arial Narrow"/>
              </a:rPr>
              <a:t> </a:t>
            </a:r>
            <a:r>
              <a:rPr dirty="0" spc="-10">
                <a:latin typeface="Arial Narrow"/>
                <a:cs typeface="Arial Narrow"/>
              </a:rPr>
              <a:t>suaves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342765" y="1954856"/>
            <a:ext cx="2794000" cy="45053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00965">
              <a:lnSpc>
                <a:spcPct val="100000"/>
              </a:lnSpc>
              <a:spcBef>
                <a:spcPts val="130"/>
              </a:spcBef>
            </a:pPr>
            <a:r>
              <a:rPr dirty="0" sz="1050" spc="55">
                <a:latin typeface="Arial Narrow"/>
                <a:cs typeface="Arial Narrow"/>
              </a:rPr>
              <a:t>No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posible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elaborar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circuito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equivalente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para </a:t>
            </a:r>
            <a:r>
              <a:rPr dirty="0" sz="1050" spc="45">
                <a:latin typeface="Arial Narrow"/>
                <a:cs typeface="Arial Narrow"/>
              </a:rPr>
              <a:t>detener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varios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motores.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 Narrow"/>
              <a:cs typeface="Arial Narrow"/>
            </a:endParaRPr>
          </a:p>
          <a:p>
            <a:pPr marL="12700" marR="93980" indent="-635">
              <a:lnSpc>
                <a:spcPct val="99900"/>
              </a:lnSpc>
            </a:pPr>
            <a:r>
              <a:rPr dirty="0" sz="1050" spc="50">
                <a:latin typeface="Arial Narrow"/>
                <a:cs typeface="Arial Narrow"/>
              </a:rPr>
              <a:t>Un</a:t>
            </a:r>
            <a:r>
              <a:rPr dirty="0" sz="1050" spc="-8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circuito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multimotórico </a:t>
            </a: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puede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desarrollarse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no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supera la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cantidad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arranques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por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hora </a:t>
            </a:r>
            <a:r>
              <a:rPr dirty="0" sz="1050" spc="55">
                <a:latin typeface="Arial Narrow"/>
                <a:cs typeface="Arial Narrow"/>
              </a:rPr>
              <a:t>permitidos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potencia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arrancador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suave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debe </a:t>
            </a:r>
            <a:r>
              <a:rPr dirty="0" sz="1050">
                <a:latin typeface="Arial Narrow"/>
                <a:cs typeface="Arial Narrow"/>
              </a:rPr>
              <a:t>ser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mínimo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65">
                <a:latin typeface="Arial Narrow"/>
                <a:cs typeface="Arial Narrow"/>
              </a:rPr>
              <a:t> motor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mayor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potencia.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 Narrow"/>
              <a:cs typeface="Arial Narrow"/>
            </a:endParaRPr>
          </a:p>
          <a:p>
            <a:pPr marL="13970">
              <a:lnSpc>
                <a:spcPct val="100000"/>
              </a:lnSpc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Aplicaciones</a:t>
            </a:r>
            <a:endParaRPr sz="950">
              <a:latin typeface="Arial"/>
              <a:cs typeface="Arial"/>
            </a:endParaRPr>
          </a:p>
          <a:p>
            <a:pPr algn="just" marL="12700" marR="173355" indent="-635">
              <a:lnSpc>
                <a:spcPct val="99600"/>
              </a:lnSpc>
              <a:spcBef>
                <a:spcPts val="3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arrancadores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suaves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electrónicos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motores </a:t>
            </a:r>
            <a:r>
              <a:rPr dirty="0" sz="1050">
                <a:latin typeface="Arial Narrow"/>
                <a:cs typeface="Arial Narrow"/>
              </a:rPr>
              <a:t>son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adecuados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arranques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paradas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suaves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y</a:t>
            </a:r>
            <a:r>
              <a:rPr dirty="0" sz="1050">
                <a:latin typeface="Arial Narrow"/>
                <a:cs typeface="Arial Narrow"/>
              </a:rPr>
              <a:t> controladas,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parael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frenado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parael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servicio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</a:t>
            </a:r>
            <a:endParaRPr sz="1050">
              <a:latin typeface="Arial Narrow"/>
              <a:cs typeface="Arial Narrow"/>
            </a:endParaRPr>
          </a:p>
          <a:p>
            <a:pPr algn="just" marL="12700">
              <a:lnSpc>
                <a:spcPct val="100000"/>
              </a:lnSpc>
            </a:pPr>
            <a:r>
              <a:rPr dirty="0" sz="1050">
                <a:latin typeface="Arial Narrow"/>
                <a:cs typeface="Arial Narrow"/>
              </a:rPr>
              <a:t>ahorro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energía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motores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asincrónicos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trifásicos.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Arial Narrow"/>
              <a:cs typeface="Arial Narrow"/>
            </a:endParaRPr>
          </a:p>
          <a:p>
            <a:pPr marL="100965" marR="1533525" indent="-86995">
              <a:lnSpc>
                <a:spcPct val="1012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Zonas de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aplicación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50">
                <a:latin typeface="Arial Narrow"/>
                <a:cs typeface="Arial Narrow"/>
              </a:rPr>
              <a:t>Bombas,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compresores Ventiladores</a:t>
            </a:r>
            <a:endParaRPr sz="1050">
              <a:latin typeface="Arial Narrow"/>
              <a:cs typeface="Arial Narrow"/>
            </a:endParaRPr>
          </a:p>
          <a:p>
            <a:pPr marL="101600" marR="1485265">
              <a:lnSpc>
                <a:spcPts val="1250"/>
              </a:lnSpc>
              <a:spcBef>
                <a:spcPts val="55"/>
              </a:spcBef>
            </a:pPr>
            <a:r>
              <a:rPr dirty="0" sz="1050">
                <a:latin typeface="Arial Narrow"/>
                <a:cs typeface="Arial Narrow"/>
              </a:rPr>
              <a:t>Cintas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transportadoras Machacadoras</a:t>
            </a:r>
            <a:endParaRPr sz="1050">
              <a:latin typeface="Arial Narrow"/>
              <a:cs typeface="Arial Narrow"/>
            </a:endParaRPr>
          </a:p>
          <a:p>
            <a:pPr marL="100965" marR="2020570">
              <a:lnSpc>
                <a:spcPts val="1260"/>
              </a:lnSpc>
            </a:pPr>
            <a:r>
              <a:rPr dirty="0" sz="1050" spc="35">
                <a:latin typeface="Arial Narrow"/>
                <a:cs typeface="Arial Narrow"/>
              </a:rPr>
              <a:t>Molinos </a:t>
            </a:r>
            <a:r>
              <a:rPr dirty="0" sz="1050" spc="-10">
                <a:latin typeface="Arial Narrow"/>
                <a:cs typeface="Arial Narrow"/>
              </a:rPr>
              <a:t>Mezcladoras </a:t>
            </a:r>
            <a:r>
              <a:rPr dirty="0" sz="1050" spc="-20">
                <a:latin typeface="Arial Narrow"/>
                <a:cs typeface="Arial Narrow"/>
              </a:rPr>
              <a:t>etc.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 Narrow"/>
              <a:cs typeface="Arial Narrow"/>
            </a:endParaRPr>
          </a:p>
          <a:p>
            <a:pPr marL="13335" marR="57150">
              <a:lnSpc>
                <a:spcPct val="1109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Características</a:t>
            </a:r>
            <a:r>
              <a:rPr dirty="0" sz="950" spc="10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particulares</a:t>
            </a:r>
            <a:r>
              <a:rPr dirty="0" sz="950" spc="10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del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equipo</a:t>
            </a:r>
            <a:r>
              <a:rPr dirty="0" sz="950" spc="114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para</a:t>
            </a:r>
            <a:r>
              <a:rPr dirty="0" sz="950" spc="114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apli-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caciones</a:t>
            </a:r>
            <a:r>
              <a:rPr dirty="0" sz="950" spc="-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exigentes</a:t>
            </a:r>
            <a:endParaRPr sz="950">
              <a:latin typeface="Arial"/>
              <a:cs typeface="Arial"/>
            </a:endParaRPr>
          </a:p>
          <a:p>
            <a:pPr algn="just" marL="12700" marR="194945">
              <a:lnSpc>
                <a:spcPts val="1250"/>
              </a:lnSpc>
              <a:spcBef>
                <a:spcPts val="75"/>
              </a:spcBef>
            </a:pP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aparato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compacto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3RW44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presenta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además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las </a:t>
            </a:r>
            <a:r>
              <a:rPr dirty="0" sz="1050">
                <a:latin typeface="Arial Narrow"/>
                <a:cs typeface="Arial Narrow"/>
              </a:rPr>
              <a:t>siguientes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características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rendimiento</a:t>
            </a:r>
            <a:endParaRPr sz="1050">
              <a:latin typeface="Arial Narrow"/>
              <a:cs typeface="Arial Narrow"/>
            </a:endParaRPr>
          </a:p>
          <a:p>
            <a:pPr marL="103505">
              <a:lnSpc>
                <a:spcPts val="1190"/>
              </a:lnSpc>
            </a:pPr>
            <a:r>
              <a:rPr dirty="0" sz="1050" spc="45">
                <a:latin typeface="Arial Narrow"/>
                <a:cs typeface="Arial Narrow"/>
              </a:rPr>
              <a:t>Arranque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suave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impulso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ruptura,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04106" y="5125284"/>
            <a:ext cx="3556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10">
                <a:latin typeface="Arial"/>
                <a:cs typeface="Arial"/>
              </a:rPr>
              <a:t>Velocidad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58637" y="4283661"/>
            <a:ext cx="172085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55">
                <a:latin typeface="Verdana"/>
                <a:cs typeface="Verdana"/>
              </a:rPr>
              <a:t>Par</a:t>
            </a:r>
            <a:endParaRPr sz="550">
              <a:latin typeface="Verdana"/>
              <a:cs typeface="Verdan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5601" y="4265714"/>
            <a:ext cx="2724441" cy="221128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4344656" y="4652903"/>
            <a:ext cx="12763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5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22521" y="4749351"/>
            <a:ext cx="34734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10">
                <a:latin typeface="Arial"/>
                <a:cs typeface="Arial"/>
              </a:rPr>
              <a:t>arranque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422516" y="4827494"/>
            <a:ext cx="26098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10">
                <a:latin typeface="Arial"/>
                <a:cs typeface="Arial"/>
              </a:rPr>
              <a:t>directo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492443" y="5697623"/>
            <a:ext cx="107314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30"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66463" y="5784217"/>
            <a:ext cx="81915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5">
                <a:latin typeface="Arial"/>
                <a:cs typeface="Arial"/>
              </a:rPr>
              <a:t>N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74171" y="5170339"/>
            <a:ext cx="23177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900" spc="-25">
                <a:latin typeface="Arial"/>
                <a:cs typeface="Arial"/>
              </a:rPr>
              <a:t>M</a:t>
            </a:r>
            <a:r>
              <a:rPr dirty="0" baseline="-23148" sz="900" spc="-37">
                <a:latin typeface="Arial"/>
                <a:cs typeface="Arial"/>
              </a:rPr>
              <a:t>N</a:t>
            </a:r>
            <a:endParaRPr baseline="-23148" sz="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809235" y="5815893"/>
            <a:ext cx="944244" cy="67945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48590" marR="135890" indent="-111125">
              <a:lnSpc>
                <a:spcPct val="81000"/>
              </a:lnSpc>
              <a:spcBef>
                <a:spcPts val="335"/>
              </a:spcBef>
            </a:pPr>
            <a:r>
              <a:rPr dirty="0" baseline="12345" sz="1350" spc="-15">
                <a:latin typeface="Arial"/>
                <a:cs typeface="Arial"/>
              </a:rPr>
              <a:t>M</a:t>
            </a:r>
            <a:r>
              <a:rPr dirty="0" sz="600" spc="-10">
                <a:latin typeface="Arial"/>
                <a:cs typeface="Arial"/>
              </a:rPr>
              <a:t>arrancadorsuave,</a:t>
            </a:r>
            <a:r>
              <a:rPr dirty="0" sz="600" spc="20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tensióncontrolada</a:t>
            </a:r>
            <a:endParaRPr sz="600">
              <a:latin typeface="Arial"/>
              <a:cs typeface="Arial"/>
            </a:endParaRPr>
          </a:p>
          <a:p>
            <a:pPr marL="149225" marR="167640" indent="-111760">
              <a:lnSpc>
                <a:spcPct val="81000"/>
              </a:lnSpc>
              <a:spcBef>
                <a:spcPts val="284"/>
              </a:spcBef>
            </a:pPr>
            <a:r>
              <a:rPr dirty="0" baseline="9259" sz="1350" spc="-15">
                <a:latin typeface="Arial"/>
                <a:cs typeface="Arial"/>
              </a:rPr>
              <a:t>M</a:t>
            </a:r>
            <a:r>
              <a:rPr dirty="0" sz="600" spc="-10">
                <a:latin typeface="Arial"/>
                <a:cs typeface="Arial"/>
              </a:rPr>
              <a:t>arrancadorsuave,</a:t>
            </a:r>
            <a:r>
              <a:rPr dirty="0" sz="600" spc="200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parcontrolado</a:t>
            </a:r>
            <a:endParaRPr sz="600">
              <a:latin typeface="Arial"/>
              <a:cs typeface="Arial"/>
            </a:endParaRPr>
          </a:p>
          <a:p>
            <a:pPr marL="38100">
              <a:lnSpc>
                <a:spcPts val="1005"/>
              </a:lnSpc>
              <a:spcBef>
                <a:spcPts val="75"/>
              </a:spcBef>
            </a:pPr>
            <a:r>
              <a:rPr dirty="0" baseline="9259" sz="1350" spc="-15">
                <a:latin typeface="Arial"/>
                <a:cs typeface="Arial"/>
              </a:rPr>
              <a:t>M</a:t>
            </a:r>
            <a:r>
              <a:rPr dirty="0" sz="600" spc="-10">
                <a:latin typeface="Arial"/>
                <a:cs typeface="Arial"/>
              </a:rPr>
              <a:t>carga</a:t>
            </a:r>
            <a:endParaRPr sz="600">
              <a:latin typeface="Arial"/>
              <a:cs typeface="Arial"/>
            </a:endParaRPr>
          </a:p>
          <a:p>
            <a:pPr marL="149225">
              <a:lnSpc>
                <a:spcPts val="645"/>
              </a:lnSpc>
            </a:pPr>
            <a:r>
              <a:rPr dirty="0" sz="600">
                <a:latin typeface="Arial"/>
                <a:cs typeface="Arial"/>
              </a:rPr>
              <a:t>(por</a:t>
            </a:r>
            <a:r>
              <a:rPr dirty="0" sz="600" spc="15">
                <a:latin typeface="Arial"/>
                <a:cs typeface="Arial"/>
              </a:rPr>
              <a:t> </a:t>
            </a:r>
            <a:r>
              <a:rPr dirty="0" sz="600">
                <a:latin typeface="Arial"/>
                <a:cs typeface="Arial"/>
              </a:rPr>
              <a:t>ejemplo:</a:t>
            </a:r>
            <a:r>
              <a:rPr dirty="0" sz="600" spc="15">
                <a:latin typeface="Arial"/>
                <a:cs typeface="Arial"/>
              </a:rPr>
              <a:t> </a:t>
            </a:r>
            <a:r>
              <a:rPr dirty="0" sz="600" spc="-10">
                <a:latin typeface="Arial"/>
                <a:cs typeface="Arial"/>
              </a:rPr>
              <a:t>bomba)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665713" y="5408278"/>
            <a:ext cx="72390" cy="290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720"/>
              </a:lnSpc>
              <a:spcBef>
                <a:spcPts val="130"/>
              </a:spcBef>
            </a:pPr>
            <a:r>
              <a:rPr dirty="0" sz="600" spc="30"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dirty="0" sz="600" spc="30"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0"/>
              </a:lnSpc>
            </a:pPr>
            <a:r>
              <a:rPr dirty="0" sz="600" spc="30"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739638" y="6202385"/>
            <a:ext cx="1016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Arial"/>
                <a:cs typeface="Arial"/>
              </a:rPr>
              <a:t>3)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739638" y="5982740"/>
            <a:ext cx="1016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Arial"/>
                <a:cs typeface="Arial"/>
              </a:rPr>
              <a:t>2)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739638" y="5760985"/>
            <a:ext cx="1016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>
                <a:latin typeface="Arial"/>
                <a:cs typeface="Arial"/>
              </a:rPr>
              <a:t>1)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369627" y="1971747"/>
            <a:ext cx="3377565" cy="1949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33020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como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tensión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arranque,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duración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rampas,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etc. </a:t>
            </a:r>
            <a:r>
              <a:rPr dirty="0" sz="1050">
                <a:latin typeface="Arial Narrow"/>
                <a:cs typeface="Arial Narrow"/>
              </a:rPr>
              <a:t>Control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arranque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parada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ts val="1255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Registro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fallas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lista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eventos</a:t>
            </a:r>
            <a:endParaRPr sz="1050">
              <a:latin typeface="Arial Narrow"/>
              <a:cs typeface="Arial Narrow"/>
            </a:endParaRPr>
          </a:p>
          <a:p>
            <a:pPr marL="12700" marR="5080">
              <a:lnSpc>
                <a:spcPts val="1260"/>
              </a:lnSpc>
              <a:spcBef>
                <a:spcPts val="40"/>
              </a:spcBef>
            </a:pPr>
            <a:r>
              <a:rPr dirty="0" sz="1050">
                <a:latin typeface="Arial Narrow"/>
                <a:cs typeface="Arial Narrow"/>
              </a:rPr>
              <a:t>Cuatro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elegibles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paradas</a:t>
            </a:r>
            <a:r>
              <a:rPr dirty="0" sz="1050" spc="5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parada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libre, </a:t>
            </a:r>
            <a:r>
              <a:rPr dirty="0" sz="1050">
                <a:latin typeface="Arial Narrow"/>
                <a:cs typeface="Arial Narrow"/>
              </a:rPr>
              <a:t>parada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bom </a:t>
            </a:r>
            <a:r>
              <a:rPr dirty="0" sz="1050">
                <a:latin typeface="Arial Narrow"/>
                <a:cs typeface="Arial Narrow"/>
              </a:rPr>
              <a:t>bas,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parada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suave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frenado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por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continua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ts val="1225"/>
              </a:lnSpc>
            </a:pP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2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electrónica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sobrecarga</a:t>
            </a:r>
            <a:endParaRPr sz="1050">
              <a:latin typeface="Arial Narrow"/>
              <a:cs typeface="Arial Narrow"/>
            </a:endParaRPr>
          </a:p>
          <a:p>
            <a:pPr marL="12700" marR="844550">
              <a:lnSpc>
                <a:spcPts val="1250"/>
              </a:lnSpc>
              <a:spcBef>
                <a:spcPts val="50"/>
              </a:spcBef>
            </a:pP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propio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sobrecalentamiento </a:t>
            </a:r>
            <a:r>
              <a:rPr dirty="0" sz="1050">
                <a:latin typeface="Arial Narrow"/>
                <a:cs typeface="Arial Narrow"/>
              </a:rPr>
              <a:t>Protección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del </a:t>
            </a:r>
            <a:r>
              <a:rPr dirty="0" sz="1050" spc="70">
                <a:latin typeface="Arial Narrow"/>
                <a:cs typeface="Arial Narrow"/>
              </a:rPr>
              <a:t>motor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mediante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sensores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PTC</a:t>
            </a:r>
            <a:endParaRPr sz="1050">
              <a:latin typeface="Arial Narrow"/>
              <a:cs typeface="Arial Narrow"/>
            </a:endParaRPr>
          </a:p>
          <a:p>
            <a:pPr marL="12700" marR="330200">
              <a:lnSpc>
                <a:spcPts val="126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Ajustes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parámetro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mediante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software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SoftStarter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ES </a:t>
            </a:r>
            <a:r>
              <a:rPr dirty="0" sz="1050">
                <a:latin typeface="Arial Narrow"/>
                <a:cs typeface="Arial Narrow"/>
              </a:rPr>
              <a:t>Interfaz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opcional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comunicación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-45">
                <a:latin typeface="Arial Narrow"/>
                <a:cs typeface="Arial Narrow"/>
              </a:rPr>
              <a:t>PROFIBUS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DP </a:t>
            </a:r>
            <a:r>
              <a:rPr dirty="0" sz="1050" spc="60">
                <a:latin typeface="Arial Narrow"/>
                <a:cs typeface="Arial Narrow"/>
              </a:rPr>
              <a:t>Módulo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externo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observación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ts val="1215"/>
              </a:lnSpc>
            </a:pPr>
            <a:r>
              <a:rPr dirty="0" sz="1050">
                <a:latin typeface="Arial Narrow"/>
                <a:cs typeface="Arial Narrow"/>
              </a:rPr>
              <a:t>Señalización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estados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servicio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avisos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avería.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25232" y="1984426"/>
            <a:ext cx="2783205" cy="4331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Montaje</a:t>
            </a:r>
            <a:endParaRPr sz="950">
              <a:latin typeface="Arial"/>
              <a:cs typeface="Arial"/>
            </a:endParaRPr>
          </a:p>
          <a:p>
            <a:pPr algn="just" marL="12700" marR="140335">
              <a:lnSpc>
                <a:spcPct val="99900"/>
              </a:lnSpc>
              <a:spcBef>
                <a:spcPts val="2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9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I</a:t>
            </a:r>
            <a:r>
              <a:rPr dirty="0" sz="1050" spc="-229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I</a:t>
            </a:r>
            <a:r>
              <a:rPr dirty="0" sz="1050" spc="-204">
                <a:latin typeface="Arial"/>
                <a:cs typeface="Arial"/>
              </a:rPr>
              <a:t>U</a:t>
            </a:r>
            <a:r>
              <a:rPr dirty="0" sz="1050" spc="-204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ñ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60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35">
                <a:latin typeface="Arial"/>
                <a:cs typeface="Arial"/>
              </a:rPr>
              <a:t>ili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S</a:t>
            </a:r>
            <a:r>
              <a:rPr dirty="0" sz="1050" spc="-15">
                <a:latin typeface="Arial"/>
                <a:cs typeface="Arial"/>
              </a:rPr>
              <a:t>I</a:t>
            </a:r>
            <a:r>
              <a:rPr dirty="0" sz="1050" spc="-330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I</a:t>
            </a:r>
            <a:r>
              <a:rPr dirty="0" sz="1050" spc="-95">
                <a:latin typeface="Arial"/>
                <a:cs typeface="Arial"/>
              </a:rPr>
              <a:t>U</a:t>
            </a:r>
            <a:r>
              <a:rPr dirty="0" sz="1050" spc="-285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y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4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45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il</a:t>
            </a:r>
            <a:r>
              <a:rPr dirty="0" sz="1050" spc="-17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q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arrancadores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suaves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3RW30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 </a:t>
            </a:r>
            <a:r>
              <a:rPr dirty="0" sz="1050" spc="-35">
                <a:latin typeface="Arial"/>
                <a:cs typeface="Arial"/>
              </a:rPr>
              <a:t>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incorporada,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 </a:t>
            </a:r>
            <a:r>
              <a:rPr dirty="0" sz="1050" spc="-65">
                <a:latin typeface="Arial"/>
                <a:cs typeface="Arial"/>
              </a:rPr>
              <a:t>considerar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la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otra </a:t>
            </a:r>
            <a:r>
              <a:rPr dirty="0" sz="1050" spc="-50">
                <a:latin typeface="Arial"/>
                <a:cs typeface="Arial"/>
              </a:rPr>
              <a:t>vía.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relés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térmicos </a:t>
            </a:r>
            <a:r>
              <a:rPr dirty="0" sz="1050" spc="-95">
                <a:latin typeface="Arial"/>
                <a:cs typeface="Arial"/>
              </a:rPr>
              <a:t>3RU11,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3RB20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guardamotores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3RV10.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arrancadores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electrónicos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motores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3RW40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0">
                <a:latin typeface="Arial"/>
                <a:cs typeface="Arial"/>
              </a:rPr>
              <a:t>44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incluyen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arranques </a:t>
            </a:r>
            <a:r>
              <a:rPr dirty="0" sz="1050" spc="-60">
                <a:latin typeface="Arial"/>
                <a:cs typeface="Arial"/>
              </a:rPr>
              <a:t>normales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arranques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pesados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elevadas </a:t>
            </a:r>
            <a:r>
              <a:rPr dirty="0" sz="1050" spc="-65">
                <a:latin typeface="Arial"/>
                <a:cs typeface="Arial"/>
              </a:rPr>
              <a:t>frecuencias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conexión.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62865">
              <a:lnSpc>
                <a:spcPct val="99900"/>
              </a:lnSpc>
            </a:pPr>
            <a:r>
              <a:rPr dirty="0" sz="1050" spc="-90">
                <a:latin typeface="Arial"/>
                <a:cs typeface="Arial"/>
              </a:rPr>
              <a:t>Con </a:t>
            </a:r>
            <a:r>
              <a:rPr dirty="0" sz="1050" spc="-50">
                <a:latin typeface="Arial"/>
                <a:cs typeface="Arial"/>
              </a:rPr>
              <a:t>tiempos </a:t>
            </a:r>
            <a:r>
              <a:rPr dirty="0" sz="1050" spc="-60">
                <a:latin typeface="Arial"/>
                <a:cs typeface="Arial"/>
              </a:rPr>
              <a:t>prolongados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deberá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ele </a:t>
            </a:r>
            <a:r>
              <a:rPr dirty="0" sz="1050" spc="-40">
                <a:latin typeface="Arial"/>
                <a:cs typeface="Arial"/>
              </a:rPr>
              <a:t>girse,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oportuno,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clase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arranques </a:t>
            </a:r>
            <a:r>
              <a:rPr dirty="0" sz="1050" spc="-80">
                <a:latin typeface="Arial"/>
                <a:cs typeface="Arial"/>
              </a:rPr>
              <a:t>severos.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recomiendan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sensores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tem </a:t>
            </a:r>
            <a:r>
              <a:rPr dirty="0" sz="1050" spc="-50">
                <a:latin typeface="Arial"/>
                <a:cs typeface="Arial"/>
              </a:rPr>
              <a:t>peratura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PTC.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también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válido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clases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paradas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suaves,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puesto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tiempo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parada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origina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carga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adicional </a:t>
            </a:r>
            <a:r>
              <a:rPr dirty="0" sz="1050" spc="-45">
                <a:latin typeface="Arial"/>
                <a:cs typeface="Arial"/>
              </a:rPr>
              <a:t>debido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inercia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mecánica.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2700" marR="28575">
              <a:lnSpc>
                <a:spcPct val="99600"/>
              </a:lnSpc>
            </a:pPr>
            <a:r>
              <a:rPr dirty="0" sz="1050" spc="-100">
                <a:latin typeface="Arial"/>
                <a:cs typeface="Arial"/>
              </a:rPr>
              <a:t>Para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equipo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cuenta </a:t>
            </a:r>
            <a:r>
              <a:rPr dirty="0" sz="1050" spc="-50">
                <a:latin typeface="Arial"/>
                <a:cs typeface="Arial"/>
              </a:rPr>
              <a:t>fusibles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ultrarrápidos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si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desea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pro </a:t>
            </a:r>
            <a:r>
              <a:rPr dirty="0" sz="1050" spc="-55">
                <a:latin typeface="Arial"/>
                <a:cs typeface="Arial"/>
              </a:rPr>
              <a:t>tección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coordinación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guardamotores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25505" y="6286515"/>
            <a:ext cx="251523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3RV10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acoplados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suave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SIRIUS,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08804" y="6285457"/>
            <a:ext cx="121539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12.5</a:t>
            </a:r>
            <a:r>
              <a:rPr dirty="0" sz="650" spc="7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conexión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170">
                <a:latin typeface="Arial"/>
                <a:cs typeface="Arial"/>
              </a:rPr>
              <a:t>l</a:t>
            </a:r>
            <a:r>
              <a:rPr dirty="0" sz="750" spc="-10">
                <a:latin typeface="Arial"/>
                <a:cs typeface="Arial"/>
              </a:rPr>
              <a:t>í</a:t>
            </a:r>
            <a:r>
              <a:rPr dirty="0" sz="750" spc="20">
                <a:latin typeface="Arial"/>
                <a:cs typeface="Arial"/>
              </a:rPr>
              <a:t>n</a:t>
            </a:r>
            <a:r>
              <a:rPr dirty="0" sz="750" spc="-90">
                <a:latin typeface="Arial"/>
                <a:cs typeface="Arial"/>
              </a:rPr>
              <a:t>e</a:t>
            </a:r>
            <a:r>
              <a:rPr dirty="0" sz="750" spc="-45"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353837" y="6285457"/>
            <a:ext cx="169545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12.6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conexión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85">
                <a:latin typeface="Arial"/>
                <a:cs typeface="Arial"/>
              </a:rPr>
              <a:t>triángulo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interno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28310"/>
            <a:ext cx="150495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0"/>
              <a:t>Arranques</a:t>
            </a:r>
            <a:r>
              <a:rPr dirty="0" spc="-95"/>
              <a:t> </a:t>
            </a:r>
            <a:r>
              <a:rPr dirty="0" spc="-145"/>
              <a:t>suaves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28121" y="2113250"/>
            <a:ext cx="2759075" cy="146685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 indent="635">
              <a:lnSpc>
                <a:spcPct val="104900"/>
              </a:lnSpc>
              <a:spcBef>
                <a:spcPts val="70"/>
              </a:spcBef>
            </a:pPr>
            <a:r>
              <a:rPr dirty="0" sz="1050" spc="-90">
                <a:latin typeface="Arial"/>
                <a:cs typeface="Arial"/>
              </a:rPr>
              <a:t>Dado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elementos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conmutación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65">
                <a:latin typeface="Arial"/>
                <a:cs typeface="Arial"/>
              </a:rPr>
              <a:t>elementos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garantizan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75">
                <a:latin typeface="Arial"/>
                <a:cs typeface="Arial"/>
              </a:rPr>
              <a:t>separación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galvánica,</a:t>
            </a:r>
            <a:r>
              <a:rPr dirty="0" sz="1050" spc="-114">
                <a:latin typeface="Arial"/>
                <a:cs typeface="Arial"/>
              </a:rPr>
              <a:t> 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considerar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algún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tipo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seccionador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guardamotor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sirven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tal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n.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En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derivación a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consumidores, </a:t>
            </a:r>
            <a:r>
              <a:rPr dirty="0" sz="950" spc="65">
                <a:latin typeface="Arial"/>
                <a:cs typeface="Arial"/>
              </a:rPr>
              <a:t>entre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arrancador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suave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motor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30">
                <a:latin typeface="Arial"/>
                <a:cs typeface="Arial"/>
              </a:rPr>
              <a:t>puede </a:t>
            </a:r>
            <a:r>
              <a:rPr dirty="0" sz="950">
                <a:latin typeface="Arial"/>
                <a:cs typeface="Arial"/>
              </a:rPr>
              <a:t>haber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elementos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capacitivos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(por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ejemplo, </a:t>
            </a:r>
            <a:r>
              <a:rPr dirty="0" sz="950" spc="55">
                <a:latin typeface="Arial"/>
                <a:cs typeface="Arial"/>
              </a:rPr>
              <a:t>ninguna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instalación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compensación</a:t>
            </a:r>
            <a:r>
              <a:rPr dirty="0" sz="950" spc="1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del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factor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potencia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28250" y="3714136"/>
            <a:ext cx="2667635" cy="21082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12700">
              <a:lnSpc>
                <a:spcPct val="99600"/>
              </a:lnSpc>
              <a:spcBef>
                <a:spcPts val="135"/>
              </a:spcBef>
            </a:pPr>
            <a:r>
              <a:rPr dirty="0" sz="1050" spc="-100">
                <a:latin typeface="Arial"/>
                <a:cs typeface="Arial"/>
              </a:rPr>
              <a:t>Todos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elementos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(como </a:t>
            </a:r>
            <a:r>
              <a:rPr dirty="0" sz="1050" spc="-50">
                <a:latin typeface="Arial"/>
                <a:cs typeface="Arial"/>
              </a:rPr>
              <a:t>fusibles,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sobrecar </a:t>
            </a:r>
            <a:r>
              <a:rPr dirty="0" sz="1050">
                <a:latin typeface="Arial"/>
                <a:cs typeface="Arial"/>
              </a:rPr>
              <a:t>ga</a:t>
            </a:r>
            <a:r>
              <a:rPr dirty="0" sz="1050" spc="2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dimensionar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pedir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separado.</a:t>
            </a:r>
            <a:endParaRPr sz="1050">
              <a:latin typeface="Arial"/>
              <a:cs typeface="Arial"/>
            </a:endParaRPr>
          </a:p>
          <a:p>
            <a:pPr marL="12700" marR="28575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comparación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costos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frente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60">
                <a:latin typeface="Arial"/>
                <a:cs typeface="Arial"/>
              </a:rPr>
              <a:t>otros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métodos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reducida,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evaluar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suave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tendido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única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terna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motor.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También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</a:t>
            </a:r>
            <a:endParaRPr sz="1050">
              <a:latin typeface="Arial"/>
              <a:cs typeface="Arial"/>
            </a:endParaRPr>
          </a:p>
          <a:p>
            <a:pPr algn="just" marL="12700" marR="12065">
              <a:lnSpc>
                <a:spcPts val="1260"/>
              </a:lnSpc>
              <a:spcBef>
                <a:spcPts val="30"/>
              </a:spcBef>
            </a:pPr>
            <a:r>
              <a:rPr dirty="0" sz="1050" spc="-65">
                <a:latin typeface="Arial"/>
                <a:cs typeface="Arial"/>
              </a:rPr>
              <a:t>considerablemente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menor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el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espacio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ocupado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65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suave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dentro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tablero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control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mucho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menor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montaje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ts val="1250"/>
              </a:lnSpc>
              <a:spcBef>
                <a:spcPts val="15"/>
              </a:spcBef>
            </a:pPr>
            <a:r>
              <a:rPr dirty="0" sz="1050" spc="-85">
                <a:latin typeface="Arial"/>
                <a:cs typeface="Arial"/>
              </a:rPr>
              <a:t>comparado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con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una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combinación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de</a:t>
            </a:r>
            <a:r>
              <a:rPr dirty="0" sz="1050" spc="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contactores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55">
                <a:latin typeface="Arial"/>
                <a:cs typeface="Arial"/>
              </a:rPr>
              <a:t>relés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demanda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arranque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estrella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triángulo.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8879" y="4243175"/>
            <a:ext cx="200533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12.7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mando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medio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1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contactos</a:t>
            </a:r>
            <a:r>
              <a:rPr dirty="0" sz="750">
                <a:latin typeface="Arial"/>
                <a:cs typeface="Arial"/>
              </a:rPr>
              <a:t> medio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-75">
                <a:latin typeface="Arial"/>
                <a:cs typeface="Arial"/>
              </a:rPr>
              <a:t>p</a:t>
            </a:r>
            <a:r>
              <a:rPr dirty="0" sz="750" spc="25">
                <a:latin typeface="Arial"/>
                <a:cs typeface="Arial"/>
              </a:rPr>
              <a:t>u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50">
                <a:latin typeface="Arial"/>
                <a:cs typeface="Arial"/>
              </a:rPr>
              <a:t>o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55">
                <a:latin typeface="Arial"/>
                <a:cs typeface="Arial"/>
              </a:rPr>
              <a:t> </a:t>
            </a:r>
            <a:r>
              <a:rPr dirty="0" sz="750" spc="-114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tamaño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4443" y="2085794"/>
            <a:ext cx="229489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20">
                <a:latin typeface="Arial"/>
                <a:cs typeface="Arial"/>
              </a:rPr>
              <a:t>circuitos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 spc="75">
                <a:latin typeface="Arial"/>
                <a:cs typeface="Arial"/>
              </a:rPr>
              <a:t>de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 spc="110">
                <a:latin typeface="Arial"/>
                <a:cs typeface="Arial"/>
              </a:rPr>
              <a:t>comandos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 spc="114">
                <a:latin typeface="Arial"/>
                <a:cs typeface="Arial"/>
              </a:rPr>
              <a:t>para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 spc="125">
                <a:latin typeface="Arial"/>
                <a:cs typeface="Arial"/>
              </a:rPr>
              <a:t>arranques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 spc="70">
                <a:latin typeface="Arial"/>
                <a:cs typeface="Arial"/>
              </a:rPr>
              <a:t>suaves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68994" y="4243175"/>
            <a:ext cx="194500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7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12.8</a:t>
            </a:r>
            <a:r>
              <a:rPr dirty="0" sz="6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mando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medio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10">
                <a:latin typeface="Arial"/>
                <a:cs typeface="Arial"/>
              </a:rPr>
              <a:t>d</a:t>
            </a:r>
            <a:r>
              <a:rPr dirty="0" sz="750" spc="-70">
                <a:latin typeface="Arial"/>
                <a:cs typeface="Arial"/>
              </a:rPr>
              <a:t>e</a:t>
            </a:r>
            <a:r>
              <a:rPr dirty="0" sz="750" spc="229">
                <a:latin typeface="Arial"/>
                <a:cs typeface="Arial"/>
              </a:rPr>
              <a:t>l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interruptor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8879" y="1918942"/>
            <a:ext cx="4893945" cy="273113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51765" indent="-139700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suave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 </a:t>
            </a:r>
            <a:r>
              <a:rPr dirty="0" sz="1050" spc="-65">
                <a:latin typeface="Arial"/>
                <a:cs typeface="Arial"/>
              </a:rPr>
              <a:t>arranques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saltos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7780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puenteo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reducir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perdidas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marcha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80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 </a:t>
            </a: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65405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debe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tener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asignada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igual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nominal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será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conecta </a:t>
            </a:r>
            <a:r>
              <a:rPr dirty="0" sz="1050">
                <a:latin typeface="Arial"/>
                <a:cs typeface="Arial"/>
              </a:rPr>
              <a:t>do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80">
                <a:latin typeface="Arial"/>
                <a:cs typeface="Arial"/>
              </a:rPr>
              <a:t>Con </a:t>
            </a:r>
            <a:r>
              <a:rPr dirty="0" sz="1050" spc="-9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suave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3RW30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evitar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golpe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ariete</a:t>
            </a:r>
            <a:r>
              <a:rPr dirty="0" sz="1050" spc="16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suaves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fusibles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gL/gG</a:t>
            </a:r>
            <a:r>
              <a:rPr dirty="0" sz="1050" spc="14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61594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8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ventilador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aumentar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suave</a:t>
            </a:r>
            <a:r>
              <a:rPr dirty="0" sz="1050" spc="-55">
                <a:latin typeface="Arial"/>
                <a:cs typeface="Arial"/>
              </a:rPr>
              <a:t> 3RW30</a:t>
            </a:r>
            <a:r>
              <a:rPr dirty="0" sz="1050" spc="145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 </a:t>
            </a: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arrancador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suave</a:t>
            </a:r>
            <a:r>
              <a:rPr dirty="0" sz="1050" spc="-45">
                <a:latin typeface="Arial"/>
                <a:cs typeface="Arial"/>
              </a:rPr>
              <a:t> permite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inversión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sentido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giro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7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suave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arrancar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motor</a:t>
            </a:r>
            <a:r>
              <a:rPr dirty="0" sz="1050" spc="-45">
                <a:latin typeface="Arial"/>
                <a:cs typeface="Arial"/>
              </a:rPr>
              <a:t> monofásico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14629">
              <a:lnSpc>
                <a:spcPts val="1650"/>
              </a:lnSpc>
              <a:spcBef>
                <a:spcPts val="85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sobrecargas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montar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arrancador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suave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3RW30</a:t>
            </a:r>
            <a:r>
              <a:rPr dirty="0" sz="1050" spc="14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9290" y="5102750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13.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259" y="1566599"/>
            <a:ext cx="229108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60">
                <a:solidFill>
                  <a:srgbClr val="FFFFFF"/>
                </a:solidFill>
                <a:latin typeface="Arial"/>
                <a:cs typeface="Arial"/>
              </a:rPr>
              <a:t>Variadores</a:t>
            </a:r>
            <a:r>
              <a:rPr dirty="0" sz="15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>
                <a:solidFill>
                  <a:srgbClr val="FFFFFF"/>
                </a:solidFill>
                <a:latin typeface="Arial"/>
                <a:cs typeface="Arial"/>
              </a:rPr>
              <a:t>Velocidad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71520" y="2869345"/>
            <a:ext cx="2780030" cy="17913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8763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45">
                <a:latin typeface="Arial"/>
                <a:cs typeface="Arial"/>
              </a:rPr>
              <a:t>amplia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gama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velocidades.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varia </a:t>
            </a:r>
            <a:r>
              <a:rPr dirty="0" sz="1050" spc="-75">
                <a:latin typeface="Arial"/>
                <a:cs typeface="Arial"/>
              </a:rPr>
              <a:t>dores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resultan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ideales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comandar </a:t>
            </a:r>
            <a:r>
              <a:rPr dirty="0" sz="1050" spc="-70">
                <a:latin typeface="Arial"/>
                <a:cs typeface="Arial"/>
              </a:rPr>
              <a:t>bombas,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ventiladores,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compresores,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cintas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trans </a:t>
            </a:r>
            <a:r>
              <a:rPr dirty="0" sz="1050" spc="-50">
                <a:latin typeface="Arial"/>
                <a:cs typeface="Arial"/>
              </a:rPr>
              <a:t>portadoras,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máquinas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embalaje,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75">
                <a:latin typeface="Arial"/>
                <a:cs typeface="Arial"/>
              </a:rPr>
              <a:t> como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65">
                <a:latin typeface="Arial"/>
                <a:cs typeface="Arial"/>
              </a:rPr>
              <a:t>aplicaciones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sencillas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posicionamiento.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</a:pP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motores </a:t>
            </a:r>
            <a:r>
              <a:rPr dirty="0" sz="1050" spc="-65">
                <a:latin typeface="Arial"/>
                <a:cs typeface="Arial"/>
              </a:rPr>
              <a:t>modernos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controlados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variador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óptima,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mientras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antiguos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presentar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problemas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aislación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algunos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meses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trabajo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satisfactorio.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2477" y="4789128"/>
            <a:ext cx="272859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aplicaciones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están </a:t>
            </a:r>
            <a:r>
              <a:rPr dirty="0" sz="1050" spc="-45">
                <a:latin typeface="Arial"/>
                <a:cs typeface="Arial"/>
              </a:rPr>
              <a:t>dar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alimentación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monofásica</a:t>
            </a:r>
            <a:r>
              <a:rPr dirty="0" sz="1050" spc="-35">
                <a:latin typeface="Arial"/>
                <a:cs typeface="Arial"/>
              </a:rPr>
              <a:t> 1x230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VCA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están </a:t>
            </a:r>
            <a:r>
              <a:rPr dirty="0" sz="1050" spc="-60">
                <a:latin typeface="Arial"/>
                <a:cs typeface="Arial"/>
              </a:rPr>
              <a:t>disponibles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rango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potencias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compren </a:t>
            </a:r>
            <a:r>
              <a:rPr dirty="0" sz="1050" spc="-65">
                <a:latin typeface="Arial"/>
                <a:cs typeface="Arial"/>
              </a:rPr>
              <a:t>didas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entre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0,12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kW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kW</a:t>
            </a:r>
            <a:r>
              <a:rPr dirty="0" sz="1050" spc="1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alimentación </a:t>
            </a:r>
            <a:r>
              <a:rPr dirty="0" sz="1050" spc="-40">
                <a:latin typeface="Arial"/>
                <a:cs typeface="Arial"/>
              </a:rPr>
              <a:t>trifásica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3x400</a:t>
            </a:r>
            <a:r>
              <a:rPr dirty="0" sz="1050" spc="-110">
                <a:latin typeface="Arial"/>
                <a:cs typeface="Arial"/>
              </a:rPr>
              <a:t> VCA,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potencias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normal </a:t>
            </a:r>
            <a:r>
              <a:rPr dirty="0" sz="1050" spc="-75">
                <a:latin typeface="Arial"/>
                <a:cs typeface="Arial"/>
              </a:rPr>
              <a:t>izadas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0,12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kW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250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kW.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2343" y="5910581"/>
            <a:ext cx="258699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14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 </a:t>
            </a:r>
            <a:r>
              <a:rPr dirty="0" sz="1050" spc="-60">
                <a:latin typeface="Arial"/>
                <a:cs typeface="Arial"/>
              </a:rPr>
              <a:t>v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90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199600" y="4954909"/>
            <a:ext cx="63436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45">
                <a:latin typeface="Arial"/>
                <a:cs typeface="Arial"/>
              </a:rPr>
              <a:t>Micromaster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45141" y="2402599"/>
            <a:ext cx="2757805" cy="4017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509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marR="101600">
              <a:lnSpc>
                <a:spcPct val="100000"/>
              </a:lnSpc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(también</a:t>
            </a:r>
            <a:r>
              <a:rPr dirty="0" sz="1050" spc="-10">
                <a:latin typeface="Arial"/>
                <a:cs typeface="Arial"/>
              </a:rPr>
              <a:t> conocidos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convertidores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frecuencia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diferencian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arrancadores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motores,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últi </a:t>
            </a:r>
            <a:r>
              <a:rPr dirty="0" sz="1050" spc="-70">
                <a:latin typeface="Arial"/>
                <a:cs typeface="Arial"/>
              </a:rPr>
              <a:t>mos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capaces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red.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cambio,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varia </a:t>
            </a:r>
            <a:r>
              <a:rPr dirty="0" sz="1050" spc="-75">
                <a:latin typeface="Arial"/>
                <a:cs typeface="Arial"/>
              </a:rPr>
              <a:t>dores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controlar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50"/>
              </a:lnSpc>
              <a:spcBef>
                <a:spcPts val="5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alterna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trifásico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20">
                <a:latin typeface="Arial"/>
                <a:cs typeface="Arial"/>
              </a:rPr>
              <a:t> cero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diez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veces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nominal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máquina/</a:t>
            </a:r>
            <a:endParaRPr sz="1050">
              <a:latin typeface="Arial"/>
              <a:cs typeface="Arial"/>
            </a:endParaRPr>
          </a:p>
          <a:p>
            <a:pPr marL="12700" marR="32384" indent="-635">
              <a:lnSpc>
                <a:spcPts val="1260"/>
              </a:lnSpc>
            </a:pPr>
            <a:r>
              <a:rPr dirty="0" sz="1050" spc="-35">
                <a:latin typeface="Arial"/>
                <a:cs typeface="Arial"/>
              </a:rPr>
              <a:t>del </a:t>
            </a:r>
            <a:r>
              <a:rPr dirty="0" sz="1050" spc="-45">
                <a:latin typeface="Arial"/>
                <a:cs typeface="Arial"/>
              </a:rPr>
              <a:t>motor/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mismo.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Estos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 </a:t>
            </a:r>
            <a:r>
              <a:rPr dirty="0" sz="1050" spc="-55">
                <a:latin typeface="Arial"/>
                <a:cs typeface="Arial"/>
              </a:rPr>
              <a:t>mínima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máxima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generalmente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limitados</a:t>
            </a:r>
            <a:endParaRPr sz="1050">
              <a:latin typeface="Arial"/>
              <a:cs typeface="Arial"/>
            </a:endParaRPr>
          </a:p>
          <a:p>
            <a:pPr marL="12700" marR="32384">
              <a:lnSpc>
                <a:spcPts val="1250"/>
              </a:lnSpc>
              <a:spcBef>
                <a:spcPts val="20"/>
              </a:spcBef>
            </a:pP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mecánicas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constructivas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comandar.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marL="12700" marR="41275">
              <a:lnSpc>
                <a:spcPct val="99900"/>
              </a:lnSpc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principio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funcionamiento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basa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50">
                <a:latin typeface="Arial"/>
                <a:cs typeface="Arial"/>
              </a:rPr>
              <a:t> variable,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ejemplo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entre </a:t>
            </a:r>
            <a:r>
              <a:rPr dirty="0" sz="1050" spc="-45">
                <a:latin typeface="Arial"/>
                <a:cs typeface="Arial"/>
              </a:rPr>
              <a:t>0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600Hz,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forma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</a:t>
            </a:r>
            <a:endParaRPr sz="1050">
              <a:latin typeface="Arial"/>
              <a:cs typeface="Arial"/>
            </a:endParaRPr>
          </a:p>
          <a:p>
            <a:pPr marL="12700" marR="59690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20">
                <a:latin typeface="Arial"/>
                <a:cs typeface="Arial"/>
              </a:rPr>
              <a:t>giro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deseado.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dos </a:t>
            </a:r>
            <a:r>
              <a:rPr dirty="0" sz="1050" spc="-65">
                <a:latin typeface="Arial"/>
                <a:cs typeface="Arial"/>
              </a:rPr>
              <a:t>polos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380VCA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50Hz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gira </a:t>
            </a:r>
            <a:r>
              <a:rPr dirty="0" sz="1050" spc="-65">
                <a:latin typeface="Arial"/>
                <a:cs typeface="Arial"/>
              </a:rPr>
              <a:t>aproximadamente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3000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RPM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convertidor </a:t>
            </a:r>
            <a:r>
              <a:rPr dirty="0" sz="1050" spc="-60">
                <a:latin typeface="Arial"/>
                <a:cs typeface="Arial"/>
              </a:rPr>
              <a:t>entrega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salida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25Hz,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motor </a:t>
            </a:r>
            <a:r>
              <a:rPr dirty="0" sz="1050" spc="-50">
                <a:latin typeface="Arial"/>
                <a:cs typeface="Arial"/>
              </a:rPr>
              <a:t>girará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mitad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velocidad.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variador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también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076164" y="2869345"/>
            <a:ext cx="276352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rece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signicativas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ventajas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competitivas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gracias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</a:t>
            </a:r>
            <a:r>
              <a:rPr dirty="0" sz="1050" spc="-55">
                <a:latin typeface="Arial"/>
                <a:cs typeface="Arial"/>
              </a:rPr>
              <a:t> simplicidad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puesta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servicio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instalación. </a:t>
            </a:r>
            <a:r>
              <a:rPr dirty="0" sz="1050" spc="-80">
                <a:latin typeface="Arial"/>
                <a:cs typeface="Arial"/>
              </a:rPr>
              <a:t>Además,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facilita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tareas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mantenimiento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diag </a:t>
            </a:r>
            <a:r>
              <a:rPr dirty="0" sz="1050" spc="-50">
                <a:latin typeface="Arial"/>
                <a:cs typeface="Arial"/>
              </a:rPr>
              <a:t>nóstico,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gracias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amigable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interfaz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gráca.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76200" y="3686671"/>
            <a:ext cx="2719070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Bobinas</a:t>
            </a:r>
            <a:r>
              <a:rPr dirty="0" sz="950" spc="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conmutación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entrada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3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usan </a:t>
            </a:r>
            <a:r>
              <a:rPr dirty="0" sz="1050" spc="-45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reducir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picos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eliminar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microcortes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producidos</a:t>
            </a:r>
            <a:r>
              <a:rPr dirty="0" sz="1050" spc="-20">
                <a:latin typeface="Arial"/>
                <a:cs typeface="Arial"/>
              </a:rPr>
              <a:t> 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maniobras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red.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bobinas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reducen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5">
                <a:latin typeface="Arial"/>
                <a:cs typeface="Arial"/>
              </a:rPr>
              <a:t>armónicas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equipo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75340" y="4629451"/>
            <a:ext cx="2748915" cy="1150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43180">
              <a:lnSpc>
                <a:spcPct val="110900"/>
              </a:lnSpc>
              <a:spcBef>
                <a:spcPts val="10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Filtros</a:t>
            </a:r>
            <a:r>
              <a:rPr dirty="0" sz="950" spc="1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compatibilidad</a:t>
            </a:r>
            <a:r>
              <a:rPr dirty="0" sz="950" spc="4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electromagnética</a:t>
            </a:r>
            <a:r>
              <a:rPr dirty="0" sz="950" spc="1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CEM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(compatibilidad</a:t>
            </a:r>
            <a:r>
              <a:rPr dirty="0" sz="950" spc="4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electromagnética)</a:t>
            </a:r>
            <a:endParaRPr sz="950">
              <a:latin typeface="Arial"/>
              <a:cs typeface="Arial"/>
            </a:endParaRPr>
          </a:p>
          <a:p>
            <a:pPr algn="just" marL="13335" marR="233679">
              <a:lnSpc>
                <a:spcPct val="99600"/>
              </a:lnSpc>
              <a:spcBef>
                <a:spcPts val="30"/>
              </a:spcBef>
            </a:pPr>
            <a:r>
              <a:rPr dirty="0" sz="1050" spc="-90">
                <a:latin typeface="Arial"/>
                <a:cs typeface="Arial"/>
              </a:rPr>
              <a:t>L</a:t>
            </a:r>
            <a:r>
              <a:rPr dirty="0" sz="1050" spc="-11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65">
                <a:latin typeface="Arial"/>
                <a:cs typeface="Arial"/>
              </a:rPr>
              <a:t></a:t>
            </a:r>
            <a:r>
              <a:rPr dirty="0" sz="1050" spc="-45">
                <a:latin typeface="Arial"/>
                <a:cs typeface="Arial"/>
              </a:rPr>
              <a:t>l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g</a:t>
            </a:r>
            <a:r>
              <a:rPr dirty="0" sz="1050" spc="-70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120">
                <a:latin typeface="Arial"/>
                <a:cs typeface="Arial"/>
              </a:rPr>
              <a:t>d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05">
                <a:latin typeface="Arial"/>
                <a:cs typeface="Arial"/>
              </a:rPr>
              <a:t>x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3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n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-25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M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60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s</a:t>
            </a:r>
            <a:r>
              <a:rPr dirty="0" sz="1050" spc="-130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il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-85">
                <a:latin typeface="Arial"/>
                <a:cs typeface="Arial"/>
              </a:rPr>
              <a:t>z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q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0">
                <a:latin typeface="Arial"/>
                <a:cs typeface="Arial"/>
              </a:rPr>
              <a:t>d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2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295">
                <a:latin typeface="Arial"/>
                <a:cs typeface="Arial"/>
              </a:rPr>
              <a:t>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endParaRPr sz="105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</a:pPr>
            <a:r>
              <a:rPr dirty="0" sz="1050" spc="-70">
                <a:latin typeface="Arial"/>
                <a:cs typeface="Arial"/>
              </a:rPr>
              <a:t>producidas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demás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aparatos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instalados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60">
                <a:latin typeface="Arial"/>
                <a:cs typeface="Arial"/>
              </a:rPr>
              <a:t>inmediaciones.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áreas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industriales.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76025" y="5908473"/>
            <a:ext cx="2644140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10">
                <a:latin typeface="Arial"/>
                <a:cs typeface="Arial"/>
              </a:rPr>
              <a:t>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ltros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integrados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externos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CEM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clase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85">
                <a:latin typeface="Arial"/>
                <a:cs typeface="Arial"/>
              </a:rPr>
              <a:t>B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40">
                <a:latin typeface="Arial"/>
                <a:cs typeface="Arial"/>
              </a:rPr>
              <a:t> 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variador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 </a:t>
            </a:r>
            <a:r>
              <a:rPr dirty="0" sz="1050" spc="-65">
                <a:latin typeface="Arial"/>
                <a:cs typeface="Arial"/>
              </a:rPr>
              <a:t>produzca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ondas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electromagnéticas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perturben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015756" y="2839779"/>
            <a:ext cx="3507104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80645">
              <a:lnSpc>
                <a:spcPct val="99900"/>
              </a:lnSpc>
              <a:spcBef>
                <a:spcPts val="130"/>
              </a:spcBef>
            </a:pPr>
            <a:r>
              <a:rPr dirty="0" sz="1050" spc="-40">
                <a:latin typeface="Arial"/>
                <a:cs typeface="Arial"/>
              </a:rPr>
              <a:t>integrado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externo,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presentan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práctica</a:t>
            </a:r>
            <a:r>
              <a:rPr dirty="0" sz="1050" spc="-70">
                <a:latin typeface="Arial"/>
                <a:cs typeface="Arial"/>
              </a:rPr>
              <a:t> valores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10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35">
                <a:latin typeface="Arial"/>
                <a:cs typeface="Arial"/>
              </a:rPr>
              <a:t>50 </a:t>
            </a:r>
            <a:r>
              <a:rPr dirty="0" sz="1050" spc="-55">
                <a:latin typeface="Arial"/>
                <a:cs typeface="Arial"/>
              </a:rPr>
              <a:t>mA.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valores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denitivos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dependen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conguración,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0">
                <a:latin typeface="Arial"/>
                <a:cs typeface="Arial"/>
              </a:rPr>
              <a:t>entorno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longitud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cableado.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No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garantizar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45">
                <a:latin typeface="Arial"/>
                <a:cs typeface="Arial"/>
              </a:rPr>
              <a:t>servicio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perturbaciones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diferencial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sensibilidad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cambio,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sí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instalarse sin </a:t>
            </a:r>
            <a:r>
              <a:rPr dirty="0" sz="1050" spc="-70">
                <a:latin typeface="Arial"/>
                <a:cs typeface="Arial"/>
              </a:rPr>
              <a:t>complicaciones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sensibilidad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300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015751" y="3976015"/>
            <a:ext cx="3488054" cy="1134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Bobinas</a:t>
            </a:r>
            <a:r>
              <a:rPr dirty="0" sz="950" spc="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salida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utilizan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compensar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conductores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entre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variador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motor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éstas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superan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50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 </a:t>
            </a:r>
            <a:r>
              <a:rPr dirty="0" sz="1050" spc="-10">
                <a:latin typeface="Arial"/>
                <a:cs typeface="Arial"/>
              </a:rPr>
              <a:t>(cables </a:t>
            </a:r>
            <a:r>
              <a:rPr dirty="0" sz="1050" spc="-60">
                <a:latin typeface="Arial"/>
                <a:cs typeface="Arial"/>
              </a:rPr>
              <a:t>apantallados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(cables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sin</a:t>
            </a:r>
            <a:r>
              <a:rPr dirty="0" sz="1050" spc="-55">
                <a:latin typeface="Arial"/>
                <a:cs typeface="Arial"/>
              </a:rPr>
              <a:t> apantallar</a:t>
            </a:r>
            <a:r>
              <a:rPr dirty="0" sz="1050" spc="-20">
                <a:latin typeface="Arial"/>
                <a:cs typeface="Arial"/>
              </a:rPr>
              <a:t> 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utilizan </a:t>
            </a:r>
            <a:r>
              <a:rPr dirty="0" sz="1050" spc="-65">
                <a:latin typeface="Arial"/>
                <a:cs typeface="Arial"/>
              </a:rPr>
              <a:t>bobinas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salida,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capacitivas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toman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tan </a:t>
            </a:r>
            <a:r>
              <a:rPr dirty="0" sz="1050" spc="-50">
                <a:latin typeface="Arial"/>
                <a:cs typeface="Arial"/>
              </a:rPr>
              <a:t>importantes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activan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protecciones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5">
                <a:latin typeface="Arial"/>
                <a:cs typeface="Arial"/>
              </a:rPr>
              <a:t>variador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velocidad.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15741" y="5255870"/>
            <a:ext cx="3411854" cy="1134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Maniobras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pesar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maniobras,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variador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velocidad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arrancar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comando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local,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paneles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frontales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BOP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(Básico</a:t>
            </a:r>
            <a:r>
              <a:rPr dirty="0" sz="1050" spc="2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50">
                <a:latin typeface="Arial"/>
                <a:cs typeface="Arial"/>
              </a:rPr>
              <a:t>AOP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(Avanzado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también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utilizados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introducción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parámetros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variador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remoto,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cualquiera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entradas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digitales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analógicas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disponibles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15473" y="6358321"/>
            <a:ext cx="3335654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comunicación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controlada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equipo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automatización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PLC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203327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>
                <a:latin typeface="Arial Narrow"/>
                <a:cs typeface="Arial Narrow"/>
              </a:rPr>
              <a:t>Variadores</a:t>
            </a:r>
            <a:r>
              <a:rPr dirty="0" spc="60">
                <a:latin typeface="Arial Narrow"/>
                <a:cs typeface="Arial Narrow"/>
              </a:rPr>
              <a:t> de</a:t>
            </a:r>
            <a:r>
              <a:rPr dirty="0" spc="45">
                <a:latin typeface="Arial Narrow"/>
                <a:cs typeface="Arial Narrow"/>
              </a:rPr>
              <a:t> </a:t>
            </a:r>
            <a:r>
              <a:rPr dirty="0" spc="-10">
                <a:latin typeface="Arial Narrow"/>
                <a:cs typeface="Arial Narrow"/>
              </a:rPr>
              <a:t>Velocidad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Protecciones</a:t>
            </a:r>
          </a:p>
          <a:p>
            <a:pPr marL="12065" marR="69215" indent="635">
              <a:lnSpc>
                <a:spcPct val="100000"/>
              </a:lnSpc>
              <a:spcBef>
                <a:spcPts val="10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La</a:t>
            </a:r>
            <a:r>
              <a:rPr dirty="0" sz="1050" spc="10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nueva</a:t>
            </a:r>
            <a:r>
              <a:rPr dirty="0" sz="1050" spc="10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generación</a:t>
            </a:r>
            <a:r>
              <a:rPr dirty="0" sz="1050" spc="19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variadores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velocidad</a:t>
            </a:r>
            <a:r>
              <a:rPr dirty="0" sz="1050" spc="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no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necesita</a:t>
            </a:r>
            <a:r>
              <a:rPr dirty="0" sz="1050" spc="10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protecciones</a:t>
            </a:r>
            <a:r>
              <a:rPr dirty="0" sz="1050" spc="2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adicionales,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ya</a:t>
            </a:r>
            <a:r>
              <a:rPr dirty="0" sz="1050" spc="24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que</a:t>
            </a:r>
            <a:r>
              <a:rPr dirty="0" sz="1050" spc="1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cuenta 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conprotecciones</a:t>
            </a:r>
            <a:r>
              <a:rPr dirty="0" sz="1050" spc="1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contra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sobrecargas</a:t>
            </a:r>
            <a:r>
              <a:rPr dirty="0" sz="1050" spc="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contra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cortocircuitos.</a:t>
            </a:r>
            <a:r>
              <a:rPr dirty="0" sz="1050" spc="8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Sólo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se</a:t>
            </a:r>
            <a:r>
              <a:rPr dirty="0" sz="1050" spc="15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debe</a:t>
            </a:r>
            <a:r>
              <a:rPr dirty="0" sz="1050" spc="9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proteger</a:t>
            </a:r>
            <a:r>
              <a:rPr dirty="0" sz="1050" spc="17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</a:t>
            </a:r>
            <a:r>
              <a:rPr dirty="0" sz="1050" spc="15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los</a:t>
            </a:r>
            <a:r>
              <a:rPr dirty="0" sz="1050" spc="12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cables</a:t>
            </a:r>
            <a:endParaRPr sz="1050">
              <a:latin typeface="Arial Narrow"/>
              <a:cs typeface="Arial Narrow"/>
            </a:endParaRPr>
          </a:p>
          <a:p>
            <a:pPr marL="12065" marR="262890" indent="635">
              <a:lnSpc>
                <a:spcPts val="1260"/>
              </a:lnSpc>
              <a:spcBef>
                <a:spcPts val="40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12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acometida</a:t>
            </a:r>
            <a:r>
              <a:rPr dirty="0" sz="1050" spc="15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mediante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fusibles</a:t>
            </a:r>
            <a:r>
              <a:rPr dirty="0" sz="1050" spc="1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o</a:t>
            </a:r>
            <a:r>
              <a:rPr dirty="0" sz="1050" spc="1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interruptores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termomagnéticos.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/>
              <a:t>Características</a:t>
            </a:r>
            <a:r>
              <a:rPr dirty="0" spc="10"/>
              <a:t> </a:t>
            </a:r>
            <a:r>
              <a:rPr dirty="0" spc="-10"/>
              <a:t>principales</a:t>
            </a:r>
          </a:p>
          <a:p>
            <a:pPr marL="99060">
              <a:lnSpc>
                <a:spcPct val="100000"/>
              </a:lnSpc>
              <a:spcBef>
                <a:spcPts val="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Diseño</a:t>
            </a:r>
            <a:r>
              <a:rPr dirty="0" sz="1050" spc="10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modular.</a:t>
            </a:r>
            <a:endParaRPr sz="1050">
              <a:latin typeface="Arial Narrow"/>
              <a:cs typeface="Arial Narrow"/>
            </a:endParaRPr>
          </a:p>
          <a:p>
            <a:pPr marL="99060" marR="172085" indent="-635">
              <a:lnSpc>
                <a:spcPct val="100000"/>
              </a:lnSpc>
              <a:spcBef>
                <a:spcPts val="5"/>
              </a:spcBef>
            </a:pP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Alimentación</a:t>
            </a:r>
            <a:r>
              <a:rPr dirty="0" sz="1050" spc="1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monofásica</a:t>
            </a:r>
            <a:r>
              <a:rPr dirty="0" sz="1050" spc="9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o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trifásica</a:t>
            </a:r>
            <a:r>
              <a:rPr dirty="0" sz="1050" spc="4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1/3x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80" i="0">
                <a:solidFill>
                  <a:srgbClr val="000000"/>
                </a:solidFill>
                <a:latin typeface="Arial Narrow"/>
                <a:cs typeface="Arial Narrow"/>
              </a:rPr>
              <a:t>110</a:t>
            </a:r>
            <a:r>
              <a:rPr dirty="0" sz="1050" spc="2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10" i="0">
                <a:solidFill>
                  <a:srgbClr val="000000"/>
                </a:solidFill>
                <a:latin typeface="Arial Narrow"/>
                <a:cs typeface="Arial Narrow"/>
              </a:rPr>
              <a:t>ó 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220</a:t>
            </a:r>
            <a:r>
              <a:rPr dirty="0" sz="1050" spc="-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Vac,</a:t>
            </a:r>
            <a:r>
              <a:rPr dirty="0" sz="1050" spc="-7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70" i="0">
                <a:solidFill>
                  <a:srgbClr val="000000"/>
                </a:solidFill>
                <a:latin typeface="Arial Narrow"/>
                <a:cs typeface="Arial Narrow"/>
              </a:rPr>
              <a:t>3x</a:t>
            </a:r>
            <a:r>
              <a:rPr dirty="0" sz="1050" spc="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220</a:t>
            </a:r>
            <a:r>
              <a:rPr dirty="0" sz="1050" spc="-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Vac</a:t>
            </a:r>
            <a:r>
              <a:rPr dirty="0" sz="1050" spc="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</a:t>
            </a:r>
            <a:r>
              <a:rPr dirty="0" sz="1050" spc="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3x</a:t>
            </a:r>
            <a:r>
              <a:rPr dirty="0" sz="1050" spc="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400</a:t>
            </a:r>
            <a:r>
              <a:rPr dirty="0" sz="1050" spc="-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</a:t>
            </a:r>
            <a:r>
              <a:rPr dirty="0" sz="1050" spc="-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600</a:t>
            </a:r>
            <a:r>
              <a:rPr dirty="0" sz="1050" spc="-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 Narrow"/>
                <a:cs typeface="Arial Narrow"/>
              </a:rPr>
              <a:t>Vac.</a:t>
            </a:r>
            <a:endParaRPr sz="1050">
              <a:latin typeface="Arial Narrow"/>
              <a:cs typeface="Arial Narrow"/>
            </a:endParaRPr>
          </a:p>
          <a:p>
            <a:pPr marL="99060" marR="177165">
              <a:lnSpc>
                <a:spcPts val="1250"/>
              </a:lnSpc>
              <a:spcBef>
                <a:spcPts val="60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Operación</a:t>
            </a:r>
            <a:r>
              <a:rPr dirty="0" sz="1050" spc="19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entre</a:t>
            </a:r>
            <a:r>
              <a:rPr dirty="0" sz="1050" spc="409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10ºC</a:t>
            </a:r>
            <a:r>
              <a:rPr dirty="0" sz="1050" spc="8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</a:t>
            </a:r>
            <a:r>
              <a:rPr dirty="0" sz="1050" spc="330" i="0">
                <a:solidFill>
                  <a:srgbClr val="000000"/>
                </a:solidFill>
                <a:latin typeface="Arial Narrow"/>
                <a:cs typeface="Arial Narrow"/>
              </a:rPr>
              <a:t> 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50ºC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sin</a:t>
            </a:r>
            <a:r>
              <a:rPr dirty="0" sz="1050" spc="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reducción</a:t>
            </a:r>
            <a:r>
              <a:rPr dirty="0" sz="1050" spc="19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25" i="0">
                <a:solidFill>
                  <a:srgbClr val="000000"/>
                </a:solidFill>
                <a:latin typeface="Arial Narrow"/>
                <a:cs typeface="Arial Narrow"/>
              </a:rPr>
              <a:t>de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potencia.</a:t>
            </a:r>
            <a:endParaRPr sz="1050">
              <a:latin typeface="Arial Narrow"/>
              <a:cs typeface="Arial Narrow"/>
            </a:endParaRPr>
          </a:p>
          <a:p>
            <a:pPr marL="99695" marR="41275" indent="-635">
              <a:lnSpc>
                <a:spcPts val="1260"/>
              </a:lnSpc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Capacidad</a:t>
            </a:r>
            <a:r>
              <a:rPr dirty="0" sz="1050" spc="7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sobrecarga</a:t>
            </a:r>
            <a:r>
              <a:rPr dirty="0" sz="1050" spc="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ampliada</a:t>
            </a:r>
            <a:r>
              <a:rPr dirty="0" sz="1050" spc="34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150</a:t>
            </a:r>
            <a:r>
              <a:rPr dirty="0" sz="1050" spc="350" i="0">
                <a:solidFill>
                  <a:srgbClr val="000000"/>
                </a:solidFill>
                <a:latin typeface="Arial Narrow"/>
                <a:cs typeface="Arial Narrow"/>
              </a:rPr>
              <a:t>  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durante 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60</a:t>
            </a:r>
            <a:r>
              <a:rPr dirty="0" sz="1050" spc="-7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20" i="0">
                <a:solidFill>
                  <a:srgbClr val="000000"/>
                </a:solidFill>
                <a:latin typeface="Arial Narrow"/>
                <a:cs typeface="Arial Narrow"/>
              </a:rPr>
              <a:t>seg.</a:t>
            </a:r>
            <a:endParaRPr sz="1050">
              <a:latin typeface="Arial Narrow"/>
              <a:cs typeface="Arial Narrow"/>
            </a:endParaRPr>
          </a:p>
          <a:p>
            <a:pPr marL="99060" marR="375285">
              <a:lnSpc>
                <a:spcPts val="1250"/>
              </a:lnSpc>
              <a:spcBef>
                <a:spcPts val="1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Entradas</a:t>
            </a:r>
            <a:r>
              <a:rPr dirty="0" sz="1050" spc="8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digitales</a:t>
            </a:r>
            <a:r>
              <a:rPr dirty="0" sz="1050" spc="15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opto</a:t>
            </a:r>
            <a:r>
              <a:rPr dirty="0" sz="1050" spc="3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aisladas,</a:t>
            </a:r>
            <a:r>
              <a:rPr dirty="0" sz="1050" spc="-2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libremente </a:t>
            </a:r>
            <a:r>
              <a:rPr dirty="0" sz="1050" spc="125" i="0">
                <a:solidFill>
                  <a:srgbClr val="000000"/>
                </a:solidFill>
                <a:latin typeface="Arial Narrow"/>
                <a:cs typeface="Arial Narrow"/>
              </a:rPr>
              <a:t>congurables.</a:t>
            </a:r>
            <a:endParaRPr sz="1050">
              <a:latin typeface="Arial Narrow"/>
              <a:cs typeface="Arial Narrow"/>
            </a:endParaRPr>
          </a:p>
          <a:p>
            <a:pPr marL="99695" marR="167640" indent="-635">
              <a:lnSpc>
                <a:spcPts val="1260"/>
              </a:lnSpc>
              <a:spcBef>
                <a:spcPts val="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Entradas</a:t>
            </a:r>
            <a:r>
              <a:rPr dirty="0" sz="1050" spc="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analógicas </a:t>
            </a:r>
            <a:r>
              <a:rPr dirty="0" sz="1050" spc="75" i="0">
                <a:solidFill>
                  <a:srgbClr val="000000"/>
                </a:solidFill>
                <a:latin typeface="Arial Narrow"/>
                <a:cs typeface="Arial Narrow"/>
              </a:rPr>
              <a:t>(0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10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 V</a:t>
            </a:r>
            <a:r>
              <a:rPr dirty="0" sz="1050" spc="2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,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pueden</a:t>
            </a:r>
            <a:r>
              <a:rPr dirty="0" sz="1050" spc="-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ser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 utiliza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das</a:t>
            </a:r>
            <a:r>
              <a:rPr dirty="0" sz="1050" spc="-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como</a:t>
            </a:r>
            <a:r>
              <a:rPr dirty="0" sz="1050" spc="4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otra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entrada</a:t>
            </a:r>
            <a:r>
              <a:rPr dirty="0" sz="1050" spc="9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digital.</a:t>
            </a:r>
            <a:endParaRPr sz="1050">
              <a:latin typeface="Arial Narrow"/>
              <a:cs typeface="Arial Narrow"/>
            </a:endParaRPr>
          </a:p>
          <a:p>
            <a:pPr marL="99060" marR="5080" indent="635">
              <a:lnSpc>
                <a:spcPts val="1250"/>
              </a:lnSpc>
              <a:spcBef>
                <a:spcPts val="1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Salida</a:t>
            </a:r>
            <a:r>
              <a:rPr dirty="0" sz="1050" spc="-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 relé</a:t>
            </a:r>
            <a:r>
              <a:rPr dirty="0" sz="1050" spc="-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(30</a:t>
            </a:r>
            <a:r>
              <a:rPr dirty="0" sz="1050" spc="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VDC/5A</a:t>
            </a:r>
            <a:r>
              <a:rPr dirty="0" sz="1050" spc="290" i="0">
                <a:solidFill>
                  <a:srgbClr val="000000"/>
                </a:solidFill>
                <a:latin typeface="Arial Narrow"/>
                <a:cs typeface="Arial Narrow"/>
              </a:rPr>
              <a:t> 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250</a:t>
            </a:r>
            <a:r>
              <a:rPr dirty="0" sz="1050" spc="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VAC/2A</a:t>
            </a:r>
            <a:r>
              <a:rPr dirty="0" sz="1050" spc="32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libremente </a:t>
            </a:r>
            <a:r>
              <a:rPr dirty="0" sz="1050" spc="140" i="0">
                <a:solidFill>
                  <a:srgbClr val="000000"/>
                </a:solidFill>
                <a:latin typeface="Arial Narrow"/>
                <a:cs typeface="Arial Narrow"/>
              </a:rPr>
              <a:t>congurable.</a:t>
            </a:r>
            <a:endParaRPr sz="1050">
              <a:latin typeface="Arial Narrow"/>
              <a:cs typeface="Arial Narrow"/>
            </a:endParaRPr>
          </a:p>
          <a:p>
            <a:pPr marL="99060" marR="123189">
              <a:lnSpc>
                <a:spcPts val="1260"/>
              </a:lnSpc>
              <a:spcBef>
                <a:spcPts val="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Salida</a:t>
            </a:r>
            <a:r>
              <a:rPr dirty="0" sz="1050" spc="-7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analógica</a:t>
            </a:r>
            <a:r>
              <a:rPr dirty="0" sz="1050" spc="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(0/4</a:t>
            </a:r>
            <a:r>
              <a:rPr dirty="0" sz="1050" spc="1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20</a:t>
            </a:r>
            <a:r>
              <a:rPr dirty="0" sz="1050" spc="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80" i="0">
                <a:solidFill>
                  <a:srgbClr val="000000"/>
                </a:solidFill>
                <a:latin typeface="Arial Narrow"/>
                <a:cs typeface="Arial Narrow"/>
              </a:rPr>
              <a:t>mA</a:t>
            </a:r>
            <a:r>
              <a:rPr dirty="0" sz="1050" spc="39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libremente</a:t>
            </a:r>
            <a:r>
              <a:rPr dirty="0" sz="1050" spc="6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30" i="0">
                <a:solidFill>
                  <a:srgbClr val="000000"/>
                </a:solidFill>
                <a:latin typeface="Arial Narrow"/>
                <a:cs typeface="Arial Narrow"/>
              </a:rPr>
              <a:t>congu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rable.</a:t>
            </a:r>
            <a:endParaRPr sz="1050">
              <a:latin typeface="Arial Narrow"/>
              <a:cs typeface="Arial Narrow"/>
            </a:endParaRPr>
          </a:p>
          <a:p>
            <a:pPr marL="99060" marR="214629" indent="-635">
              <a:lnSpc>
                <a:spcPts val="1250"/>
              </a:lnSpc>
              <a:spcBef>
                <a:spcPts val="1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Característica</a:t>
            </a:r>
            <a:r>
              <a:rPr dirty="0" sz="1050" spc="2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V/f</a:t>
            </a:r>
            <a:r>
              <a:rPr dirty="0" sz="1050" spc="1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lineal,</a:t>
            </a:r>
            <a:r>
              <a:rPr dirty="0" sz="1050" spc="19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cuadrática,</a:t>
            </a:r>
            <a:r>
              <a:rPr dirty="0" sz="1050" spc="7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multipunto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</a:t>
            </a:r>
            <a:r>
              <a:rPr dirty="0" sz="1050" spc="1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algoritmo</a:t>
            </a:r>
            <a:r>
              <a:rPr dirty="0" sz="1050" spc="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1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regulación</a:t>
            </a:r>
            <a:r>
              <a:rPr dirty="0" sz="1050" spc="114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50" i="0">
                <a:solidFill>
                  <a:srgbClr val="000000"/>
                </a:solidFill>
                <a:latin typeface="Arial Narrow"/>
                <a:cs typeface="Arial Narrow"/>
              </a:rPr>
              <a:t>FCC</a:t>
            </a:r>
            <a:r>
              <a:rPr dirty="0" sz="1050" spc="6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(Flux</a:t>
            </a:r>
            <a:r>
              <a:rPr dirty="0" sz="1050" spc="114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Current</a:t>
            </a:r>
            <a:endParaRPr sz="1050">
              <a:latin typeface="Arial Narrow"/>
              <a:cs typeface="Arial Narrow"/>
            </a:endParaRPr>
          </a:p>
          <a:p>
            <a:pPr marL="99695" marR="24765" indent="-635">
              <a:lnSpc>
                <a:spcPts val="1260"/>
              </a:lnSpc>
              <a:spcBef>
                <a:spcPts val="5"/>
              </a:spcBef>
            </a:pP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Control</a:t>
            </a:r>
            <a:r>
              <a:rPr dirty="0" sz="1050" spc="13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,</a:t>
            </a:r>
            <a:r>
              <a:rPr dirty="0" sz="1050" spc="204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que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optimiza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la</a:t>
            </a:r>
            <a:r>
              <a:rPr dirty="0" sz="1050" spc="8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45" i="0">
                <a:solidFill>
                  <a:srgbClr val="000000"/>
                </a:solidFill>
                <a:latin typeface="Arial Narrow"/>
                <a:cs typeface="Arial Narrow"/>
              </a:rPr>
              <a:t>tensión</a:t>
            </a:r>
            <a:r>
              <a:rPr dirty="0" sz="1050" spc="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aplicada</a:t>
            </a:r>
            <a:r>
              <a:rPr dirty="0" sz="1050" spc="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al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40" i="0">
                <a:solidFill>
                  <a:srgbClr val="000000"/>
                </a:solidFill>
                <a:latin typeface="Arial Narrow"/>
                <a:cs typeface="Arial Narrow"/>
              </a:rPr>
              <a:t>motor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para</a:t>
            </a:r>
            <a:r>
              <a:rPr dirty="0" sz="1050" spc="13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todas</a:t>
            </a:r>
            <a:r>
              <a:rPr dirty="0" sz="1050" spc="1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las</a:t>
            </a:r>
            <a:r>
              <a:rPr dirty="0" sz="1050" spc="2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frecuencias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55" i="0">
                <a:solidFill>
                  <a:srgbClr val="000000"/>
                </a:solidFill>
                <a:latin typeface="Arial Narrow"/>
                <a:cs typeface="Arial Narrow"/>
              </a:rPr>
              <a:t>de</a:t>
            </a:r>
            <a:r>
              <a:rPr dirty="0" sz="1050" spc="11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salida</a:t>
            </a:r>
            <a:r>
              <a:rPr dirty="0" sz="1050" spc="50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i="0">
                <a:solidFill>
                  <a:srgbClr val="000000"/>
                </a:solidFill>
                <a:latin typeface="Arial Narrow"/>
                <a:cs typeface="Arial Narrow"/>
              </a:rPr>
              <a:t>y</a:t>
            </a:r>
            <a:r>
              <a:rPr dirty="0" sz="1050" spc="155" i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dirty="0" sz="1050" spc="-10" i="0">
                <a:solidFill>
                  <a:srgbClr val="000000"/>
                </a:solidFill>
                <a:latin typeface="Arial Narrow"/>
                <a:cs typeface="Arial Narrow"/>
              </a:rPr>
              <a:t>condiciones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77762" y="1969639"/>
            <a:ext cx="2708275" cy="30714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30"/>
              </a:spcBef>
            </a:pPr>
            <a:r>
              <a:rPr dirty="0" sz="1050" spc="70">
                <a:latin typeface="Arial Narrow"/>
                <a:cs typeface="Arial Narrow"/>
              </a:rPr>
              <a:t>motor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vertidor.</a:t>
            </a:r>
            <a:endParaRPr sz="1050">
              <a:latin typeface="Arial Narrow"/>
              <a:cs typeface="Arial Narrow"/>
            </a:endParaRPr>
          </a:p>
          <a:p>
            <a:pPr marL="93980" marR="16192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Puerto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comunicación</a:t>
            </a:r>
            <a:r>
              <a:rPr dirty="0" sz="1050" spc="3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RS485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integradopara </a:t>
            </a:r>
            <a:r>
              <a:rPr dirty="0" sz="1050">
                <a:latin typeface="Arial Narrow"/>
                <a:cs typeface="Arial Narrow"/>
              </a:rPr>
              <a:t>interconexión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2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redes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industriales.</a:t>
            </a:r>
            <a:endParaRPr sz="1050">
              <a:latin typeface="Arial Narrow"/>
              <a:cs typeface="Arial Narrow"/>
            </a:endParaRPr>
          </a:p>
          <a:p>
            <a:pPr marL="93345" marR="140970">
              <a:lnSpc>
                <a:spcPts val="1250"/>
              </a:lnSpc>
              <a:spcBef>
                <a:spcPts val="55"/>
              </a:spcBef>
            </a:pPr>
            <a:r>
              <a:rPr dirty="0" sz="1050">
                <a:latin typeface="Arial Narrow"/>
                <a:cs typeface="Arial Narrow"/>
              </a:rPr>
              <a:t>Puertos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comunicación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185">
                <a:latin typeface="Arial Narrow"/>
                <a:cs typeface="Arial Narrow"/>
              </a:rPr>
              <a:t>Probus,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95">
                <a:latin typeface="Arial Narrow"/>
                <a:cs typeface="Arial Narrow"/>
              </a:rPr>
              <a:t>DeviceNet</a:t>
            </a:r>
            <a:r>
              <a:rPr dirty="0" sz="1050">
                <a:latin typeface="Arial Narrow"/>
                <a:cs typeface="Arial Narrow"/>
              </a:rPr>
              <a:t> y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CanOpen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como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opcionales.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Arial Narrow"/>
              <a:cs typeface="Arial Narrow"/>
            </a:endParaRPr>
          </a:p>
          <a:p>
            <a:pPr marL="12700">
              <a:lnSpc>
                <a:spcPts val="1135"/>
              </a:lnSpc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Accesorios</a:t>
            </a:r>
            <a:endParaRPr sz="950">
              <a:latin typeface="Arial"/>
              <a:cs typeface="Arial"/>
            </a:endParaRPr>
          </a:p>
          <a:p>
            <a:pPr marL="93980">
              <a:lnSpc>
                <a:spcPts val="1250"/>
              </a:lnSpc>
            </a:pPr>
            <a:r>
              <a:rPr dirty="0" sz="1050">
                <a:latin typeface="Arial Narrow"/>
                <a:cs typeface="Arial Narrow"/>
              </a:rPr>
              <a:t>Panel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básico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extraíble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(BOP</a:t>
            </a:r>
            <a:r>
              <a:rPr dirty="0" sz="1050" spc="30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  <a:p>
            <a:pPr marL="93345" marR="5080">
              <a:lnSpc>
                <a:spcPts val="1260"/>
              </a:lnSpc>
              <a:spcBef>
                <a:spcPts val="35"/>
              </a:spcBef>
            </a:pPr>
            <a:r>
              <a:rPr dirty="0" sz="1050">
                <a:latin typeface="Arial Narrow"/>
                <a:cs typeface="Arial Narrow"/>
              </a:rPr>
              <a:t>Panel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avanzado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display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texto </a:t>
            </a:r>
            <a:r>
              <a:rPr dirty="0" sz="1050" spc="75">
                <a:latin typeface="Arial Narrow"/>
                <a:cs typeface="Arial Narrow"/>
              </a:rPr>
              <a:t>multi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lenguaje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extraíble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(AOP</a:t>
            </a:r>
            <a:r>
              <a:rPr dirty="0" sz="1050" spc="2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.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.Conjunto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para </a:t>
            </a:r>
            <a:r>
              <a:rPr dirty="0" sz="1050" spc="50">
                <a:latin typeface="Arial Narrow"/>
                <a:cs typeface="Arial Narrow"/>
              </a:rPr>
              <a:t>montaje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paneles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puerta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 spc="-10">
                <a:latin typeface="Arial Narrow"/>
                <a:cs typeface="Arial Narrow"/>
              </a:rPr>
              <a:t>tablero.</a:t>
            </a:r>
            <a:endParaRPr sz="1050">
              <a:latin typeface="Arial Narrow"/>
              <a:cs typeface="Arial Narrow"/>
            </a:endParaRPr>
          </a:p>
          <a:p>
            <a:pPr marL="93980">
              <a:lnSpc>
                <a:spcPts val="1215"/>
              </a:lnSpc>
            </a:pPr>
            <a:r>
              <a:rPr dirty="0" sz="1050">
                <a:latin typeface="Arial Narrow"/>
                <a:cs typeface="Arial Narrow"/>
              </a:rPr>
              <a:t>Filtros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EMC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clase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B.</a:t>
            </a:r>
            <a:endParaRPr sz="1050">
              <a:latin typeface="Arial Narrow"/>
              <a:cs typeface="Arial Narrow"/>
            </a:endParaRPr>
          </a:p>
          <a:p>
            <a:pPr marL="92710" marR="15240" indent="63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Reactancias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conmutación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entrada. </a:t>
            </a:r>
            <a:r>
              <a:rPr dirty="0" sz="1050">
                <a:latin typeface="Arial Narrow"/>
                <a:cs typeface="Arial Narrow"/>
              </a:rPr>
              <a:t>Reactancias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operación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cables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a</a:t>
            </a:r>
            <a:r>
              <a:rPr dirty="0" sz="1050" spc="55">
                <a:latin typeface="Arial Narrow"/>
                <a:cs typeface="Arial Narrow"/>
              </a:rPr>
              <a:t> motor </a:t>
            </a:r>
            <a:r>
              <a:rPr dirty="0" sz="1050" spc="-10">
                <a:latin typeface="Arial Narrow"/>
                <a:cs typeface="Arial Narrow"/>
              </a:rPr>
              <a:t>largos.</a:t>
            </a:r>
            <a:endParaRPr sz="1050">
              <a:latin typeface="Arial Narrow"/>
              <a:cs typeface="Arial Narrow"/>
            </a:endParaRPr>
          </a:p>
          <a:p>
            <a:pPr marL="93345" marR="95885">
              <a:lnSpc>
                <a:spcPts val="1260"/>
              </a:lnSpc>
              <a:spcBef>
                <a:spcPts val="35"/>
              </a:spcBef>
            </a:pPr>
            <a:r>
              <a:rPr dirty="0" sz="1050" spc="50">
                <a:latin typeface="Arial Narrow"/>
                <a:cs typeface="Arial Narrow"/>
              </a:rPr>
              <a:t>Módulos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interconexión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redes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-45">
                <a:latin typeface="Arial Narrow"/>
                <a:cs typeface="Arial Narrow"/>
              </a:rPr>
              <a:t>PROFIBUS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y</a:t>
            </a:r>
            <a:r>
              <a:rPr dirty="0" sz="1050" spc="-10">
                <a:latin typeface="Arial Narrow"/>
                <a:cs typeface="Arial Narrow"/>
              </a:rPr>
              <a:t> DeviceNet.</a:t>
            </a:r>
            <a:endParaRPr sz="1050">
              <a:latin typeface="Arial Narrow"/>
              <a:cs typeface="Arial Narrow"/>
            </a:endParaRPr>
          </a:p>
          <a:p>
            <a:pPr marL="93980">
              <a:lnSpc>
                <a:spcPts val="1225"/>
              </a:lnSpc>
            </a:pPr>
            <a:r>
              <a:rPr dirty="0" sz="1050" spc="65">
                <a:latin typeface="Arial Narrow"/>
                <a:cs typeface="Arial Narrow"/>
              </a:rPr>
              <a:t>Módulo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conexióna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PC.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7463" y="1912605"/>
            <a:ext cx="4187190" cy="3562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0325" marR="172085" indent="-48260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variador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cambia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frecuencia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aplicada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4414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trifásico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red </a:t>
            </a:r>
            <a:r>
              <a:rPr dirty="0" sz="1050" spc="-35">
                <a:latin typeface="Arial"/>
                <a:cs typeface="Arial"/>
              </a:rPr>
              <a:t>monofásica</a:t>
            </a:r>
            <a:r>
              <a:rPr dirty="0" sz="1050" spc="3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variador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velocidad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común”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reaccionar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con</a:t>
            </a:r>
            <a:r>
              <a:rPr dirty="0" sz="1050" spc="1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alta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30">
                <a:latin typeface="Arial"/>
                <a:cs typeface="Arial"/>
              </a:rPr>
              <a:t>dinámica”</a:t>
            </a:r>
            <a:r>
              <a:rPr dirty="0" sz="1050" spc="4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9299"/>
              </a:lnSpc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variador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aplica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nominal </a:t>
            </a:r>
            <a:r>
              <a:rPr dirty="0" sz="1050" spc="-95">
                <a:latin typeface="Arial"/>
                <a:cs typeface="Arial"/>
              </a:rPr>
              <a:t>al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arrancar</a:t>
            </a:r>
            <a:r>
              <a:rPr dirty="0" sz="1050" spc="5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0325" marR="130810" indent="-4826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Hasta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puede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entregar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potencia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asignada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90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Con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variador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posible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frenar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17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 </a:t>
            </a:r>
            <a:r>
              <a:rPr dirty="0" sz="1050" spc="-45">
                <a:latin typeface="Arial"/>
                <a:cs typeface="Arial"/>
              </a:rPr>
              <a:t>variar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ya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marcha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1430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160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parametrizar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variador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frente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acceso </a:t>
            </a:r>
            <a:r>
              <a:rPr dirty="0" sz="1050" spc="-55">
                <a:latin typeface="Arial"/>
                <a:cs typeface="Arial"/>
              </a:rPr>
              <a:t>rios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adicionales</a:t>
            </a:r>
            <a:r>
              <a:rPr dirty="0" sz="1050" spc="4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4"/>
              <a:tabLst>
                <a:tab pos="152400" algn="l"/>
              </a:tabLst>
            </a:pPr>
            <a:r>
              <a:rPr dirty="0" sz="1050" spc="-65">
                <a:latin typeface="Arial"/>
                <a:cs typeface="Arial"/>
              </a:rPr>
              <a:t>Un variador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velocidad </a:t>
            </a:r>
            <a:r>
              <a:rPr dirty="0" sz="1050" spc="-35">
                <a:latin typeface="Arial"/>
                <a:cs typeface="Arial"/>
              </a:rPr>
              <a:t>sin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4">
                <a:latin typeface="Arial"/>
                <a:cs typeface="Arial"/>
              </a:rPr>
              <a:t>BOP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funciona</a:t>
            </a:r>
            <a:r>
              <a:rPr dirty="0" sz="1050" spc="5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59079">
              <a:lnSpc>
                <a:spcPts val="1650"/>
              </a:lnSpc>
              <a:spcBef>
                <a:spcPts val="85"/>
              </a:spcBef>
              <a:buClr>
                <a:srgbClr val="FFFFFF"/>
              </a:buClr>
              <a:buSzPct val="90476"/>
              <a:buAutoNum type="arabicPeriod" startAt="4"/>
              <a:tabLst>
                <a:tab pos="224154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variador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siempre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0">
                <a:latin typeface="Arial"/>
                <a:cs typeface="Arial"/>
              </a:rPr>
              <a:t> ser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parametrizado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antes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50">
                <a:latin typeface="Arial"/>
                <a:cs typeface="Arial"/>
              </a:rPr>
              <a:t>puesto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servicio</a:t>
            </a:r>
            <a:r>
              <a:rPr dirty="0" sz="1050" spc="4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7736" y="5719448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10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7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68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29776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14.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6599"/>
            <a:ext cx="499745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15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0">
                <a:solidFill>
                  <a:srgbClr val="FFFFFF"/>
                </a:solidFill>
                <a:latin typeface="Arial"/>
                <a:cs typeface="Arial"/>
              </a:rPr>
              <a:t>Manuales</a:t>
            </a:r>
            <a:r>
              <a:rPr dirty="0" sz="1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1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5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2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5">
                <a:solidFill>
                  <a:srgbClr val="FFFFFF"/>
                </a:solidFill>
                <a:latin typeface="Arial"/>
                <a:cs typeface="Arial"/>
              </a:rPr>
              <a:t>Arranque</a:t>
            </a:r>
            <a:r>
              <a:rPr dirty="0" sz="15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Motores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57629" y="2402599"/>
            <a:ext cx="140652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Interruptores</a:t>
            </a:r>
            <a:r>
              <a:rPr dirty="0" sz="950" spc="2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Principales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038" y="2884128"/>
            <a:ext cx="2767965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Norma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IEC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204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 </a:t>
            </a:r>
            <a:r>
              <a:rPr dirty="0" sz="1050" spc="-75">
                <a:latin typeface="Arial"/>
                <a:cs typeface="Arial"/>
              </a:rPr>
              <a:t>establece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máquina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estar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equipada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principal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accionamiento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manual,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desconecte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totalidad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equipamiento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período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</a:t>
            </a:r>
            <a:endParaRPr sz="1050">
              <a:latin typeface="Arial"/>
              <a:cs typeface="Arial"/>
            </a:endParaRPr>
          </a:p>
          <a:p>
            <a:pPr marL="12700" marR="52705" indent="-635">
              <a:lnSpc>
                <a:spcPts val="1260"/>
              </a:lnSpc>
              <a:spcBef>
                <a:spcPts val="40"/>
              </a:spcBef>
            </a:pP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realicen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trabajos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limpieza,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 </a:t>
            </a:r>
            <a:r>
              <a:rPr dirty="0" sz="1050" spc="-40">
                <a:latin typeface="Arial"/>
                <a:cs typeface="Arial"/>
              </a:rPr>
              <a:t>miento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reparación,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durante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85">
                <a:latin typeface="Arial"/>
                <a:cs typeface="Arial"/>
              </a:rPr>
              <a:t>paradas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prolongadas,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garantizar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separación</a:t>
            </a:r>
            <a:endParaRPr sz="1050">
              <a:latin typeface="Arial"/>
              <a:cs typeface="Arial"/>
            </a:endParaRPr>
          </a:p>
          <a:p>
            <a:pPr marL="12700" marR="90805">
              <a:lnSpc>
                <a:spcPts val="1250"/>
              </a:lnSpc>
              <a:spcBef>
                <a:spcPts val="20"/>
              </a:spcBef>
            </a:pPr>
            <a:r>
              <a:rPr dirty="0" sz="1050" spc="-60">
                <a:latin typeface="Arial"/>
                <a:cs typeface="Arial"/>
              </a:rPr>
              <a:t>galvánica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alimentación.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Norma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DIN </a:t>
            </a:r>
            <a:r>
              <a:rPr dirty="0" sz="1050" spc="-130">
                <a:latin typeface="Arial"/>
                <a:cs typeface="Arial"/>
              </a:rPr>
              <a:t>EN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204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especica</a:t>
            </a:r>
            <a:r>
              <a:rPr dirty="0" sz="1050" spc="-60">
                <a:latin typeface="Arial"/>
                <a:cs typeface="Arial"/>
              </a:rPr>
              <a:t> 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valores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asignados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míni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 spc="-70">
                <a:latin typeface="Arial"/>
                <a:cs typeface="Arial"/>
              </a:rPr>
              <a:t>mos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2894" y="4645516"/>
            <a:ext cx="2755900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apertura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principal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suciente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interrumpir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35">
                <a:latin typeface="Arial"/>
                <a:cs typeface="Arial"/>
              </a:rPr>
              <a:t>rriente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rotor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bloqueado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mayor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instalado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máquina,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corrientes </a:t>
            </a:r>
            <a:r>
              <a:rPr dirty="0" sz="1050" spc="-80">
                <a:latin typeface="Arial"/>
                <a:cs typeface="Arial"/>
              </a:rPr>
              <a:t>asignadas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todos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demás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consumidores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misma,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motores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30">
                <a:latin typeface="Arial"/>
                <a:cs typeface="Arial"/>
              </a:rPr>
              <a:t>no.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dimensionada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categoría</a:t>
            </a:r>
            <a:r>
              <a:rPr dirty="0" sz="1050" spc="-25">
                <a:latin typeface="Arial"/>
                <a:cs typeface="Arial"/>
              </a:rPr>
              <a:t> de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AC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23,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Conexión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otras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cargas </a:t>
            </a:r>
            <a:r>
              <a:rPr dirty="0" sz="1050" spc="-50">
                <a:latin typeface="Arial"/>
                <a:cs typeface="Arial"/>
              </a:rPr>
              <a:t>altamente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inductivas”.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2894" y="6244273"/>
            <a:ext cx="253555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accionamiento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manual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será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ac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6699" y="2859415"/>
            <a:ext cx="2767330" cy="148209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050" spc="-10">
                <a:latin typeface="Arial"/>
                <a:cs typeface="Arial"/>
              </a:rPr>
              <a:t>acceso.</a:t>
            </a:r>
            <a:endParaRPr sz="1050">
              <a:latin typeface="Arial"/>
              <a:cs typeface="Arial"/>
            </a:endParaRPr>
          </a:p>
          <a:p>
            <a:pPr algn="just" marL="12700" marR="8890" indent="-635">
              <a:lnSpc>
                <a:spcPct val="101200"/>
              </a:lnSpc>
              <a:spcBef>
                <a:spcPts val="75"/>
              </a:spcBef>
            </a:pPr>
            <a:r>
              <a:rPr dirty="0" sz="950" spc="-10">
                <a:latin typeface="Arial"/>
                <a:cs typeface="Arial"/>
              </a:rPr>
              <a:t>Los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principales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deben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cumplir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con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especicación de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corte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seguro,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como</a:t>
            </a:r>
            <a:r>
              <a:rPr dirty="0" sz="1050" spc="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secciona </a:t>
            </a:r>
            <a:r>
              <a:rPr dirty="0" sz="1050" spc="-25">
                <a:latin typeface="Arial"/>
                <a:cs typeface="Arial"/>
              </a:rPr>
              <a:t>dor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según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decir</a:t>
            </a:r>
            <a:endParaRPr sz="1050">
              <a:latin typeface="Arial"/>
              <a:cs typeface="Arial"/>
            </a:endParaRPr>
          </a:p>
          <a:p>
            <a:pPr marL="88265" marR="5080">
              <a:lnSpc>
                <a:spcPct val="100000"/>
              </a:lnSpc>
            </a:pP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cada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vías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corriente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 </a:t>
            </a:r>
            <a:r>
              <a:rPr dirty="0" sz="1050" spc="-45">
                <a:latin typeface="Arial"/>
                <a:cs typeface="Arial"/>
              </a:rPr>
              <a:t>tener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dieléctrica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segura,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debe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ser </a:t>
            </a:r>
            <a:r>
              <a:rPr dirty="0" sz="1050" spc="-30">
                <a:latin typeface="Arial"/>
                <a:cs typeface="Arial"/>
              </a:rPr>
              <a:t>claray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conablemente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señalizada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indicador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garantizar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las </a:t>
            </a:r>
            <a:r>
              <a:rPr dirty="0" sz="1050" spc="-10">
                <a:latin typeface="Arial"/>
                <a:cs typeface="Arial"/>
              </a:rPr>
              <a:t>personas.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52590" y="4309703"/>
            <a:ext cx="2658110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56210">
              <a:lnSpc>
                <a:spcPct val="100000"/>
              </a:lnSpc>
              <a:spcBef>
                <a:spcPts val="130"/>
              </a:spcBef>
            </a:pPr>
            <a:r>
              <a:rPr dirty="0" sz="1050" spc="-150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deberán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poder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accionar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manualmente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5">
                <a:latin typeface="Arial"/>
                <a:cs typeface="Arial"/>
              </a:rPr>
              <a:t>tendrán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sólo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posición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cerrado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abierto, </a:t>
            </a:r>
            <a:r>
              <a:rPr dirty="0" sz="1050" spc="-70">
                <a:latin typeface="Arial"/>
                <a:cs typeface="Arial"/>
              </a:rPr>
              <a:t>posiciones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estarán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claramente</a:t>
            </a:r>
            <a:r>
              <a:rPr dirty="0" sz="1050" spc="-10">
                <a:latin typeface="Arial"/>
                <a:cs typeface="Arial"/>
              </a:rPr>
              <a:t> marcados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0.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ts val="1260"/>
              </a:lnSpc>
              <a:spcBef>
                <a:spcPts val="40"/>
              </a:spcBef>
            </a:pPr>
            <a:r>
              <a:rPr dirty="0" sz="1050" spc="-220">
                <a:latin typeface="Arial"/>
                <a:cs typeface="Arial"/>
              </a:rPr>
              <a:t>La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posición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desconectado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sólo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se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indicará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cuando </a:t>
            </a:r>
            <a:r>
              <a:rPr dirty="0" sz="1050" spc="-75">
                <a:latin typeface="Arial"/>
                <a:cs typeface="Arial"/>
              </a:rPr>
              <a:t>todos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los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00">
                <a:latin typeface="Arial"/>
                <a:cs typeface="Arial"/>
              </a:rPr>
              <a:t>se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hayan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separado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alcanzando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dieléctrica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mínima.</a:t>
            </a:r>
            <a:endParaRPr sz="1050">
              <a:latin typeface="Arial"/>
              <a:cs typeface="Arial"/>
            </a:endParaRPr>
          </a:p>
          <a:p>
            <a:pPr algn="just" marL="12700" marR="50165">
              <a:lnSpc>
                <a:spcPts val="1250"/>
              </a:lnSpc>
              <a:spcBef>
                <a:spcPts val="20"/>
              </a:spcBef>
            </a:pPr>
            <a:r>
              <a:rPr dirty="0" sz="1050" spc="-140">
                <a:latin typeface="Arial"/>
                <a:cs typeface="Arial"/>
              </a:rPr>
              <a:t>Todas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partes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estén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bajo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cuando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halle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desconecta</a:t>
            </a:r>
            <a:endParaRPr sz="1050">
              <a:latin typeface="Arial"/>
              <a:cs typeface="Arial"/>
            </a:endParaRPr>
          </a:p>
          <a:p>
            <a:pPr algn="just" marL="12700" marR="147320">
              <a:lnSpc>
                <a:spcPts val="126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do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(bornes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entrada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deberán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con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cubierta</a:t>
            </a:r>
            <a:r>
              <a:rPr dirty="0" sz="1050" spc="-10">
                <a:latin typeface="Arial"/>
                <a:cs typeface="Arial"/>
              </a:rPr>
              <a:t> protectora.</a:t>
            </a:r>
            <a:endParaRPr sz="1050">
              <a:latin typeface="Arial"/>
              <a:cs typeface="Arial"/>
            </a:endParaRPr>
          </a:p>
          <a:p>
            <a:pPr algn="just" marL="12700" marR="200025" indent="-635">
              <a:lnSpc>
                <a:spcPts val="1250"/>
              </a:lnSpc>
              <a:spcBef>
                <a:spcPts val="15"/>
              </a:spcBef>
            </a:pP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45">
                <a:latin typeface="Arial"/>
                <a:cs typeface="Arial"/>
              </a:rPr>
              <a:t>g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5">
                <a:latin typeface="Arial"/>
                <a:cs typeface="Arial"/>
              </a:rPr>
              <a:t>u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á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u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7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95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203703" y="4422702"/>
            <a:ext cx="1390015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-635">
              <a:lnSpc>
                <a:spcPts val="830"/>
              </a:lnSpc>
              <a:spcBef>
                <a:spcPts val="20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1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14.1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750" spc="80">
                <a:latin typeface="Arial"/>
                <a:cs typeface="Arial"/>
              </a:rPr>
              <a:t>interruptor</a:t>
            </a:r>
            <a:r>
              <a:rPr dirty="0" sz="750" spc="-100">
                <a:latin typeface="Arial"/>
                <a:cs typeface="Arial"/>
              </a:rPr>
              <a:t> </a:t>
            </a:r>
            <a:r>
              <a:rPr dirty="0" sz="750" spc="-80">
                <a:latin typeface="Arial"/>
                <a:cs typeface="Arial"/>
              </a:rPr>
              <a:t>m</a:t>
            </a:r>
            <a:r>
              <a:rPr dirty="0" sz="750" spc="-5">
                <a:latin typeface="Arial"/>
                <a:cs typeface="Arial"/>
              </a:rPr>
              <a:t>a</a:t>
            </a:r>
            <a:r>
              <a:rPr dirty="0" sz="750" spc="60">
                <a:latin typeface="Arial"/>
                <a:cs typeface="Arial"/>
              </a:rPr>
              <a:t>n</a:t>
            </a:r>
            <a:r>
              <a:rPr dirty="0" sz="750" spc="20">
                <a:latin typeface="Arial"/>
                <a:cs typeface="Arial"/>
              </a:rPr>
              <a:t>u</a:t>
            </a:r>
            <a:r>
              <a:rPr dirty="0" sz="750" spc="15">
                <a:latin typeface="Arial"/>
                <a:cs typeface="Arial"/>
              </a:rPr>
              <a:t>a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75">
                <a:latin typeface="Arial"/>
                <a:cs typeface="Arial"/>
              </a:rPr>
              <a:t> </a:t>
            </a:r>
            <a:r>
              <a:rPr dirty="0" sz="750" spc="65">
                <a:latin typeface="Arial"/>
                <a:cs typeface="Arial"/>
              </a:rPr>
              <a:t>rotativo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-130">
                <a:latin typeface="Arial"/>
                <a:cs typeface="Arial"/>
              </a:rPr>
              <a:t>3</a:t>
            </a:r>
            <a:r>
              <a:rPr dirty="0" sz="750" spc="180">
                <a:latin typeface="Arial"/>
                <a:cs typeface="Arial"/>
              </a:rPr>
              <a:t>l</a:t>
            </a:r>
            <a:r>
              <a:rPr dirty="0" sz="750" spc="-5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2914053"/>
            <a:ext cx="2798368" cy="46464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8272" y="3864470"/>
            <a:ext cx="2756153" cy="47520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8272" y="6272113"/>
            <a:ext cx="2713875" cy="204886"/>
          </a:xfrm>
          <a:prstGeom prst="rect">
            <a:avLst/>
          </a:prstGeom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976130" y="5299514"/>
            <a:ext cx="699135" cy="483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4445">
              <a:lnSpc>
                <a:spcPct val="1004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7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 accionamiento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el</a:t>
            </a:r>
            <a:r>
              <a:rPr dirty="0" sz="7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fondo</a:t>
            </a:r>
            <a:r>
              <a:rPr dirty="0" sz="75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del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armario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54716" y="5299514"/>
            <a:ext cx="760095" cy="483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4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el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fondo, accionamiento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la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puerta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62868" y="5299514"/>
            <a:ext cx="704850" cy="483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4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750" spc="-9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 accionamiento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el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frente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del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armario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83715" y="5299514"/>
            <a:ext cx="1387475" cy="39814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422275" marR="52069" indent="-234950">
              <a:lnSpc>
                <a:spcPts val="880"/>
              </a:lnSpc>
              <a:spcBef>
                <a:spcPts val="14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Valores</a:t>
            </a:r>
            <a:r>
              <a:rPr dirty="0" sz="75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asignados,</a:t>
            </a:r>
            <a:r>
              <a:rPr dirty="0" sz="750" spc="-6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cargas 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trifásicas</a:t>
            </a:r>
            <a:r>
              <a:rPr dirty="0" sz="75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400</a:t>
            </a:r>
            <a:r>
              <a:rPr dirty="0" sz="75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V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629285" algn="l"/>
              </a:tabLst>
            </a:pP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Intensidad</a:t>
            </a:r>
            <a:r>
              <a:rPr dirty="0" sz="650">
                <a:solidFill>
                  <a:srgbClr val="FFFFFF"/>
                </a:solidFill>
                <a:latin typeface="Lucida Sans"/>
                <a:cs typeface="Lucida Sans"/>
              </a:rPr>
              <a:t>	Potencia</a:t>
            </a:r>
            <a:r>
              <a:rPr dirty="0" sz="650" spc="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"/>
                <a:cs typeface="Lucida Sans"/>
              </a:rPr>
              <a:t>asignada</a:t>
            </a:r>
            <a:endParaRPr sz="650">
              <a:latin typeface="Lucida Sans"/>
              <a:cs typeface="Lucida Sans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920" y="5279478"/>
            <a:ext cx="4202810" cy="1197521"/>
          </a:xfrm>
          <a:prstGeom prst="rect">
            <a:avLst/>
          </a:prstGeom>
        </p:spPr>
      </p:pic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461808" y="5748926"/>
          <a:ext cx="3973195" cy="682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05"/>
                <a:gridCol w="429895"/>
                <a:gridCol w="386715"/>
                <a:gridCol w="282575"/>
                <a:gridCol w="858520"/>
                <a:gridCol w="1631950"/>
              </a:tblGrid>
              <a:tr h="271145">
                <a:tc>
                  <a:txBody>
                    <a:bodyPr/>
                    <a:lstStyle/>
                    <a:p>
                      <a:pPr algn="ctr" marR="71755">
                        <a:lnSpc>
                          <a:spcPts val="62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650" spc="-3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21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algn="ctr" marR="7302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62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23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ts val="62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650" spc="-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endParaRPr sz="650">
                        <a:latin typeface="Lucida Sans"/>
                        <a:cs typeface="Lucida Sans"/>
                      </a:endParaRPr>
                    </a:p>
                    <a:p>
                      <a:pPr marL="787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6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7320"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16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5,5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030-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0TK11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09"/>
                        </a:spcBef>
                        <a:tabLst>
                          <a:tab pos="848360" algn="l"/>
                        </a:tabLst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013-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0TK51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	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003-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0TK51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26669"/>
                </a:tc>
              </a:tr>
              <a:tr h="153670"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25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9,5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7,5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10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130-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0TK11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3019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0"/>
                        </a:spcBef>
                        <a:tabLst>
                          <a:tab pos="848360" algn="l"/>
                        </a:tabLst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113-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0TK51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	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103-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0TK51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</a:tr>
              <a:tr h="110489">
                <a:tc>
                  <a:txBody>
                    <a:bodyPr/>
                    <a:lstStyle/>
                    <a:p>
                      <a:pPr marL="80010">
                        <a:lnSpc>
                          <a:spcPts val="53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32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ts val="530"/>
                        </a:lnSpc>
                        <a:spcBef>
                          <a:spcPts val="24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11,5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530"/>
                        </a:lnSpc>
                        <a:spcBef>
                          <a:spcPts val="240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9,5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5715">
                        <a:lnSpc>
                          <a:spcPts val="530"/>
                        </a:lnSpc>
                        <a:spcBef>
                          <a:spcPts val="240"/>
                        </a:spcBef>
                      </a:pPr>
                      <a:r>
                        <a:rPr dirty="0" sz="550" spc="-20">
                          <a:latin typeface="Verdana"/>
                          <a:cs typeface="Verdana"/>
                        </a:rPr>
                        <a:t>12,5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530"/>
                        </a:lnSpc>
                        <a:spcBef>
                          <a:spcPts val="240"/>
                        </a:spcBef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230-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0TK11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530"/>
                        </a:lnSpc>
                        <a:spcBef>
                          <a:spcPts val="240"/>
                        </a:spcBef>
                        <a:tabLst>
                          <a:tab pos="848360" algn="l"/>
                        </a:tabLst>
                      </a:pPr>
                      <a:r>
                        <a:rPr dirty="0" sz="55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213-</a:t>
                      </a:r>
                      <a:r>
                        <a:rPr dirty="0" sz="550" spc="-10">
                          <a:latin typeface="Verdana"/>
                          <a:cs typeface="Verdana"/>
                        </a:rPr>
                        <a:t>0TK51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	3LD2</a:t>
                      </a:r>
                      <a:r>
                        <a:rPr dirty="0" sz="55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>
                          <a:latin typeface="Verdana"/>
                          <a:cs typeface="Verdana"/>
                        </a:rPr>
                        <a:t>203-</a:t>
                      </a:r>
                      <a:r>
                        <a:rPr dirty="0" sz="550" spc="-20">
                          <a:latin typeface="Verdana"/>
                          <a:cs typeface="Verdana"/>
                        </a:rPr>
                        <a:t>0TK51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2808467" y="3676117"/>
            <a:ext cx="2708275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Interruptores</a:t>
            </a:r>
            <a:r>
              <a:rPr dirty="0" sz="950" spc="2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Emergencia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5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existan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circunstancias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peligro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personas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daño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partes </a:t>
            </a:r>
            <a:r>
              <a:rPr dirty="0" sz="1050" spc="-70">
                <a:latin typeface="Arial"/>
                <a:cs typeface="Arial"/>
              </a:rPr>
              <a:t>peligrosas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máquina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(o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ésta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totalidad </a:t>
            </a:r>
            <a:r>
              <a:rPr dirty="0" sz="1050" spc="-70">
                <a:latin typeface="Arial"/>
                <a:cs typeface="Arial"/>
              </a:rPr>
              <a:t>deberán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puestas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fuera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manera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rápida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accionando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emergencia.</a:t>
            </a:r>
            <a:endParaRPr sz="1050">
              <a:latin typeface="Arial"/>
              <a:cs typeface="Arial"/>
            </a:endParaRPr>
          </a:p>
          <a:p>
            <a:pPr marL="90805" marR="48260" indent="-635">
              <a:lnSpc>
                <a:spcPts val="1250"/>
              </a:lnSpc>
              <a:spcBef>
                <a:spcPts val="5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emergencia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deberá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cumplir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60">
                <a:latin typeface="Arial"/>
                <a:cs typeface="Arial"/>
              </a:rPr>
              <a:t>todos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requisitos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principal,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93359" y="2867224"/>
            <a:ext cx="264096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5080">
              <a:lnSpc>
                <a:spcPct val="99600"/>
              </a:lnSpc>
              <a:spcBef>
                <a:spcPts val="135"/>
              </a:spcBef>
            </a:pPr>
            <a:r>
              <a:rPr dirty="0" sz="1050" spc="-35">
                <a:latin typeface="Arial"/>
                <a:cs typeface="Arial"/>
              </a:rPr>
              <a:t>táneamente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tratarse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tetrapo </a:t>
            </a:r>
            <a:r>
              <a:rPr dirty="0" sz="1050" spc="-20">
                <a:latin typeface="Arial"/>
                <a:cs typeface="Arial"/>
              </a:rPr>
              <a:t>lar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el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cuarto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polo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cerrará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antes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principales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abrirá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después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ellos.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55015" y="4426919"/>
            <a:ext cx="115633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14.2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750" spc="80">
                <a:latin typeface="Arial"/>
                <a:cs typeface="Arial"/>
              </a:rPr>
              <a:t>interruptor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emergencia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19872" y="2846104"/>
            <a:ext cx="2687955" cy="24314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00965">
              <a:lnSpc>
                <a:spcPct val="100000"/>
              </a:lnSpc>
              <a:spcBef>
                <a:spcPts val="130"/>
              </a:spcBef>
            </a:pP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deberá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ser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claramente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identicable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accionamiento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color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rojo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dispuesto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supercie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contraste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amarilla </a:t>
            </a:r>
            <a:r>
              <a:rPr dirty="0" sz="1050" spc="-20">
                <a:latin typeface="Arial"/>
                <a:cs typeface="Arial"/>
              </a:rPr>
              <a:t>(ver </a:t>
            </a:r>
            <a:r>
              <a:rPr dirty="0" sz="1050">
                <a:latin typeface="Arial"/>
                <a:cs typeface="Arial"/>
              </a:rPr>
              <a:t>foto14.2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3335" marR="94615">
              <a:lnSpc>
                <a:spcPts val="1260"/>
              </a:lnSpc>
              <a:spcBef>
                <a:spcPts val="4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emergencia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será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ac </a:t>
            </a:r>
            <a:r>
              <a:rPr dirty="0" sz="1050" spc="-70">
                <a:latin typeface="Arial"/>
                <a:cs typeface="Arial"/>
              </a:rPr>
              <a:t>cesible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sino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siempre </a:t>
            </a:r>
            <a:r>
              <a:rPr dirty="0" sz="1050" spc="-90">
                <a:latin typeface="Arial"/>
                <a:cs typeface="Arial"/>
              </a:rPr>
              <a:t>será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visible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opera dor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máquina.</a:t>
            </a:r>
            <a:endParaRPr sz="1050">
              <a:latin typeface="Arial"/>
              <a:cs typeface="Arial"/>
            </a:endParaRPr>
          </a:p>
          <a:p>
            <a:pPr marL="12700" marR="42545" indent="-635">
              <a:lnSpc>
                <a:spcPts val="1250"/>
              </a:lnSpc>
              <a:spcBef>
                <a:spcPts val="20"/>
              </a:spcBef>
            </a:pPr>
            <a:r>
              <a:rPr dirty="0" sz="1050" spc="-95">
                <a:latin typeface="Arial"/>
                <a:cs typeface="Arial"/>
              </a:rPr>
              <a:t>El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emergencia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interrumpir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 </a:t>
            </a:r>
            <a:r>
              <a:rPr dirty="0" sz="1050" spc="-65">
                <a:latin typeface="Arial"/>
                <a:cs typeface="Arial"/>
              </a:rPr>
              <a:t>rectamente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circuito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motor,</a:t>
            </a:r>
            <a:endParaRPr sz="1050">
              <a:latin typeface="Arial"/>
              <a:cs typeface="Arial"/>
            </a:endParaRPr>
          </a:p>
          <a:p>
            <a:pPr marL="13335" marR="5080" indent="-635">
              <a:lnSpc>
                <a:spcPts val="126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actuar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circuito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comando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distancia.</a:t>
            </a:r>
            <a:endParaRPr sz="1050">
              <a:latin typeface="Arial"/>
              <a:cs typeface="Arial"/>
            </a:endParaRPr>
          </a:p>
          <a:p>
            <a:pPr marL="12700" marR="228600" indent="635">
              <a:lnSpc>
                <a:spcPts val="1250"/>
              </a:lnSpc>
              <a:spcBef>
                <a:spcPts val="15"/>
              </a:spcBef>
            </a:pPr>
            <a:r>
              <a:rPr dirty="0" sz="1050" spc="-140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podrán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colocar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candados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ac </a:t>
            </a:r>
            <a:r>
              <a:rPr dirty="0" sz="1050" spc="-10">
                <a:latin typeface="Arial"/>
                <a:cs typeface="Arial"/>
              </a:rPr>
              <a:t>cionamiento.</a:t>
            </a:r>
            <a:endParaRPr sz="1050">
              <a:latin typeface="Arial"/>
              <a:cs typeface="Arial"/>
            </a:endParaRPr>
          </a:p>
          <a:p>
            <a:pPr marL="13335" marR="141605" indent="-635">
              <a:lnSpc>
                <a:spcPts val="1260"/>
              </a:lnSpc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deberán</a:t>
            </a:r>
            <a:r>
              <a:rPr dirty="0" sz="1050" spc="-70">
                <a:latin typeface="Arial"/>
                <a:cs typeface="Arial"/>
              </a:rPr>
              <a:t> ser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acción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forzada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cerrados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(NC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285038" y="3970735"/>
            <a:ext cx="299466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1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14.2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resumen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30">
                <a:latin typeface="Arial"/>
                <a:cs typeface="Arial"/>
              </a:rPr>
              <a:t>cc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55">
                <a:latin typeface="Arial"/>
                <a:cs typeface="Arial"/>
              </a:rPr>
              <a:t>ó</a:t>
            </a:r>
            <a:r>
              <a:rPr dirty="0" sz="750" spc="55">
                <a:latin typeface="Arial"/>
                <a:cs typeface="Arial"/>
              </a:rPr>
              <a:t>n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4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emergencia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049060" y="2122755"/>
            <a:ext cx="843280" cy="5391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700" marR="5080">
              <a:lnSpc>
                <a:spcPct val="105700"/>
              </a:lnSpc>
              <a:spcBef>
                <a:spcPts val="75"/>
              </a:spcBef>
            </a:pP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80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80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35">
                <a:solidFill>
                  <a:srgbClr val="FFFFFF"/>
                </a:solidFill>
                <a:latin typeface="Lucida Sans"/>
                <a:cs typeface="Lucida Sans"/>
              </a:rPr>
              <a:t>el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fondo, accionamiento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8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la</a:t>
            </a:r>
            <a:r>
              <a:rPr dirty="0" sz="800" spc="-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puerta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43801" y="2122755"/>
            <a:ext cx="781685" cy="5391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065" marR="5080" indent="2540">
              <a:lnSpc>
                <a:spcPct val="105700"/>
              </a:lnSpc>
              <a:spcBef>
                <a:spcPts val="75"/>
              </a:spcBef>
            </a:pP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80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Lucida Sans"/>
                <a:cs typeface="Lucida Sans"/>
              </a:rPr>
              <a:t>y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accionamiento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el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frente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Lucida Sans"/>
                <a:cs typeface="Lucida Sans"/>
              </a:rPr>
              <a:t>del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armario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06684" y="2122755"/>
            <a:ext cx="1563370" cy="6026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470534" marR="65405" indent="-262255">
              <a:lnSpc>
                <a:spcPct val="102200"/>
              </a:lnSpc>
              <a:spcBef>
                <a:spcPts val="110"/>
              </a:spcBef>
            </a:pP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Valores</a:t>
            </a:r>
            <a:r>
              <a:rPr dirty="0" sz="800" spc="-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asignados,</a:t>
            </a:r>
            <a:r>
              <a:rPr dirty="0" sz="800" spc="-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cargas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trifásicas</a:t>
            </a:r>
            <a:r>
              <a:rPr dirty="0" sz="80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30">
                <a:solidFill>
                  <a:srgbClr val="FFFFFF"/>
                </a:solidFill>
                <a:latin typeface="Lucida Sans"/>
                <a:cs typeface="Lucida Sans"/>
              </a:rPr>
              <a:t>400</a:t>
            </a:r>
            <a:r>
              <a:rPr dirty="0" sz="800" spc="-50">
                <a:solidFill>
                  <a:srgbClr val="FFFFFF"/>
                </a:solidFill>
                <a:latin typeface="Lucida Sans"/>
                <a:cs typeface="Lucida Sans"/>
              </a:rPr>
              <a:t> V</a:t>
            </a:r>
            <a:endParaRPr sz="800">
              <a:latin typeface="Lucida Sans"/>
              <a:cs typeface="Lucida Sans"/>
            </a:endParaRPr>
          </a:p>
          <a:p>
            <a:pPr marL="121920" marR="5080" indent="-109855">
              <a:lnSpc>
                <a:spcPct val="150500"/>
              </a:lnSpc>
              <a:spcBef>
                <a:spcPts val="35"/>
              </a:spcBef>
              <a:tabLst>
                <a:tab pos="637540" algn="l"/>
                <a:tab pos="706120" algn="l"/>
                <a:tab pos="1207770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Intensidad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	Potencia</a:t>
            </a:r>
            <a:r>
              <a:rPr dirty="0" sz="700" spc="229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asignada AC-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21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AC-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23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AC-</a:t>
            </a:r>
            <a:r>
              <a:rPr dirty="0" sz="700" spc="-50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endParaRPr sz="700">
              <a:latin typeface="Lucida Sans"/>
              <a:cs typeface="Lucida Sans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424755" y="2793438"/>
          <a:ext cx="3398520" cy="1108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015"/>
                <a:gridCol w="476250"/>
                <a:gridCol w="377190"/>
                <a:gridCol w="375284"/>
                <a:gridCol w="934720"/>
                <a:gridCol w="862330"/>
              </a:tblGrid>
              <a:tr h="131445">
                <a:tc>
                  <a:txBody>
                    <a:bodyPr/>
                    <a:lstStyle/>
                    <a:p>
                      <a:pPr algn="r" marR="198120">
                        <a:lnSpc>
                          <a:spcPts val="69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20650">
                        <a:lnSpc>
                          <a:spcPts val="690"/>
                        </a:lnSpc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ts val="690"/>
                        </a:lnSpc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690"/>
                        </a:lnSpc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7005">
                <a:tc>
                  <a:txBody>
                    <a:bodyPr/>
                    <a:lstStyle/>
                    <a:p>
                      <a:pPr algn="r" marR="1981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3020"/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3020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013-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003-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</a:tr>
              <a:tr h="170815">
                <a:tc>
                  <a:txBody>
                    <a:bodyPr/>
                    <a:lstStyle/>
                    <a:p>
                      <a:pPr algn="r" marR="1981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113-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103-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70815">
                <a:tc>
                  <a:txBody>
                    <a:bodyPr/>
                    <a:lstStyle/>
                    <a:p>
                      <a:pPr algn="r" marR="1981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984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11,5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12,5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213-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203-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70815">
                <a:tc>
                  <a:txBody>
                    <a:bodyPr/>
                    <a:lstStyle/>
                    <a:p>
                      <a:pPr algn="r" marR="1981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63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1397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196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18,5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514-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504-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72720">
                <a:tc>
                  <a:txBody>
                    <a:bodyPr/>
                    <a:lstStyle/>
                    <a:p>
                      <a:pPr algn="r" marR="1714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r" marR="1397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714-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704-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24460">
                <a:tc>
                  <a:txBody>
                    <a:bodyPr/>
                    <a:lstStyle/>
                    <a:p>
                      <a:pPr algn="r" marR="171450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139700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814-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804-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0TK53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1342760" y="3158681"/>
            <a:ext cx="2765425" cy="974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Interruptores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3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Mantenimiento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Cuando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realizar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tareas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mantenimiento </a:t>
            </a:r>
            <a:r>
              <a:rPr dirty="0" sz="1050" spc="-50">
                <a:latin typeface="Arial"/>
                <a:cs typeface="Arial"/>
              </a:rPr>
              <a:t>en </a:t>
            </a:r>
            <a:r>
              <a:rPr dirty="0" sz="1050" spc="-90">
                <a:latin typeface="Arial"/>
                <a:cs typeface="Arial"/>
              </a:rPr>
              <a:t>áreas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planta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alejadas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50">
                <a:latin typeface="Arial"/>
                <a:cs typeface="Arial"/>
              </a:rPr>
              <a:t> tablero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control,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visión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área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trabajo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esté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obstacu </a:t>
            </a:r>
            <a:r>
              <a:rPr dirty="0" sz="1050" spc="-60">
                <a:latin typeface="Arial"/>
                <a:cs typeface="Arial"/>
              </a:rPr>
              <a:t>lizada,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conveniente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instalar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75">
                <a:latin typeface="Arial"/>
                <a:cs typeface="Arial"/>
              </a:rPr>
              <a:t>campo</a:t>
            </a:r>
            <a:r>
              <a:rPr dirty="0" sz="1050" spc="-100">
                <a:latin typeface="Arial"/>
                <a:cs typeface="Arial"/>
              </a:rPr>
              <a:t> 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 </a:t>
            </a:r>
            <a:r>
              <a:rPr dirty="0" sz="1050" spc="-30">
                <a:latin typeface="Arial"/>
                <a:cs typeface="Arial"/>
              </a:rPr>
              <a:t>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mantenimiento.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42760" y="4261990"/>
            <a:ext cx="2746375" cy="19507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200"/>
              </a:spcBef>
            </a:pPr>
            <a:r>
              <a:rPr dirty="0" sz="950">
                <a:latin typeface="Arial"/>
                <a:cs typeface="Arial"/>
              </a:rPr>
              <a:t>Un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interruptor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mantenimiento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aquel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que </a:t>
            </a:r>
            <a:r>
              <a:rPr dirty="0" sz="950">
                <a:latin typeface="Arial"/>
                <a:cs typeface="Arial"/>
              </a:rPr>
              <a:t>reúne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todas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características</a:t>
            </a:r>
            <a:r>
              <a:rPr dirty="0" sz="950" spc="10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 </a:t>
            </a:r>
            <a:r>
              <a:rPr dirty="0" sz="950" spc="65">
                <a:latin typeface="Arial"/>
                <a:cs typeface="Arial"/>
              </a:rPr>
              <a:t>tor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emergencia,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colocado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dentro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caja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grado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IP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65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adecuado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planta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fuera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sala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control.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manera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operario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70">
                <a:latin typeface="Arial"/>
                <a:cs typeface="Arial"/>
              </a:rPr>
              <a:t>cargado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tarea,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desconectar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centro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control</a:t>
            </a:r>
            <a:endParaRPr sz="1050">
              <a:latin typeface="Arial"/>
              <a:cs typeface="Arial"/>
            </a:endParaRPr>
          </a:p>
          <a:p>
            <a:pPr marL="12700" marR="48260" indent="635">
              <a:lnSpc>
                <a:spcPts val="1260"/>
              </a:lnSpc>
              <a:spcBef>
                <a:spcPts val="30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seccionamiento </a:t>
            </a:r>
            <a:r>
              <a:rPr dirty="0" sz="1050" spc="-55">
                <a:latin typeface="Arial"/>
                <a:cs typeface="Arial"/>
              </a:rPr>
              <a:t>localmente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junto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motor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colocar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candado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garantiza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seguridad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desarrollo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0">
                <a:latin typeface="Arial"/>
                <a:cs typeface="Arial"/>
              </a:rPr>
              <a:t>su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trabajo.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42755" y="6137205"/>
            <a:ext cx="6101080" cy="39497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941955">
              <a:lnSpc>
                <a:spcPct val="100000"/>
              </a:lnSpc>
              <a:spcBef>
                <a:spcPts val="400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14.3</a:t>
            </a:r>
            <a:r>
              <a:rPr dirty="0" sz="650" spc="1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resumen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60">
                <a:latin typeface="Arial"/>
                <a:cs typeface="Arial"/>
              </a:rPr>
              <a:t>e</a:t>
            </a:r>
            <a:r>
              <a:rPr dirty="0" sz="750" spc="30">
                <a:latin typeface="Arial"/>
                <a:cs typeface="Arial"/>
              </a:rPr>
              <a:t>cc</a:t>
            </a:r>
            <a:r>
              <a:rPr dirty="0" sz="750" spc="40">
                <a:latin typeface="Arial"/>
                <a:cs typeface="Arial"/>
              </a:rPr>
              <a:t>i</a:t>
            </a:r>
            <a:r>
              <a:rPr dirty="0" sz="750" spc="55">
                <a:latin typeface="Arial"/>
                <a:cs typeface="Arial"/>
              </a:rPr>
              <a:t>ó</a:t>
            </a:r>
            <a:r>
              <a:rPr dirty="0" sz="750" spc="55">
                <a:latin typeface="Arial"/>
                <a:cs typeface="Arial"/>
              </a:rPr>
              <a:t>n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4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mantenimiento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050" spc="-110">
                <a:latin typeface="Arial"/>
                <a:cs typeface="Arial"/>
              </a:rPr>
              <a:t>Si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está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conectado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según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esquema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3609" y="4310762"/>
            <a:ext cx="12198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80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8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caja</a:t>
            </a:r>
            <a:r>
              <a:rPr dirty="0" sz="8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IP</a:t>
            </a:r>
            <a:r>
              <a:rPr dirty="0" sz="800" spc="-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Lucida Sans"/>
                <a:cs typeface="Lucida Sans"/>
              </a:rPr>
              <a:t>65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06684" y="4310762"/>
            <a:ext cx="1543685" cy="44513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473075" marR="37465" indent="-264160">
              <a:lnSpc>
                <a:spcPct val="102200"/>
              </a:lnSpc>
              <a:spcBef>
                <a:spcPts val="110"/>
              </a:spcBef>
            </a:pP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Valores</a:t>
            </a:r>
            <a:r>
              <a:rPr dirty="0" sz="800" spc="-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asignados,</a:t>
            </a:r>
            <a:r>
              <a:rPr dirty="0" sz="80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"/>
                <a:cs typeface="Lucida Sans"/>
              </a:rPr>
              <a:t>cargas </a:t>
            </a:r>
            <a:r>
              <a:rPr dirty="0" sz="800">
                <a:solidFill>
                  <a:srgbClr val="FFFFFF"/>
                </a:solidFill>
                <a:latin typeface="Lucida Sans"/>
                <a:cs typeface="Lucida Sans"/>
              </a:rPr>
              <a:t>trifásicas</a:t>
            </a:r>
            <a:r>
              <a:rPr dirty="0" sz="800" spc="-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Lucida Sans"/>
                <a:cs typeface="Lucida Sans"/>
              </a:rPr>
              <a:t>400</a:t>
            </a:r>
            <a:r>
              <a:rPr dirty="0" sz="800" spc="-4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Lucida Sans"/>
                <a:cs typeface="Lucida Sans"/>
              </a:rPr>
              <a:t>V</a:t>
            </a:r>
            <a:endParaRPr sz="8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701675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Intensidad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Potencia</a:t>
            </a:r>
            <a:r>
              <a:rPr dirty="0" sz="700" spc="17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asignada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02984" y="4618404"/>
            <a:ext cx="48260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Tres</a:t>
            </a:r>
            <a:r>
              <a:rPr dirty="0" sz="70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208710" y="4618404"/>
            <a:ext cx="47752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Seis</a:t>
            </a:r>
            <a:r>
              <a:rPr dirty="0" sz="700" spc="7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polos</a:t>
            </a:r>
            <a:endParaRPr sz="700">
              <a:latin typeface="Lucida Sans"/>
              <a:cs typeface="Lucida Sans"/>
            </a:endParaRPr>
          </a:p>
        </p:txBody>
      </p:sp>
      <p:graphicFrame>
        <p:nvGraphicFramePr>
          <p:cNvPr id="15" name="object 15" descr=""/>
          <p:cNvGraphicFramePr>
            <a:graphicFrameLocks noGrp="1"/>
          </p:cNvGraphicFramePr>
          <p:nvPr/>
        </p:nvGraphicFramePr>
        <p:xfrm>
          <a:off x="4397451" y="4815347"/>
          <a:ext cx="3484245" cy="1281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180"/>
                <a:gridCol w="480059"/>
                <a:gridCol w="434975"/>
                <a:gridCol w="287655"/>
                <a:gridCol w="912494"/>
                <a:gridCol w="942975"/>
              </a:tblGrid>
              <a:tr h="302260">
                <a:tc>
                  <a:txBody>
                    <a:bodyPr/>
                    <a:lstStyle/>
                    <a:p>
                      <a:pPr algn="ctr" marR="87630">
                        <a:lnSpc>
                          <a:spcPts val="70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21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algn="ctr" marR="8636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70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23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marL="1898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ts val="70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AC-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kW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CV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 marR="34290">
                        <a:lnSpc>
                          <a:spcPts val="835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Para</a:t>
                      </a:r>
                      <a:r>
                        <a:rPr dirty="0" sz="700" spc="9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arranques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algn="ctr" marR="317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directos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8105">
                        <a:lnSpc>
                          <a:spcPts val="835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Arranques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  <a:p>
                      <a:pPr algn="ctr" marL="781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estrella-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triángulo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6510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L="317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064-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-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0480"/>
                </a:tc>
              </a:tr>
              <a:tr h="17272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ctr"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164-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165-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3VB53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7208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11,5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12,5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264-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265-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3VB53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7208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63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18,5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565-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566-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3VB53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100"/>
                </a:tc>
              </a:tr>
              <a:tr h="172720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766-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-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  <a:tr h="124460">
                <a:tc>
                  <a:txBody>
                    <a:bodyPr/>
                    <a:lstStyle/>
                    <a:p>
                      <a:pPr marL="58419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3LD2</a:t>
                      </a:r>
                      <a:r>
                        <a:rPr dirty="0" sz="6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600">
                          <a:latin typeface="Verdana"/>
                          <a:cs typeface="Verdana"/>
                        </a:rPr>
                        <a:t>866-</a:t>
                      </a:r>
                      <a:r>
                        <a:rPr dirty="0" sz="600" spc="-10">
                          <a:latin typeface="Verdana"/>
                          <a:cs typeface="Verdana"/>
                        </a:rPr>
                        <a:t>0TB53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algn="ctr" marL="24130">
                        <a:lnSpc>
                          <a:spcPts val="590"/>
                        </a:lnSpc>
                        <a:spcBef>
                          <a:spcPts val="290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-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</a:tr>
            </a:tbl>
          </a:graphicData>
        </a:graphic>
      </p:graphicFrame>
      <p:sp>
        <p:nvSpPr>
          <p:cNvPr id="16" name="object 16" descr=""/>
          <p:cNvSpPr txBox="1"/>
          <p:nvPr/>
        </p:nvSpPr>
        <p:spPr>
          <a:xfrm>
            <a:off x="1339081" y="1961193"/>
            <a:ext cx="233616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contactos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deberán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señalizar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posición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principales.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39089" y="2442726"/>
            <a:ext cx="269748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conmutaránsiempre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antes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principales,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permitiendo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combi </a:t>
            </a:r>
            <a:r>
              <a:rPr dirty="0" sz="1050" spc="-80">
                <a:latin typeface="Arial"/>
                <a:cs typeface="Arial"/>
              </a:rPr>
              <a:t>naciones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seguridad.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155616" y="1319852"/>
            <a:ext cx="441515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85"/>
              <a:t>Interruptores</a:t>
            </a:r>
            <a:r>
              <a:rPr dirty="0" spc="-135"/>
              <a:t> Manuales</a:t>
            </a:r>
            <a:r>
              <a:rPr dirty="0" spc="-80"/>
              <a:t> </a:t>
            </a:r>
            <a:r>
              <a:rPr dirty="0" spc="-125"/>
              <a:t>para</a:t>
            </a:r>
            <a:r>
              <a:rPr dirty="0" spc="-60"/>
              <a:t> </a:t>
            </a:r>
            <a:r>
              <a:rPr dirty="0" spc="-70"/>
              <a:t>el</a:t>
            </a:r>
            <a:r>
              <a:rPr dirty="0" spc="-95"/>
              <a:t> </a:t>
            </a:r>
            <a:r>
              <a:rPr dirty="0" spc="-110"/>
              <a:t>Arranque </a:t>
            </a:r>
            <a:r>
              <a:rPr dirty="0" spc="-114"/>
              <a:t>de</a:t>
            </a:r>
            <a:r>
              <a:rPr dirty="0" spc="-80"/>
              <a:t> </a:t>
            </a:r>
            <a:r>
              <a:rPr dirty="0" spc="-75"/>
              <a:t>Motores</a:t>
            </a:r>
          </a:p>
        </p:txBody>
      </p:sp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300" y="1382916"/>
            <a:ext cx="4414035" cy="168973"/>
          </a:xfrm>
          <a:prstGeom prst="rect">
            <a:avLst/>
          </a:prstGeom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57519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854" y="1916847"/>
            <a:ext cx="4073525" cy="12757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emergencia</a:t>
            </a:r>
            <a:r>
              <a:rPr dirty="0" sz="1050" spc="-60">
                <a:latin typeface="Arial"/>
                <a:cs typeface="Arial"/>
              </a:rPr>
              <a:t> debe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poder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cortar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total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má </a:t>
            </a:r>
            <a:r>
              <a:rPr dirty="0" sz="1050" spc="-45">
                <a:latin typeface="Arial"/>
                <a:cs typeface="Arial"/>
              </a:rPr>
              <a:t>quina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controlada</a:t>
            </a:r>
            <a:r>
              <a:rPr dirty="0" sz="1050" spc="4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62865" marR="196215" indent="-5016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mantenimiento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tiene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accionamiento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color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negro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caja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mantenimiento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resiste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chorros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agua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5061" y="3436408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69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15.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66599"/>
            <a:ext cx="359092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15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5">
                <a:solidFill>
                  <a:srgbClr val="FFFFFF"/>
                </a:solidFill>
                <a:latin typeface="Arial"/>
                <a:cs typeface="Arial"/>
              </a:rPr>
              <a:t>Automáticos</a:t>
            </a:r>
            <a:r>
              <a:rPr dirty="0" sz="15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>
                <a:solidFill>
                  <a:srgbClr val="FFFFFF"/>
                </a:solidFill>
                <a:latin typeface="Arial"/>
                <a:cs typeface="Arial"/>
              </a:rPr>
              <a:t>Compactos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25943" y="2402599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1185" y="2869345"/>
            <a:ext cx="274828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67005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10">
                <a:latin typeface="Arial"/>
                <a:cs typeface="Arial"/>
              </a:rPr>
              <a:t>Los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automáticos </a:t>
            </a:r>
            <a:r>
              <a:rPr dirty="0" sz="1050" spc="-80">
                <a:latin typeface="Arial"/>
                <a:cs typeface="Arial"/>
              </a:rPr>
              <a:t>son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ideados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circuitos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99900"/>
              </a:lnSpc>
              <a:spcBef>
                <a:spcPts val="10"/>
              </a:spcBef>
            </a:pPr>
            <a:r>
              <a:rPr dirty="0" sz="1050" spc="-50">
                <a:latin typeface="Arial"/>
                <a:cs typeface="Arial"/>
              </a:rPr>
              <a:t>terminales,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decir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directamente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cargas,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iluminación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tomacorrientes.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eso </a:t>
            </a:r>
            <a:r>
              <a:rPr dirty="0" sz="1050" spc="-65">
                <a:latin typeface="Arial"/>
                <a:cs typeface="Arial"/>
              </a:rPr>
              <a:t>responden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898,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cuyo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objetivo </a:t>
            </a:r>
            <a:r>
              <a:rPr dirty="0" sz="1050" spc="-40">
                <a:latin typeface="Arial"/>
                <a:cs typeface="Arial"/>
              </a:rPr>
              <a:t>principal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operador.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0366" y="3988685"/>
            <a:ext cx="2706370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distribución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ali </a:t>
            </a:r>
            <a:r>
              <a:rPr dirty="0" sz="1050" spc="-45">
                <a:latin typeface="Arial"/>
                <a:cs typeface="Arial"/>
              </a:rPr>
              <a:t>mentaciónse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utilizan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responden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lanormaIEC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60947,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base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que </a:t>
            </a:r>
            <a:r>
              <a:rPr dirty="0" sz="1050" spc="-80">
                <a:latin typeface="Arial"/>
                <a:cs typeface="Arial"/>
              </a:rPr>
              <a:t>serán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operados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personal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idóneo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 </a:t>
            </a:r>
            <a:r>
              <a:rPr dirty="0" sz="1050" spc="-10">
                <a:latin typeface="Arial"/>
                <a:cs typeface="Arial"/>
              </a:rPr>
              <a:t>capacitado. </a:t>
            </a:r>
            <a:r>
              <a:rPr dirty="0" sz="1050" spc="-100">
                <a:latin typeface="Arial"/>
                <a:cs typeface="Arial"/>
              </a:rPr>
              <a:t>Esta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contempla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tipos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abiertos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selectivos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características </a:t>
            </a:r>
            <a:r>
              <a:rPr dirty="0" sz="1050" spc="-90">
                <a:latin typeface="Arial"/>
                <a:cs typeface="Arial"/>
              </a:rPr>
              <a:t>escapan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alcance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publicación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inte </a:t>
            </a:r>
            <a:r>
              <a:rPr dirty="0" sz="1050" spc="-50">
                <a:latin typeface="Arial"/>
                <a:cs typeface="Arial"/>
              </a:rPr>
              <a:t>rruptores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compactos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ocuparemos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continuación.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1190" y="5589563"/>
            <a:ext cx="268605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m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x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7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j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25">
                <a:latin typeface="Arial"/>
                <a:cs typeface="Arial"/>
              </a:rPr>
              <a:t>u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5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">
                <a:latin typeface="Arial"/>
                <a:cs typeface="Arial"/>
              </a:rPr>
              <a:t>i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5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12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95">
                <a:latin typeface="Arial"/>
                <a:cs typeface="Arial"/>
              </a:rPr>
              <a:t>á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, 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352724" y="2869345"/>
            <a:ext cx="262064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65">
                <a:latin typeface="Arial"/>
                <a:cs typeface="Arial"/>
              </a:rPr>
              <a:t>Posibilidad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selectividad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tiempos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Elevada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limitación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cortocircuito </a:t>
            </a:r>
            <a:r>
              <a:rPr dirty="0" sz="1050" spc="-55">
                <a:latin typeface="Arial"/>
                <a:cs typeface="Arial"/>
              </a:rPr>
              <a:t>Distintas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posibilidades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cableado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gracias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técnicas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conexión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barras,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cables, </a:t>
            </a:r>
            <a:r>
              <a:rPr dirty="0" sz="1050" spc="-80">
                <a:latin typeface="Arial"/>
                <a:cs typeface="Arial"/>
              </a:rPr>
              <a:t>conectores,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terminales,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  <a:p>
            <a:pPr marL="12700" marR="9779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Accesorios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señalización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apertura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distan </a:t>
            </a:r>
            <a:r>
              <a:rPr dirty="0" sz="1050" spc="-25">
                <a:latin typeface="Arial"/>
                <a:cs typeface="Arial"/>
              </a:rPr>
              <a:t>cia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4738" y="4166096"/>
            <a:ext cx="2491740" cy="3340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Disparadores de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interruptores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disponengeneral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74313" y="4470218"/>
            <a:ext cx="2766060" cy="98869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8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mente,</a:t>
            </a:r>
            <a:r>
              <a:rPr dirty="0" sz="1050" spc="-65">
                <a:latin typeface="Arial"/>
                <a:cs typeface="Arial"/>
              </a:rPr>
              <a:t> como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menos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disparadores</a:t>
            </a:r>
            <a:r>
              <a:rPr dirty="0" sz="1050" spc="1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dependiente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intensidad/tiempo,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reacciona </a:t>
            </a:r>
            <a:r>
              <a:rPr dirty="0" sz="1050" spc="-60">
                <a:latin typeface="Arial"/>
                <a:cs typeface="Arial"/>
              </a:rPr>
              <a:t>ante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moderadas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otro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reacciona </a:t>
            </a:r>
            <a:r>
              <a:rPr dirty="0" sz="1050" spc="-50">
                <a:latin typeface="Arial"/>
                <a:cs typeface="Arial"/>
              </a:rPr>
              <a:t>sin </a:t>
            </a:r>
            <a:r>
              <a:rPr dirty="0" sz="1050" spc="-45">
                <a:latin typeface="Arial"/>
                <a:cs typeface="Arial"/>
              </a:rPr>
              <a:t>retardo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elevadas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sobrecargas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cortocir cuitos.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74580" y="5589563"/>
            <a:ext cx="270637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Estos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disparadores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térmomagnéticos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electrónicos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presentar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distintas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incluir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adicionales,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leve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retardo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nes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selectivi </a:t>
            </a:r>
            <a:r>
              <a:rPr dirty="0" sz="1050" spc="-45">
                <a:latin typeface="Arial"/>
                <a:cs typeface="Arial"/>
              </a:rPr>
              <a:t>dad,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característica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97463" y="4574760"/>
            <a:ext cx="107315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55">
                <a:latin typeface="Arial"/>
                <a:cs typeface="Arial"/>
              </a:rPr>
              <a:t>foto</a:t>
            </a:r>
            <a:r>
              <a:rPr dirty="0" sz="650" spc="-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15.1 </a:t>
            </a:r>
            <a:r>
              <a:rPr dirty="0" sz="750" spc="65">
                <a:latin typeface="Times New Roman"/>
                <a:cs typeface="Times New Roman"/>
              </a:rPr>
              <a:t>interruptores compactos</a:t>
            </a:r>
            <a:r>
              <a:rPr dirty="0" sz="750" spc="-70">
                <a:latin typeface="Times New Roman"/>
                <a:cs typeface="Times New Roman"/>
              </a:rPr>
              <a:t> </a:t>
            </a:r>
            <a:r>
              <a:rPr dirty="0" sz="750" spc="85">
                <a:latin typeface="Times New Roman"/>
                <a:cs typeface="Times New Roman"/>
              </a:rPr>
              <a:t>Sentron</a:t>
            </a:r>
            <a:r>
              <a:rPr dirty="0" sz="750" spc="-70">
                <a:latin typeface="Times New Roman"/>
                <a:cs typeface="Times New Roman"/>
              </a:rPr>
              <a:t> </a:t>
            </a:r>
            <a:r>
              <a:rPr dirty="0" sz="750" spc="-25">
                <a:latin typeface="Times New Roman"/>
                <a:cs typeface="Times New Roman"/>
              </a:rPr>
              <a:t>VL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4802" y="2871453"/>
            <a:ext cx="248412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90170" marR="191135" indent="-7810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distintos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tipos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sobrecargas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L” </a:t>
            </a:r>
            <a:r>
              <a:rPr dirty="0" sz="1050" spc="-75">
                <a:latin typeface="Arial"/>
                <a:cs typeface="Arial"/>
              </a:rPr>
              <a:t>Protección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cortocircuitos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breve </a:t>
            </a:r>
            <a:r>
              <a:rPr dirty="0" sz="1050" spc="-30">
                <a:latin typeface="Arial"/>
                <a:cs typeface="Arial"/>
              </a:rPr>
              <a:t>retardo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S”</a:t>
            </a:r>
            <a:endParaRPr sz="1050">
              <a:latin typeface="Arial"/>
              <a:cs typeface="Arial"/>
            </a:endParaRPr>
          </a:p>
          <a:p>
            <a:pPr marL="90805" marR="5080">
              <a:lnSpc>
                <a:spcPts val="1260"/>
              </a:lnSpc>
              <a:spcBef>
                <a:spcPts val="40"/>
              </a:spcBef>
            </a:pP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cortocircuitos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retardo</a:t>
            </a:r>
            <a:r>
              <a:rPr dirty="0" sz="1050" spc="2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I” </a:t>
            </a:r>
            <a:r>
              <a:rPr dirty="0" sz="1050" spc="-70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derivaciones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tierra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G”.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3692" y="3992914"/>
            <a:ext cx="2799715" cy="19494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3335" marR="41275" indent="-635">
              <a:lnSpc>
                <a:spcPct val="99600"/>
              </a:lnSpc>
              <a:spcBef>
                <a:spcPts val="13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deriva </a:t>
            </a:r>
            <a:r>
              <a:rPr dirty="0" sz="1050" spc="-60">
                <a:latin typeface="Arial"/>
                <a:cs typeface="Arial"/>
              </a:rPr>
              <a:t>ciones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disparan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partir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mitad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valor </a:t>
            </a:r>
            <a:r>
              <a:rPr dirty="0" sz="1050" spc="-65">
                <a:latin typeface="Arial"/>
                <a:cs typeface="Arial"/>
              </a:rPr>
              <a:t>asignado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aptos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proteger</a:t>
            </a:r>
            <a:endParaRPr sz="1050">
              <a:latin typeface="Arial"/>
              <a:cs typeface="Arial"/>
            </a:endParaRPr>
          </a:p>
          <a:p>
            <a:pPr marL="12700" marR="5080" indent="1270">
              <a:lnSpc>
                <a:spcPct val="1000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instalaciones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fallas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60">
                <a:latin typeface="Arial"/>
                <a:cs typeface="Arial"/>
              </a:rPr>
              <a:t>podrían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producir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incendio.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Existe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módulo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utilizar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 </a:t>
            </a:r>
            <a:r>
              <a:rPr dirty="0" sz="1050" spc="-55">
                <a:latin typeface="Arial"/>
                <a:cs typeface="Arial"/>
              </a:rPr>
              <a:t>pacto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or </a:t>
            </a:r>
            <a:r>
              <a:rPr dirty="0" sz="1050" spc="-40">
                <a:latin typeface="Arial"/>
                <a:cs typeface="Arial"/>
              </a:rPr>
              <a:t>den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30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3000 </a:t>
            </a:r>
            <a:r>
              <a:rPr dirty="0" sz="1050" spc="-45">
                <a:latin typeface="Arial"/>
                <a:cs typeface="Arial"/>
              </a:rPr>
              <a:t>mA.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trata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módulo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RCD.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Este </a:t>
            </a:r>
            <a:r>
              <a:rPr dirty="0" sz="1050" spc="-35">
                <a:latin typeface="Arial"/>
                <a:cs typeface="Arial"/>
              </a:rPr>
              <a:t>módulo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personas.</a:t>
            </a:r>
            <a:endParaRPr sz="1050">
              <a:latin typeface="Arial"/>
              <a:cs typeface="Arial"/>
            </a:endParaRPr>
          </a:p>
          <a:p>
            <a:pPr marL="12700" marR="34925" indent="635">
              <a:lnSpc>
                <a:spcPts val="1260"/>
              </a:lnSpc>
              <a:spcBef>
                <a:spcPts val="25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tabla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15.1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breve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resumen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algunos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tripolares.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29466" y="2896794"/>
            <a:ext cx="2768600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Contactos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14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actúan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55">
                <a:latin typeface="Arial"/>
                <a:cs typeface="Arial"/>
              </a:rPr>
              <a:t> gran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velocidad.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Esto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elevada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ruptura.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60">
                <a:latin typeface="Arial"/>
                <a:cs typeface="Arial"/>
              </a:rPr>
              <a:t>tactos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tres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posiciones</a:t>
            </a:r>
            <a:r>
              <a:rPr dirty="0" sz="1050" spc="229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cerrado,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abierto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65">
                <a:latin typeface="Arial"/>
                <a:cs typeface="Arial"/>
              </a:rPr>
              <a:t>accionamiento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abierto</a:t>
            </a:r>
            <a:r>
              <a:rPr dirty="0" sz="1050" spc="-35">
                <a:latin typeface="Arial"/>
                <a:cs typeface="Arial"/>
              </a:rPr>
              <a:t> 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</a:t>
            </a:r>
            <a:r>
              <a:rPr dirty="0" sz="1050" spc="-60">
                <a:latin typeface="Arial"/>
                <a:cs typeface="Arial"/>
              </a:rPr>
              <a:t> de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 </a:t>
            </a:r>
            <a:r>
              <a:rPr dirty="0" sz="1050" spc="-45">
                <a:latin typeface="Arial"/>
                <a:cs typeface="Arial"/>
              </a:rPr>
              <a:t>ción.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Esta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característica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básica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 </a:t>
            </a:r>
            <a:r>
              <a:rPr dirty="0" sz="1050" spc="-75">
                <a:latin typeface="Arial"/>
                <a:cs typeface="Arial"/>
              </a:rPr>
              <a:t>compacto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50">
                <a:latin typeface="Arial"/>
                <a:cs typeface="Arial"/>
              </a:rPr>
              <a:t> diferenciar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apertura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operación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apertura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falla,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señalizarlo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alarma.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29600" y="4480784"/>
            <a:ext cx="268224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alarma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señalizan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contactos </a:t>
            </a:r>
            <a:r>
              <a:rPr dirty="0" sz="1050" spc="-50">
                <a:latin typeface="Arial"/>
                <a:cs typeface="Arial"/>
              </a:rPr>
              <a:t>principales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abiertos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dispara </a:t>
            </a:r>
            <a:r>
              <a:rPr dirty="0" sz="1050">
                <a:latin typeface="Arial"/>
                <a:cs typeface="Arial"/>
              </a:rPr>
              <a:t>dor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cambio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auxiliares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informan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si </a:t>
            </a:r>
            <a:r>
              <a:rPr dirty="0" sz="1050" spc="-55">
                <a:latin typeface="Arial"/>
                <a:cs typeface="Arial"/>
              </a:rPr>
              <a:t>están 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abiertos,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importar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causa.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61519" y="4695143"/>
            <a:ext cx="1277620" cy="454659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 indent="-635">
              <a:lnSpc>
                <a:spcPct val="91200"/>
              </a:lnSpc>
              <a:spcBef>
                <a:spcPts val="195"/>
              </a:spcBef>
            </a:pPr>
            <a:r>
              <a:rPr dirty="0" sz="650" spc="105">
                <a:latin typeface="Arial"/>
                <a:cs typeface="Arial"/>
              </a:rPr>
              <a:t>g.</a:t>
            </a:r>
            <a:r>
              <a:rPr dirty="0" sz="650" spc="1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15.1</a:t>
            </a:r>
            <a:r>
              <a:rPr dirty="0" sz="650" spc="175">
                <a:latin typeface="Arial"/>
                <a:cs typeface="Arial"/>
              </a:rPr>
              <a:t> </a:t>
            </a:r>
            <a:r>
              <a:rPr dirty="0" sz="750" spc="-114">
                <a:latin typeface="Arial"/>
                <a:cs typeface="Arial"/>
              </a:rPr>
              <a:t>p</a:t>
            </a:r>
            <a:r>
              <a:rPr dirty="0" sz="750" spc="10">
                <a:latin typeface="Arial"/>
                <a:cs typeface="Arial"/>
              </a:rPr>
              <a:t>o</a:t>
            </a:r>
            <a:r>
              <a:rPr dirty="0" sz="750" spc="-75">
                <a:latin typeface="Arial"/>
                <a:cs typeface="Arial"/>
              </a:rPr>
              <a:t>s</a:t>
            </a:r>
            <a:r>
              <a:rPr dirty="0" sz="750" spc="10">
                <a:latin typeface="Arial"/>
                <a:cs typeface="Arial"/>
              </a:rPr>
              <a:t>i</a:t>
            </a:r>
            <a:r>
              <a:rPr dirty="0" sz="750" spc="-90">
                <a:latin typeface="Arial"/>
                <a:cs typeface="Arial"/>
              </a:rPr>
              <a:t>b</a:t>
            </a:r>
            <a:r>
              <a:rPr dirty="0" sz="750" spc="10">
                <a:latin typeface="Arial"/>
                <a:cs typeface="Arial"/>
              </a:rPr>
              <a:t>i</a:t>
            </a:r>
            <a:r>
              <a:rPr dirty="0" sz="750" spc="135">
                <a:latin typeface="Arial"/>
                <a:cs typeface="Arial"/>
              </a:rPr>
              <a:t>l</a:t>
            </a:r>
            <a:r>
              <a:rPr dirty="0" sz="750" spc="10">
                <a:latin typeface="Arial"/>
                <a:cs typeface="Arial"/>
              </a:rPr>
              <a:t>i</a:t>
            </a:r>
            <a:r>
              <a:rPr dirty="0" sz="750" spc="-25">
                <a:latin typeface="Arial"/>
                <a:cs typeface="Arial"/>
              </a:rPr>
              <a:t>d</a:t>
            </a:r>
            <a:r>
              <a:rPr dirty="0" sz="750" spc="-6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d</a:t>
            </a:r>
            <a:r>
              <a:rPr dirty="0" sz="750" spc="-110">
                <a:latin typeface="Arial"/>
                <a:cs typeface="Arial"/>
              </a:rPr>
              <a:t>e</a:t>
            </a:r>
            <a:r>
              <a:rPr dirty="0" sz="750" spc="-55">
                <a:latin typeface="Arial"/>
                <a:cs typeface="Arial"/>
              </a:rPr>
              <a:t>s</a:t>
            </a:r>
            <a:r>
              <a:rPr dirty="0" sz="750" spc="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 spc="145">
                <a:latin typeface="Arial"/>
                <a:cs typeface="Arial"/>
              </a:rPr>
              <a:t>r</a:t>
            </a:r>
            <a:r>
              <a:rPr dirty="0" sz="750" spc="-85">
                <a:latin typeface="Arial"/>
                <a:cs typeface="Arial"/>
              </a:rPr>
              <a:t>e</a:t>
            </a:r>
            <a:r>
              <a:rPr dirty="0" sz="750" spc="5">
                <a:latin typeface="Arial"/>
                <a:cs typeface="Arial"/>
              </a:rPr>
              <a:t>gu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45">
                <a:latin typeface="Arial"/>
                <a:cs typeface="Arial"/>
              </a:rPr>
              <a:t>a</a:t>
            </a:r>
            <a:r>
              <a:rPr dirty="0" sz="750" spc="-5">
                <a:latin typeface="Arial"/>
                <a:cs typeface="Arial"/>
              </a:rPr>
              <a:t>c</a:t>
            </a:r>
            <a:r>
              <a:rPr dirty="0" sz="750" spc="55">
                <a:latin typeface="Arial"/>
                <a:cs typeface="Arial"/>
              </a:rPr>
              <a:t>i</a:t>
            </a:r>
            <a:r>
              <a:rPr dirty="0" sz="750" spc="35">
                <a:latin typeface="Arial"/>
                <a:cs typeface="Arial"/>
              </a:rPr>
              <a:t>ó</a:t>
            </a:r>
            <a:r>
              <a:rPr dirty="0" sz="750" spc="50">
                <a:latin typeface="Arial"/>
                <a:cs typeface="Arial"/>
              </a:rPr>
              <a:t>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sobre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190">
                <a:latin typeface="Arial"/>
                <a:cs typeface="Arial"/>
              </a:rPr>
              <a:t>l</a:t>
            </a:r>
            <a:r>
              <a:rPr dirty="0" sz="750" spc="-55">
                <a:latin typeface="Arial"/>
                <a:cs typeface="Arial"/>
              </a:rPr>
              <a:t>a</a:t>
            </a:r>
            <a:r>
              <a:rPr dirty="0" sz="750" spc="-35">
                <a:latin typeface="Arial"/>
                <a:cs typeface="Arial"/>
              </a:rPr>
              <a:t>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curvas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de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disparo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-25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interruptores </a:t>
            </a:r>
            <a:r>
              <a:rPr dirty="0" sz="750">
                <a:latin typeface="Arial"/>
                <a:cs typeface="Arial"/>
              </a:rPr>
              <a:t>automáticos</a:t>
            </a:r>
            <a:r>
              <a:rPr dirty="0" sz="750" spc="28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compactos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49280" y="1317744"/>
            <a:ext cx="3206750" cy="2870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00" spc="-90">
                <a:solidFill>
                  <a:srgbClr val="FFFFFF"/>
                </a:solidFill>
                <a:latin typeface="Arial"/>
                <a:cs typeface="Arial"/>
              </a:rPr>
              <a:t>Interruptores</a:t>
            </a:r>
            <a:r>
              <a:rPr dirty="0" sz="17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-105">
                <a:solidFill>
                  <a:srgbClr val="FFFFFF"/>
                </a:solidFill>
                <a:latin typeface="Arial"/>
                <a:cs typeface="Arial"/>
              </a:rPr>
              <a:t>Automáticos</a:t>
            </a:r>
            <a:r>
              <a:rPr dirty="0" sz="17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-125">
                <a:solidFill>
                  <a:srgbClr val="FFFFFF"/>
                </a:solidFill>
                <a:latin typeface="Arial"/>
                <a:cs typeface="Arial"/>
              </a:rPr>
              <a:t>Compactos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06207" y="2137544"/>
            <a:ext cx="1144270" cy="1574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85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r>
              <a:rPr dirty="0" sz="85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"/>
                <a:cs typeface="Lucida Sans"/>
              </a:rPr>
              <a:t>compacto</a:t>
            </a:r>
            <a:endParaRPr sz="8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66007" y="2137544"/>
            <a:ext cx="1341755" cy="1574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850" spc="-10">
                <a:solidFill>
                  <a:srgbClr val="FFFFFF"/>
                </a:solidFill>
                <a:latin typeface="Lucida Sans"/>
                <a:cs typeface="Lucida Sans"/>
              </a:rPr>
              <a:t>Disparador</a:t>
            </a:r>
            <a:r>
              <a:rPr dirty="0" sz="85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5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850" spc="-10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"/>
                <a:cs typeface="Lucida Sans"/>
              </a:rPr>
              <a:t>protección</a:t>
            </a:r>
            <a:endParaRPr sz="850">
              <a:latin typeface="Lucida Sans"/>
              <a:cs typeface="Lucida Sans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349403" y="2410885"/>
          <a:ext cx="4850765" cy="4087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465"/>
                <a:gridCol w="498475"/>
                <a:gridCol w="488315"/>
                <a:gridCol w="287655"/>
                <a:gridCol w="266700"/>
                <a:gridCol w="292100"/>
                <a:gridCol w="327660"/>
                <a:gridCol w="226694"/>
                <a:gridCol w="289560"/>
                <a:gridCol w="362584"/>
                <a:gridCol w="160020"/>
                <a:gridCol w="267335"/>
                <a:gridCol w="611504"/>
                <a:gridCol w="350520"/>
              </a:tblGrid>
              <a:tr h="348615">
                <a:tc>
                  <a:txBody>
                    <a:bodyPr/>
                    <a:lstStyle/>
                    <a:p>
                      <a:pPr algn="ctr">
                        <a:lnSpc>
                          <a:spcPts val="735"/>
                        </a:lnSpc>
                      </a:pPr>
                      <a:r>
                        <a:rPr dirty="0" sz="7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I</a:t>
                      </a:r>
                      <a:r>
                        <a:rPr dirty="0" baseline="-23809" sz="1050" spc="-37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n</a:t>
                      </a:r>
                      <a:endParaRPr baseline="-23809" sz="10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819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Modelo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819"/>
                        </a:lnSpc>
                      </a:pPr>
                      <a:r>
                        <a:rPr dirty="0" sz="750" spc="-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Tipo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819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Térmico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  <a:tabLst>
                          <a:tab pos="391160" algn="l"/>
                        </a:tabLst>
                      </a:pPr>
                      <a:r>
                        <a:rPr dirty="0" sz="750" spc="-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L</a:t>
                      </a:r>
                      <a:r>
                        <a:rPr dirty="0" sz="7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L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algn="ctr" marR="29209">
                        <a:lnSpc>
                          <a:spcPts val="819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Magnético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R="42545">
                        <a:lnSpc>
                          <a:spcPct val="100000"/>
                        </a:lnSpc>
                        <a:tabLst>
                          <a:tab pos="299720" algn="l"/>
                        </a:tabLst>
                      </a:pPr>
                      <a:r>
                        <a:rPr dirty="0" sz="500" spc="-50">
                          <a:solidFill>
                            <a:srgbClr val="FFFFFF"/>
                          </a:solidFill>
                          <a:latin typeface="Gill Sans Ultra Bold"/>
                          <a:cs typeface="Gill Sans Ultra Bold"/>
                        </a:rPr>
                        <a:t>I</a:t>
                      </a:r>
                      <a:r>
                        <a:rPr dirty="0" sz="500">
                          <a:solidFill>
                            <a:srgbClr val="FFFFFF"/>
                          </a:solidFill>
                          <a:latin typeface="Gill Sans Ultra Bold"/>
                          <a:cs typeface="Gill Sans Ultra Bold"/>
                        </a:rPr>
                        <a:t>	</a:t>
                      </a:r>
                      <a:r>
                        <a:rPr dirty="0" sz="500" spc="-50">
                          <a:solidFill>
                            <a:srgbClr val="FFFFFF"/>
                          </a:solidFill>
                          <a:latin typeface="Gill Sans Ultra Bold"/>
                          <a:cs typeface="Gill Sans Ultra Bold"/>
                        </a:rPr>
                        <a:t>I</a:t>
                      </a:r>
                      <a:endParaRPr sz="500">
                        <a:latin typeface="Gill Sans Ultra Bold"/>
                        <a:cs typeface="Gill Sans Ultra Bold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 marR="5715">
                        <a:lnSpc>
                          <a:spcPct val="10000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L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3664">
                        <a:lnSpc>
                          <a:spcPts val="819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Electrónico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tabLst>
                          <a:tab pos="383540" algn="l"/>
                        </a:tabLst>
                      </a:pPr>
                      <a:r>
                        <a:rPr dirty="0" sz="75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LM</a:t>
                      </a:r>
                      <a:r>
                        <a:rPr dirty="0" sz="7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S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905">
                        <a:lnSpc>
                          <a:spcPct val="100000"/>
                        </a:lnSpc>
                      </a:pPr>
                      <a:r>
                        <a:rPr dirty="0" sz="500">
                          <a:solidFill>
                            <a:srgbClr val="FFFFFF"/>
                          </a:solidFill>
                          <a:latin typeface="Gill Sans Ultra Bold"/>
                          <a:cs typeface="Gill Sans Ultra Bold"/>
                        </a:rPr>
                        <a:t>I</a:t>
                      </a:r>
                      <a:endParaRPr sz="500">
                        <a:latin typeface="Gill Sans Ultra Bold"/>
                        <a:cs typeface="Gill Sans Ultra Bold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r" marR="107314">
                        <a:lnSpc>
                          <a:spcPct val="100000"/>
                        </a:lnSpc>
                      </a:pPr>
                      <a:r>
                        <a:rPr dirty="0" sz="75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G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39065">
                        <a:lnSpc>
                          <a:spcPts val="819"/>
                        </a:lnSpc>
                      </a:pPr>
                      <a:r>
                        <a:rPr dirty="0" sz="75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Modelo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819"/>
                        </a:lnSpc>
                      </a:pPr>
                      <a:r>
                        <a:rPr dirty="0" sz="750" spc="-2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Tipo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7399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VL160X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3VL17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20">
                          <a:latin typeface="Lucida Sans"/>
                          <a:cs typeface="Lucida Sans"/>
                        </a:rPr>
                        <a:t>fijo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20">
                          <a:latin typeface="Lucida Sans"/>
                          <a:cs typeface="Lucida Sans"/>
                        </a:rPr>
                        <a:t>fijo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r" marR="577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333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VL160X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3VL17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34734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20">
                          <a:latin typeface="Lucida Sans"/>
                          <a:cs typeface="Lucida Sans"/>
                        </a:rPr>
                        <a:t>fijo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565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DD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</a:tr>
              <a:tr h="17907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VL160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3VL27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4734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6893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DC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250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VL250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3VL37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4734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6893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DC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400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VL400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3VL47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34734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36893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DC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</a:tr>
              <a:tr h="17907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630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VL630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3VL57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4734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36893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TM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DC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VL160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3VL27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70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250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VL250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3VL37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</a:tr>
              <a:tr h="17907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400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VL400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3VL47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8034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630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VL630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3VL57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70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70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</a:tr>
              <a:tr h="175260">
                <a:tc>
                  <a:txBody>
                    <a:bodyPr/>
                    <a:lstStyle/>
                    <a:p>
                      <a:pPr algn="ctr" marR="222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800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VL800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3VL67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6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8415"/>
                </a:tc>
              </a:tr>
              <a:tr h="182245">
                <a:tc>
                  <a:txBody>
                    <a:bodyPr/>
                    <a:lstStyle/>
                    <a:p>
                      <a:pPr algn="ctr" marR="228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1250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VL1250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3VL77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14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765"/>
                </a:tc>
              </a:tr>
              <a:tr h="140970">
                <a:tc>
                  <a:txBody>
                    <a:bodyPr/>
                    <a:lstStyle/>
                    <a:p>
                      <a:pPr algn="ctr" marR="22860">
                        <a:lnSpc>
                          <a:spcPts val="825"/>
                        </a:lnSpc>
                        <a:spcBef>
                          <a:spcPts val="190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1600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825"/>
                        </a:lnSpc>
                        <a:spcBef>
                          <a:spcPts val="19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VL1600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ts val="825"/>
                        </a:lnSpc>
                        <a:spcBef>
                          <a:spcPts val="19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3VL87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25"/>
                        </a:lnSpc>
                        <a:spcBef>
                          <a:spcPts val="190"/>
                        </a:spcBef>
                        <a:tabLst>
                          <a:tab pos="41719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6525">
                        <a:lnSpc>
                          <a:spcPts val="825"/>
                        </a:lnSpc>
                        <a:spcBef>
                          <a:spcPts val="190"/>
                        </a:spcBef>
                        <a:tabLst>
                          <a:tab pos="436880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413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ts val="855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gridSpan="2">
                  <a:txBody>
                    <a:bodyPr/>
                    <a:lstStyle/>
                    <a:p>
                      <a:pPr marL="137160">
                        <a:lnSpc>
                          <a:spcPts val="855"/>
                        </a:lnSpc>
                        <a:spcBef>
                          <a:spcPts val="155"/>
                        </a:spcBef>
                        <a:tabLst>
                          <a:tab pos="409575" algn="l"/>
                        </a:tabLst>
                      </a:pP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ts val="855"/>
                        </a:lnSpc>
                        <a:spcBef>
                          <a:spcPts val="155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r" marR="115570">
                        <a:lnSpc>
                          <a:spcPts val="875"/>
                        </a:lnSpc>
                        <a:spcBef>
                          <a:spcPts val="140"/>
                        </a:spcBef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145415">
                        <a:lnSpc>
                          <a:spcPts val="840"/>
                        </a:lnSpc>
                        <a:spcBef>
                          <a:spcPts val="170"/>
                        </a:spcBef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algn="r" marR="63500">
                        <a:lnSpc>
                          <a:spcPts val="840"/>
                        </a:lnSpc>
                        <a:spcBef>
                          <a:spcPts val="170"/>
                        </a:spcBef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AB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1590"/>
                </a:tc>
              </a:tr>
              <a:tr h="316230">
                <a:tc>
                  <a:txBody>
                    <a:bodyPr/>
                    <a:lstStyle/>
                    <a:p>
                      <a:pPr marL="31750">
                        <a:lnSpc>
                          <a:spcPts val="825"/>
                        </a:lnSpc>
                        <a:spcBef>
                          <a:spcPts val="489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67310">
                        <a:lnSpc>
                          <a:spcPts val="825"/>
                        </a:lnSpc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500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22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09220" marR="74295" indent="-38100">
                        <a:lnSpc>
                          <a:spcPts val="750"/>
                        </a:lnSpc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VL160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 VL630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15"/>
                        </a:lnSpc>
                        <a:spcBef>
                          <a:spcPts val="489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3VL27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113664">
                        <a:lnSpc>
                          <a:spcPts val="815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3VL57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22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1206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1557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04139">
                        <a:lnSpc>
                          <a:spcPct val="100000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ETU10M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6604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AP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</a:tr>
              <a:tr h="292100">
                <a:tc>
                  <a:txBody>
                    <a:bodyPr/>
                    <a:lstStyle/>
                    <a:p>
                      <a:pPr marL="31750">
                        <a:lnSpc>
                          <a:spcPts val="89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67310">
                        <a:lnSpc>
                          <a:spcPts val="890"/>
                        </a:lnSpc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500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09220" marR="74295" indent="-38100">
                        <a:lnSpc>
                          <a:spcPts val="730"/>
                        </a:lnSpc>
                        <a:spcBef>
                          <a:spcPts val="320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VL160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 VL630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15"/>
                        </a:lnSpc>
                        <a:spcBef>
                          <a:spcPts val="155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3VL27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113664">
                        <a:lnSpc>
                          <a:spcPts val="815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3VL57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 marL="6985">
                        <a:lnSpc>
                          <a:spcPct val="100000"/>
                        </a:lnSpc>
                      </a:pPr>
                      <a:r>
                        <a:rPr dirty="0" sz="750" spc="-20">
                          <a:latin typeface="Lucida Sans"/>
                          <a:cs typeface="Lucida Sans"/>
                        </a:rPr>
                        <a:t>fijo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algn="r" marR="11557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 marL="2095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r" marR="5969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DK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</a:tr>
              <a:tr h="292100">
                <a:tc>
                  <a:txBody>
                    <a:bodyPr/>
                    <a:lstStyle/>
                    <a:p>
                      <a:pPr marL="31750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67310">
                        <a:lnSpc>
                          <a:spcPts val="890"/>
                        </a:lnSpc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500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9220" marR="74295" indent="-38100">
                        <a:lnSpc>
                          <a:spcPts val="750"/>
                        </a:lnSpc>
                        <a:spcBef>
                          <a:spcPts val="365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VL160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20">
                          <a:latin typeface="Lucida Sans"/>
                          <a:cs typeface="Lucida Sans"/>
                        </a:rPr>
                        <a:t> VL630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25"/>
                        </a:lnSpc>
                        <a:spcBef>
                          <a:spcPts val="215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3VL27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113664">
                        <a:lnSpc>
                          <a:spcPts val="825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3VL57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 marL="1206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 spc="-20">
                          <a:latin typeface="Lucida Sans"/>
                          <a:cs typeface="Lucida Sans"/>
                        </a:rPr>
                        <a:t>reg.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r" marR="11557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98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ctr" marL="2095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M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algn="r" marR="6286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DE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05"/>
                </a:tc>
              </a:tr>
              <a:tr h="293370">
                <a:tc>
                  <a:txBody>
                    <a:bodyPr/>
                    <a:lstStyle/>
                    <a:p>
                      <a:pPr marL="31750">
                        <a:lnSpc>
                          <a:spcPts val="90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40005">
                        <a:lnSpc>
                          <a:spcPts val="900"/>
                        </a:lnSpc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1600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81915" marR="74295" indent="-10795">
                        <a:lnSpc>
                          <a:spcPts val="750"/>
                        </a:lnSpc>
                        <a:spcBef>
                          <a:spcPts val="420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VL160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0">
                          <a:latin typeface="Lucida Sans"/>
                          <a:cs typeface="Lucida Sans"/>
                        </a:rPr>
                        <a:t>VL1600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5334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25"/>
                        </a:lnSpc>
                        <a:spcBef>
                          <a:spcPts val="270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3VL27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113664">
                        <a:lnSpc>
                          <a:spcPts val="825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3VL87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42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1206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1557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7955">
                        <a:lnSpc>
                          <a:spcPct val="100000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ETU20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5778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AH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81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890"/>
                        </a:lnSpc>
                        <a:spcBef>
                          <a:spcPts val="155"/>
                        </a:spcBef>
                      </a:pPr>
                      <a:r>
                        <a:rPr dirty="0" sz="750" spc="-40">
                          <a:latin typeface="Lucida Sans"/>
                          <a:cs typeface="Lucida Sans"/>
                        </a:rPr>
                        <a:t>160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5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 spc="-7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40005">
                        <a:lnSpc>
                          <a:spcPts val="850"/>
                        </a:lnSpc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1600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 A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81915" marR="74295" indent="-10795">
                        <a:lnSpc>
                          <a:spcPts val="730"/>
                        </a:lnSpc>
                        <a:spcBef>
                          <a:spcPts val="434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VL160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r>
                        <a:rPr dirty="0" sz="750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50" spc="-40">
                          <a:latin typeface="Lucida Sans"/>
                          <a:cs typeface="Lucida Sans"/>
                        </a:rPr>
                        <a:t>VL1600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55244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15"/>
                        </a:lnSpc>
                        <a:spcBef>
                          <a:spcPts val="340"/>
                        </a:spcBef>
                      </a:pPr>
                      <a:r>
                        <a:rPr dirty="0" sz="750" spc="-45">
                          <a:latin typeface="Lucida Sans"/>
                          <a:cs typeface="Lucida Sans"/>
                        </a:rPr>
                        <a:t>3VL27 </a:t>
                      </a:r>
                      <a:r>
                        <a:rPr dirty="0" sz="750" spc="-50">
                          <a:latin typeface="Lucida Sans"/>
                          <a:cs typeface="Lucida Sans"/>
                        </a:rPr>
                        <a:t>a</a:t>
                      </a:r>
                      <a:endParaRPr sz="750">
                        <a:latin typeface="Lucida Sans"/>
                        <a:cs typeface="Lucida Sans"/>
                      </a:endParaRPr>
                    </a:p>
                    <a:p>
                      <a:pPr marL="113664">
                        <a:lnSpc>
                          <a:spcPts val="740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3VL87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431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 marL="12065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dirty="0" sz="750">
                          <a:latin typeface="Lucida Sans"/>
                          <a:cs typeface="Lucida Sans"/>
                        </a:rPr>
                        <a:t>-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9715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si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r" marR="147955">
                        <a:lnSpc>
                          <a:spcPct val="100000"/>
                        </a:lnSpc>
                      </a:pPr>
                      <a:r>
                        <a:rPr dirty="0" sz="750" spc="-10">
                          <a:latin typeface="Lucida Sans"/>
                          <a:cs typeface="Lucida Sans"/>
                        </a:rPr>
                        <a:t>ETU22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r" marR="57785">
                        <a:lnSpc>
                          <a:spcPct val="100000"/>
                        </a:lnSpc>
                      </a:pPr>
                      <a:r>
                        <a:rPr dirty="0" sz="750" spc="-25">
                          <a:latin typeface="Lucida Sans"/>
                          <a:cs typeface="Lucida Sans"/>
                        </a:rPr>
                        <a:t>AH</a:t>
                      </a:r>
                      <a:endParaRPr sz="750">
                        <a:latin typeface="Lucida Sans"/>
                        <a:cs typeface="Lucida Sans"/>
                      </a:endParaRPr>
                    </a:p>
                  </a:txBody>
                  <a:tcPr marL="0" marR="0" marB="0" marT="3175"/>
                </a:tc>
              </a:tr>
            </a:tbl>
          </a:graphicData>
        </a:graphic>
      </p:graphicFrame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303244" cy="58077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7329" y="1984426"/>
            <a:ext cx="2685415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Capacidad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ruptura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interruptores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poseen</a:t>
            </a:r>
            <a:r>
              <a:rPr dirty="0" sz="1050" spc="-10">
                <a:latin typeface="Arial"/>
                <a:cs typeface="Arial"/>
              </a:rPr>
              <a:t> capacidades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elevadas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termomagnéticos </a:t>
            </a:r>
            <a:r>
              <a:rPr dirty="0" sz="1050" spc="-55">
                <a:latin typeface="Arial"/>
                <a:cs typeface="Arial"/>
              </a:rPr>
              <a:t>automáticos,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aunque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denidos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distinta manera.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7324" y="2926368"/>
            <a:ext cx="2781300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61594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Norma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automáti </a:t>
            </a:r>
            <a:r>
              <a:rPr dirty="0" sz="1050" spc="-100">
                <a:latin typeface="Arial"/>
                <a:cs typeface="Arial"/>
              </a:rPr>
              <a:t>cos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industriales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dene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distintos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tipos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corriente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denominada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40">
                <a:latin typeface="Arial"/>
                <a:cs typeface="Arial"/>
              </a:rPr>
              <a:t>rriente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última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Icu”</a:t>
            </a:r>
            <a:r>
              <a:rPr dirty="0" sz="1050" spc="2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ts val="1260"/>
              </a:lnSpc>
              <a:spcBef>
                <a:spcPts val="40"/>
              </a:spcBef>
            </a:pP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abrir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seguridad,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admite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55">
                <a:latin typeface="Arial"/>
                <a:cs typeface="Arial"/>
              </a:rPr>
              <a:t> quedar</a:t>
            </a:r>
            <a:r>
              <a:rPr dirty="0" sz="1050" spc="-50">
                <a:latin typeface="Arial"/>
                <a:cs typeface="Arial"/>
              </a:rPr>
              <a:t> fuera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servicio.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tam </a:t>
            </a:r>
            <a:r>
              <a:rPr dirty="0" sz="1050" spc="-50">
                <a:latin typeface="Arial"/>
                <a:cs typeface="Arial"/>
              </a:rPr>
              <a:t>bién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dene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la</a:t>
            </a:r>
            <a:r>
              <a:rPr dirty="0" sz="1050" spc="2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cortocircuito,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7672" y="4047828"/>
            <a:ext cx="274447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"/>
                <a:cs typeface="Arial"/>
              </a:rPr>
              <a:t>I</a:t>
            </a:r>
            <a:r>
              <a:rPr dirty="0" sz="1050" spc="2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”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luego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interrumpir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debe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16912" y="4143917"/>
            <a:ext cx="2764155" cy="41338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5085">
              <a:lnSpc>
                <a:spcPts val="615"/>
              </a:lnSpc>
              <a:spcBef>
                <a:spcPts val="130"/>
              </a:spcBef>
            </a:pPr>
            <a:r>
              <a:rPr dirty="0" sz="600" spc="-25">
                <a:latin typeface="Arial"/>
                <a:cs typeface="Arial"/>
              </a:rPr>
              <a:t>cs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1145"/>
              </a:lnSpc>
            </a:pPr>
            <a:r>
              <a:rPr dirty="0" sz="1050" spc="-70">
                <a:latin typeface="Arial"/>
                <a:cs typeface="Arial"/>
              </a:rPr>
              <a:t>permanecer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admitiéndose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posibilidad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</a:pP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futuro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actuar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vez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más.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66782" y="4687744"/>
            <a:ext cx="2783205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63500" marR="31750">
              <a:lnSpc>
                <a:spcPct val="99600"/>
              </a:lnSpc>
              <a:spcBef>
                <a:spcPts val="135"/>
              </a:spcBef>
            </a:pPr>
            <a:r>
              <a:rPr dirty="0" sz="1050" spc="-10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15">
                <a:latin typeface="Arial"/>
                <a:cs typeface="Arial"/>
              </a:rPr>
              <a:t>rr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I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75">
                <a:latin typeface="Arial"/>
                <a:cs typeface="Arial"/>
              </a:rPr>
              <a:t>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m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</a:t>
            </a:r>
            <a:r>
              <a:rPr dirty="0" sz="1050" spc="-90">
                <a:latin typeface="Arial"/>
                <a:cs typeface="Arial"/>
              </a:rPr>
              <a:t>a</a:t>
            </a:r>
            <a:r>
              <a:rPr dirty="0" sz="1050" spc="-105">
                <a:latin typeface="Arial"/>
                <a:cs typeface="Arial"/>
              </a:rPr>
              <a:t>l</a:t>
            </a:r>
            <a:r>
              <a:rPr dirty="0" sz="1050" spc="-40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1</a:t>
            </a:r>
            <a:r>
              <a:rPr dirty="0" sz="1050" spc="-55">
                <a:latin typeface="Arial"/>
                <a:cs typeface="Arial"/>
              </a:rPr>
              <a:t>0</a:t>
            </a:r>
            <a:r>
              <a:rPr dirty="0" sz="1050" spc="-35">
                <a:latin typeface="Arial"/>
                <a:cs typeface="Arial"/>
              </a:rPr>
              <a:t>0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75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50</a:t>
            </a:r>
            <a:r>
              <a:rPr dirty="0" sz="1050">
                <a:latin typeface="Arial"/>
                <a:cs typeface="Arial"/>
              </a:rPr>
              <a:t>  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25</a:t>
            </a:r>
            <a:r>
              <a:rPr dirty="0" sz="1050">
                <a:latin typeface="Arial"/>
                <a:cs typeface="Arial"/>
              </a:rPr>
              <a:t>  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10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20">
                <a:latin typeface="Arial"/>
                <a:cs typeface="Arial"/>
              </a:rPr>
              <a:t>r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50">
                <a:latin typeface="Arial"/>
                <a:cs typeface="Arial"/>
              </a:rPr>
              <a:t>n</a:t>
            </a:r>
            <a:r>
              <a:rPr dirty="0" sz="1050">
                <a:latin typeface="Arial"/>
                <a:cs typeface="Arial"/>
              </a:rPr>
              <a:t>t</a:t>
            </a:r>
            <a:r>
              <a:rPr dirty="0" sz="1050" spc="-60">
                <a:latin typeface="Arial"/>
                <a:cs typeface="Arial"/>
              </a:rPr>
              <a:t>e </a:t>
            </a:r>
            <a:r>
              <a:rPr dirty="0" sz="1050" spc="-5">
                <a:latin typeface="Arial"/>
                <a:cs typeface="Arial"/>
              </a:rPr>
              <a:t>ú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85">
                <a:latin typeface="Arial"/>
                <a:cs typeface="Arial"/>
              </a:rPr>
              <a:t>r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</a:t>
            </a:r>
            <a:r>
              <a:rPr dirty="0" baseline="-27777" sz="900" spc="-75">
                <a:latin typeface="Arial"/>
                <a:cs typeface="Arial"/>
              </a:rPr>
              <a:t>c</a:t>
            </a:r>
            <a:r>
              <a:rPr dirty="0" baseline="-27777" sz="900" spc="-22">
                <a:latin typeface="Arial"/>
                <a:cs typeface="Arial"/>
              </a:rPr>
              <a:t>u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17324" y="5327684"/>
            <a:ext cx="2522855" cy="11468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50">
                <a:latin typeface="Arial"/>
                <a:cs typeface="Arial"/>
              </a:rPr>
              <a:t> interruptores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variadas</a:t>
            </a:r>
            <a:r>
              <a:rPr dirty="0" sz="1050" spc="-60">
                <a:latin typeface="Arial"/>
                <a:cs typeface="Arial"/>
              </a:rPr>
              <a:t> capaci </a:t>
            </a:r>
            <a:r>
              <a:rPr dirty="0" sz="1050" spc="-75">
                <a:latin typeface="Arial"/>
                <a:cs typeface="Arial"/>
              </a:rPr>
              <a:t>dades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ruptura,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ejemplo</a:t>
            </a:r>
            <a:endParaRPr sz="1050">
              <a:latin typeface="Arial"/>
              <a:cs typeface="Arial"/>
            </a:endParaRPr>
          </a:p>
          <a:p>
            <a:pPr marL="12700" marR="1119505">
              <a:lnSpc>
                <a:spcPct val="107000"/>
              </a:lnSpc>
              <a:spcBef>
                <a:spcPts val="75"/>
              </a:spcBef>
              <a:tabLst>
                <a:tab pos="1083310" algn="l"/>
              </a:tabLst>
            </a:pPr>
            <a:r>
              <a:rPr dirty="0" sz="900" i="1">
                <a:latin typeface="Arial"/>
                <a:cs typeface="Arial"/>
              </a:rPr>
              <a:t>Baja</a:t>
            </a:r>
            <a:r>
              <a:rPr dirty="0" sz="900" spc="-5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capacidad</a:t>
            </a:r>
            <a:r>
              <a:rPr dirty="0" sz="900" spc="525" i="1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3VF22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20">
                <a:latin typeface="Arial"/>
                <a:cs typeface="Arial"/>
              </a:rPr>
              <a:t>18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kA </a:t>
            </a:r>
            <a:r>
              <a:rPr dirty="0" sz="900" i="1">
                <a:latin typeface="Arial"/>
                <a:cs typeface="Arial"/>
              </a:rPr>
              <a:t>Capacidad</a:t>
            </a:r>
            <a:r>
              <a:rPr dirty="0" sz="900" spc="40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estándar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1735455" algn="l"/>
              </a:tabLst>
            </a:pP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3VL17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3VL87</a:t>
            </a:r>
            <a:r>
              <a:rPr dirty="0" sz="1050" spc="-25">
                <a:latin typeface="Arial"/>
                <a:cs typeface="Arial"/>
              </a:rPr>
              <a:t> (N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45">
                <a:latin typeface="Arial"/>
                <a:cs typeface="Arial"/>
              </a:rPr>
              <a:t>40/45/50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kA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900" i="1">
                <a:latin typeface="Arial"/>
                <a:cs typeface="Arial"/>
              </a:rPr>
              <a:t>Capacidad</a:t>
            </a:r>
            <a:r>
              <a:rPr dirty="0" sz="900" spc="40" i="1">
                <a:latin typeface="Arial"/>
                <a:cs typeface="Arial"/>
              </a:rPr>
              <a:t> </a:t>
            </a:r>
            <a:r>
              <a:rPr dirty="0" sz="900" spc="-10" i="1">
                <a:latin typeface="Arial"/>
                <a:cs typeface="Arial"/>
              </a:rPr>
              <a:t>elevada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02370" y="1959924"/>
            <a:ext cx="2776220" cy="114871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8100" marR="30480">
              <a:lnSpc>
                <a:spcPct val="103899"/>
              </a:lnSpc>
              <a:spcBef>
                <a:spcPts val="160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compactos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deben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elevada </a:t>
            </a:r>
            <a:r>
              <a:rPr dirty="0" sz="950">
                <a:latin typeface="Arial"/>
                <a:cs typeface="Arial"/>
              </a:rPr>
              <a:t>capacidad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ruptura</a:t>
            </a:r>
            <a:r>
              <a:rPr dirty="0" sz="950" spc="-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velocidad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ac </a:t>
            </a:r>
            <a:r>
              <a:rPr dirty="0" sz="950" spc="45">
                <a:latin typeface="Arial"/>
                <a:cs typeface="Arial"/>
              </a:rPr>
              <a:t>tuación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limitación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corriente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cortocir </a:t>
            </a:r>
            <a:r>
              <a:rPr dirty="0" sz="950">
                <a:latin typeface="Arial"/>
                <a:cs typeface="Arial"/>
              </a:rPr>
              <a:t>cuito.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conducir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resistir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corriente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114">
                <a:latin typeface="Arial"/>
                <a:cs typeface="Arial"/>
              </a:rPr>
              <a:t>dene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una</a:t>
            </a:r>
            <a:r>
              <a:rPr dirty="0" sz="1050" spc="20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breve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</a:t>
            </a:r>
            <a:r>
              <a:rPr dirty="0" baseline="-27777" sz="900" spc="-30">
                <a:latin typeface="Arial"/>
                <a:cs typeface="Arial"/>
              </a:rPr>
              <a:t>cu</a:t>
            </a:r>
            <a:r>
              <a:rPr dirty="0" sz="1050" spc="-20">
                <a:latin typeface="Arial"/>
                <a:cs typeface="Arial"/>
              </a:rPr>
              <a:t>”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99832" y="3253715"/>
            <a:ext cx="2802255" cy="1134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Selectividad</a:t>
            </a:r>
            <a:endParaRPr sz="95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límite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selectividad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 </a:t>
            </a:r>
            <a:r>
              <a:rPr dirty="0" sz="1050" spc="-75">
                <a:latin typeface="Arial"/>
                <a:cs typeface="Arial"/>
              </a:rPr>
              <a:t>pactos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(como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termomagnéticos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automáti </a:t>
            </a:r>
            <a:r>
              <a:rPr dirty="0" sz="1050" spc="-75">
                <a:latin typeface="Arial"/>
                <a:cs typeface="Arial"/>
              </a:rPr>
              <a:t>cos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depende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limitación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5">
                <a:latin typeface="Arial"/>
                <a:cs typeface="Arial"/>
              </a:rPr>
              <a:t>características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pospuesto, </a:t>
            </a:r>
            <a:r>
              <a:rPr dirty="0" sz="1050" spc="-80">
                <a:latin typeface="Arial"/>
                <a:cs typeface="Arial"/>
              </a:rPr>
              <a:t>así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valor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energía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paso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</a:t>
            </a:r>
            <a:r>
              <a:rPr dirty="0" baseline="41666" sz="900" spc="-37">
                <a:latin typeface="Arial"/>
                <a:cs typeface="Arial"/>
              </a:rPr>
              <a:t>2</a:t>
            </a:r>
            <a:r>
              <a:rPr dirty="0" sz="1050" spc="-25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del </a:t>
            </a:r>
            <a:r>
              <a:rPr dirty="0" sz="1050" spc="-50">
                <a:latin typeface="Arial"/>
                <a:cs typeface="Arial"/>
              </a:rPr>
              <a:t>elemento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antepuesto.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27492" y="4516687"/>
            <a:ext cx="270129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tratarse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súmamente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veloces,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sus </a:t>
            </a:r>
            <a:r>
              <a:rPr dirty="0" sz="1050" spc="-70">
                <a:latin typeface="Arial"/>
                <a:cs typeface="Arial"/>
              </a:rPr>
              <a:t>valores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similares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aún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entre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tamaños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diferentes.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Sólo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lograr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selec </a:t>
            </a:r>
            <a:r>
              <a:rPr dirty="0" sz="1050" spc="-55">
                <a:latin typeface="Arial"/>
                <a:cs typeface="Arial"/>
              </a:rPr>
              <a:t>tividades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razonables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antepuestos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disparadores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breve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retardo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LSI.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27636" y="5477633"/>
            <a:ext cx="2758440" cy="509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35"/>
              </a:spcBef>
              <a:tabLst>
                <a:tab pos="2189480" algn="l"/>
              </a:tabLst>
            </a:pP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todo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recomendable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utilizar interruptores </a:t>
            </a:r>
            <a:r>
              <a:rPr dirty="0" sz="1050" spc="-70">
                <a:latin typeface="Arial"/>
                <a:cs typeface="Arial"/>
              </a:rPr>
              <a:t>selectivos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3WL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aguas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arriba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ellos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50">
                <a:latin typeface="Arial"/>
                <a:cs typeface="Arial"/>
              </a:rPr>
              <a:t>posible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escalonar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selectividad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100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10">
                <a:latin typeface="Arial"/>
                <a:cs typeface="Arial"/>
              </a:rPr>
              <a:t>segura.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3206750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90"/>
              <a:t>Interruptores</a:t>
            </a:r>
            <a:r>
              <a:rPr dirty="0" spc="-10"/>
              <a:t> </a:t>
            </a:r>
            <a:r>
              <a:rPr dirty="0" spc="-105"/>
              <a:t>Automáticos</a:t>
            </a:r>
            <a:r>
              <a:rPr dirty="0" spc="-50"/>
              <a:t> </a:t>
            </a:r>
            <a:r>
              <a:rPr dirty="0" spc="-125"/>
              <a:t>Compactos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317238" y="2140008"/>
            <a:ext cx="87693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Corriente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asignada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06593" y="2140008"/>
            <a:ext cx="51752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Interruptor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97879" y="2140008"/>
            <a:ext cx="22796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88353" y="2140008"/>
            <a:ext cx="38036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Tensión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06338" y="2355423"/>
            <a:ext cx="24384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160</a:t>
            </a:r>
            <a:r>
              <a:rPr dirty="0" sz="450">
                <a:latin typeface="Verdana"/>
                <a:cs typeface="Verdana"/>
              </a:rPr>
              <a:t> </a:t>
            </a:r>
            <a:r>
              <a:rPr dirty="0" sz="450" spc="55">
                <a:latin typeface="Verdana"/>
                <a:cs typeface="Verdana"/>
              </a:rPr>
              <a:t>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06338" y="2509600"/>
            <a:ext cx="24384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160</a:t>
            </a:r>
            <a:r>
              <a:rPr dirty="0" sz="450">
                <a:latin typeface="Verdana"/>
                <a:cs typeface="Verdana"/>
              </a:rPr>
              <a:t> </a:t>
            </a:r>
            <a:r>
              <a:rPr dirty="0" sz="450" spc="55">
                <a:latin typeface="Verdana"/>
                <a:cs typeface="Verdana"/>
              </a:rPr>
              <a:t>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606338" y="2663779"/>
            <a:ext cx="24384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250</a:t>
            </a:r>
            <a:r>
              <a:rPr dirty="0" sz="450">
                <a:latin typeface="Verdana"/>
                <a:cs typeface="Verdana"/>
              </a:rPr>
              <a:t> </a:t>
            </a:r>
            <a:r>
              <a:rPr dirty="0" sz="450" spc="55">
                <a:latin typeface="Verdana"/>
                <a:cs typeface="Verdana"/>
              </a:rPr>
              <a:t>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06338" y="2817957"/>
            <a:ext cx="24384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400</a:t>
            </a:r>
            <a:r>
              <a:rPr dirty="0" sz="450">
                <a:latin typeface="Verdana"/>
                <a:cs typeface="Verdana"/>
              </a:rPr>
              <a:t> </a:t>
            </a:r>
            <a:r>
              <a:rPr dirty="0" sz="450" spc="55">
                <a:latin typeface="Verdana"/>
                <a:cs typeface="Verdana"/>
              </a:rPr>
              <a:t>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06338" y="2970014"/>
            <a:ext cx="24384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630</a:t>
            </a:r>
            <a:r>
              <a:rPr dirty="0" sz="450">
                <a:latin typeface="Verdana"/>
                <a:cs typeface="Verdana"/>
              </a:rPr>
              <a:t> </a:t>
            </a:r>
            <a:r>
              <a:rPr dirty="0" sz="450" spc="55">
                <a:latin typeface="Verdana"/>
                <a:cs typeface="Verdana"/>
              </a:rPr>
              <a:t>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440564" y="2355423"/>
            <a:ext cx="31496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VL160X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65977" y="2509600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VL160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465977" y="2663779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VL250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465977" y="2817957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VL400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465977" y="2970014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VL630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012979" y="2355423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3VL17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12979" y="2509600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3VL27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012979" y="2663779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3VL37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012979" y="2817957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3VL47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012979" y="2970014"/>
            <a:ext cx="26289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75">
                <a:latin typeface="Verdana"/>
                <a:cs typeface="Verdana"/>
              </a:rPr>
              <a:t>3VL57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511343" y="2355423"/>
            <a:ext cx="34226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690</a:t>
            </a:r>
            <a:r>
              <a:rPr dirty="0" sz="450" spc="-15">
                <a:latin typeface="Verdana"/>
                <a:cs typeface="Verdana"/>
              </a:rPr>
              <a:t> </a:t>
            </a:r>
            <a:r>
              <a:rPr dirty="0" sz="450" spc="60">
                <a:latin typeface="Verdana"/>
                <a:cs typeface="Verdana"/>
              </a:rPr>
              <a:t>VCA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511343" y="2509600"/>
            <a:ext cx="34226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690</a:t>
            </a:r>
            <a:r>
              <a:rPr dirty="0" sz="450" spc="-15">
                <a:latin typeface="Verdana"/>
                <a:cs typeface="Verdana"/>
              </a:rPr>
              <a:t> </a:t>
            </a:r>
            <a:r>
              <a:rPr dirty="0" sz="450" spc="60">
                <a:latin typeface="Verdana"/>
                <a:cs typeface="Verdana"/>
              </a:rPr>
              <a:t>VCA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511343" y="2663779"/>
            <a:ext cx="34226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690</a:t>
            </a:r>
            <a:r>
              <a:rPr dirty="0" sz="450" spc="-15">
                <a:latin typeface="Verdana"/>
                <a:cs typeface="Verdana"/>
              </a:rPr>
              <a:t> </a:t>
            </a:r>
            <a:r>
              <a:rPr dirty="0" sz="450" spc="60">
                <a:latin typeface="Verdana"/>
                <a:cs typeface="Verdana"/>
              </a:rPr>
              <a:t>VCA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511343" y="2817957"/>
            <a:ext cx="34226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690</a:t>
            </a:r>
            <a:r>
              <a:rPr dirty="0" sz="450" spc="-15">
                <a:latin typeface="Verdana"/>
                <a:cs typeface="Verdana"/>
              </a:rPr>
              <a:t> </a:t>
            </a:r>
            <a:r>
              <a:rPr dirty="0" sz="450" spc="60">
                <a:latin typeface="Verdana"/>
                <a:cs typeface="Verdana"/>
              </a:rPr>
              <a:t>VCA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511343" y="2970014"/>
            <a:ext cx="34226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90">
                <a:latin typeface="Verdana"/>
                <a:cs typeface="Verdana"/>
              </a:rPr>
              <a:t>690</a:t>
            </a:r>
            <a:r>
              <a:rPr dirty="0" sz="450" spc="-15">
                <a:latin typeface="Verdana"/>
                <a:cs typeface="Verdana"/>
              </a:rPr>
              <a:t> </a:t>
            </a:r>
            <a:r>
              <a:rPr dirty="0" sz="450" spc="60">
                <a:latin typeface="Verdana"/>
                <a:cs typeface="Verdana"/>
              </a:rPr>
              <a:t>VCA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357954" y="1978089"/>
            <a:ext cx="2759075" cy="974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respaldo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Back-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up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20">
                <a:latin typeface="Arial"/>
                <a:cs typeface="Arial"/>
              </a:rPr>
              <a:t> como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respaldo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proteger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interruptores </a:t>
            </a:r>
            <a:r>
              <a:rPr dirty="0" sz="1050" spc="-55">
                <a:latin typeface="Arial"/>
                <a:cs typeface="Arial"/>
              </a:rPr>
              <a:t>termomagnéticos</a:t>
            </a:r>
            <a:r>
              <a:rPr dirty="0" sz="1050" spc="-70">
                <a:latin typeface="Arial"/>
                <a:cs typeface="Arial"/>
              </a:rPr>
              <a:t> cuando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instalados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presunta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cortocircuito </a:t>
            </a:r>
            <a:r>
              <a:rPr dirty="0" sz="1050" spc="-45">
                <a:latin typeface="Arial"/>
                <a:cs typeface="Arial"/>
              </a:rPr>
              <a:t>superior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capacidad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ruptura.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357815" y="3097429"/>
            <a:ext cx="2707640" cy="97409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0">
              <a:lnSpc>
                <a:spcPct val="100899"/>
              </a:lnSpc>
              <a:spcBef>
                <a:spcPts val="8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Maniobra</a:t>
            </a:r>
            <a:r>
              <a:rPr dirty="0" sz="950" spc="1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circuitos</a:t>
            </a:r>
            <a:r>
              <a:rPr dirty="0" sz="950" spc="1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corriente</a:t>
            </a:r>
            <a:r>
              <a:rPr dirty="0" sz="950" spc="1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continua</a:t>
            </a:r>
            <a:r>
              <a:rPr dirty="0" sz="950" spc="200" i="1">
                <a:solidFill>
                  <a:srgbClr val="005BAA"/>
                </a:solidFill>
                <a:latin typeface="Arial"/>
                <a:cs typeface="Arial"/>
              </a:rPr>
              <a:t> 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50">
                <a:latin typeface="Arial"/>
                <a:cs typeface="Arial"/>
              </a:rPr>
              <a:t> termomagnéticos</a:t>
            </a:r>
            <a:r>
              <a:rPr dirty="0" sz="1050" spc="2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hasta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630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Siemens</a:t>
            </a:r>
            <a:r>
              <a:rPr dirty="0" sz="1050" spc="-25">
                <a:latin typeface="Arial"/>
                <a:cs typeface="Arial"/>
              </a:rPr>
              <a:t> se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utilizar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continua.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ts val="1250"/>
              </a:lnSpc>
              <a:spcBef>
                <a:spcPts val="55"/>
              </a:spcBef>
            </a:pPr>
            <a:r>
              <a:rPr dirty="0" sz="1050" spc="-75">
                <a:latin typeface="Arial"/>
                <a:cs typeface="Arial"/>
              </a:rPr>
              <a:t>Según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diere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posible de </a:t>
            </a:r>
            <a:r>
              <a:rPr dirty="0" sz="1050" spc="-10">
                <a:latin typeface="Arial"/>
                <a:cs typeface="Arial"/>
              </a:rPr>
              <a:t>manejar.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282922" y="3110113"/>
            <a:ext cx="48260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 spc="-10">
                <a:latin typeface="Arial"/>
                <a:cs typeface="Arial"/>
              </a:rPr>
              <a:t> </a:t>
            </a:r>
            <a:r>
              <a:rPr dirty="0" sz="650" spc="-20">
                <a:latin typeface="Arial"/>
                <a:cs typeface="Arial"/>
              </a:rPr>
              <a:t>15.2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14993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7520" y="1929521"/>
            <a:ext cx="4907915" cy="3354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0325" marR="31750" indent="-48260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60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947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dene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curva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actuación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interruptores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compactos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7940">
              <a:lnSpc>
                <a:spcPct val="129299"/>
              </a:lnSpc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curva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denida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947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igual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denidas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IEC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898</a:t>
            </a:r>
            <a:r>
              <a:rPr dirty="0" sz="1050" spc="6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5">
                <a:latin typeface="Arial"/>
                <a:cs typeface="Arial"/>
              </a:rPr>
              <a:t>La </a:t>
            </a:r>
            <a:r>
              <a:rPr dirty="0" sz="1050" spc="-65">
                <a:latin typeface="Arial"/>
                <a:cs typeface="Arial"/>
              </a:rPr>
              <a:t>curva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actuación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ETU10M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igual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guardamotor</a:t>
            </a:r>
            <a:r>
              <a:rPr dirty="0" sz="1050" spc="125">
                <a:latin typeface="Arial"/>
                <a:cs typeface="Arial"/>
              </a:rPr>
              <a:t>  </a:t>
            </a:r>
            <a:r>
              <a:rPr dirty="0" sz="1050" spc="-20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disparador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térmico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Norma </a:t>
            </a:r>
            <a:r>
              <a:rPr dirty="0" sz="1050" spc="-150">
                <a:latin typeface="Arial"/>
                <a:cs typeface="Arial"/>
              </a:rPr>
              <a:t>IEC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947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dene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capacidades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ruptura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7399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disparador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85">
                <a:latin typeface="Arial"/>
                <a:cs typeface="Arial"/>
              </a:rPr>
              <a:t>G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falla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>
                <a:latin typeface="Arial"/>
                <a:cs typeface="Arial"/>
              </a:rPr>
              <a:t>tierra</a:t>
            </a:r>
            <a:r>
              <a:rPr dirty="0" sz="1050" spc="4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270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módulo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RCD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falla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tierra</a:t>
            </a:r>
            <a:r>
              <a:rPr dirty="0" sz="1050" spc="459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 </a:t>
            </a:r>
            <a:r>
              <a:rPr dirty="0" sz="1050" spc="-80">
                <a:latin typeface="Arial"/>
                <a:cs typeface="Arial"/>
              </a:rPr>
              <a:t>compactos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cuentan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disparo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libre</a:t>
            </a:r>
            <a:r>
              <a:rPr dirty="0" sz="1050" spc="17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4889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1765" algn="l"/>
              </a:tabLst>
            </a:pPr>
            <a:r>
              <a:rPr dirty="0" sz="1050" spc="-75">
                <a:latin typeface="Arial"/>
                <a:cs typeface="Arial"/>
              </a:rPr>
              <a:t>Un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70">
                <a:latin typeface="Arial"/>
                <a:cs typeface="Arial"/>
              </a:rPr>
              <a:t> compacto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brindar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respaldo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(Back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</a:t>
            </a:r>
            <a:r>
              <a:rPr dirty="0" sz="1050" spc="3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termomagné </a:t>
            </a:r>
            <a:r>
              <a:rPr dirty="0" sz="1050" spc="-35">
                <a:latin typeface="Arial"/>
                <a:cs typeface="Arial"/>
              </a:rPr>
              <a:t>tico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automático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capacidad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ruptura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éste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suciente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23520" indent="-211454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224154" algn="l"/>
              </a:tabLst>
            </a:pPr>
            <a:r>
              <a:rPr dirty="0" sz="1050" spc="-65">
                <a:latin typeface="Arial"/>
                <a:cs typeface="Arial"/>
              </a:rPr>
              <a:t>No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abrir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compacto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distancia</a:t>
            </a:r>
            <a:r>
              <a:rPr dirty="0" sz="1050" spc="5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7736" y="5736345"/>
            <a:ext cx="14617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10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7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70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4818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16.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52029" y="1572937"/>
            <a:ext cx="478726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85">
                <a:solidFill>
                  <a:srgbClr val="FFFFFF"/>
                </a:solidFill>
                <a:latin typeface="Arial"/>
                <a:cs typeface="Arial"/>
              </a:rPr>
              <a:t>Aparatos</a:t>
            </a:r>
            <a:r>
              <a:rPr dirty="0" sz="15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10">
                <a:solidFill>
                  <a:srgbClr val="FFFFFF"/>
                </a:solidFill>
                <a:latin typeface="Arial"/>
                <a:cs typeface="Arial"/>
              </a:rPr>
              <a:t>Maniobra</a:t>
            </a:r>
            <a:r>
              <a:rPr dirty="0" sz="15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2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5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dirty="0" sz="15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5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70">
                <a:solidFill>
                  <a:srgbClr val="FFFFFF"/>
                </a:solidFill>
                <a:latin typeface="Arial"/>
                <a:cs typeface="Arial"/>
              </a:rPr>
              <a:t>Instalaciones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3167" y="2865116"/>
            <a:ext cx="246443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Siempre</a:t>
            </a:r>
            <a:r>
              <a:rPr dirty="0" sz="1050" spc="-50">
                <a:latin typeface="Arial"/>
                <a:cs typeface="Arial"/>
              </a:rPr>
              <a:t> 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controlada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60">
                <a:latin typeface="Arial"/>
                <a:cs typeface="Arial"/>
              </a:rPr>
              <a:t>automatizada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porque</a:t>
            </a:r>
            <a:r>
              <a:rPr dirty="0" sz="1050" spc="-30">
                <a:latin typeface="Arial"/>
                <a:cs typeface="Arial"/>
              </a:rPr>
              <a:t> 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electrónico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cumpliendo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tarea.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2894" y="3505043"/>
            <a:ext cx="273240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distancia,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automáticos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esca </a:t>
            </a:r>
            <a:r>
              <a:rPr dirty="0" sz="1050" spc="-55">
                <a:latin typeface="Arial"/>
                <a:cs typeface="Arial"/>
              </a:rPr>
              <a:t>lera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contactores,</a:t>
            </a:r>
            <a:r>
              <a:rPr dirty="0" sz="1050" spc="-50">
                <a:latin typeface="Arial"/>
                <a:cs typeface="Arial"/>
              </a:rPr>
              <a:t> interruptores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horarios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cuentaho </a:t>
            </a:r>
            <a:r>
              <a:rPr dirty="0" sz="1050" spc="-65">
                <a:latin typeface="Arial"/>
                <a:cs typeface="Arial"/>
              </a:rPr>
              <a:t>ras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claro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ejemplo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40">
                <a:latin typeface="Arial"/>
                <a:cs typeface="Arial"/>
              </a:rPr>
              <a:t>control</a:t>
            </a:r>
            <a:r>
              <a:rPr dirty="0" sz="1050" spc="-75">
                <a:latin typeface="Arial"/>
                <a:cs typeface="Arial"/>
              </a:rPr>
              <a:t> para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instalaciones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eléctricas.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3028" y="4308447"/>
            <a:ext cx="2772410" cy="146748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Interruptor</a:t>
            </a:r>
            <a:r>
              <a:rPr dirty="0" sz="950" spc="16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</a:t>
            </a:r>
            <a:r>
              <a:rPr dirty="0" sz="950" spc="17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distancia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50"/>
              </a:spcBef>
            </a:pPr>
            <a:r>
              <a:rPr dirty="0" sz="950" spc="-20">
                <a:latin typeface="Arial"/>
                <a:cs typeface="Arial"/>
              </a:rPr>
              <a:t>Su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utilización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conexión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circuitos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45">
                <a:latin typeface="Arial"/>
                <a:cs typeface="Arial"/>
              </a:rPr>
              <a:t>iluminación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desde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varios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puntos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distintos.</a:t>
            </a:r>
            <a:endParaRPr sz="950">
              <a:latin typeface="Arial"/>
              <a:cs typeface="Arial"/>
            </a:endParaRPr>
          </a:p>
          <a:p>
            <a:pPr marL="12700" marR="92710" indent="-635">
              <a:lnSpc>
                <a:spcPts val="1260"/>
              </a:lnSpc>
              <a:spcBef>
                <a:spcPts val="1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dos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llaves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combinación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0">
                <a:latin typeface="Arial"/>
                <a:cs typeface="Arial"/>
              </a:rPr>
              <a:t> simple, </a:t>
            </a:r>
            <a:r>
              <a:rPr dirty="0" sz="1050" spc="-70">
                <a:latin typeface="Arial"/>
                <a:cs typeface="Arial"/>
              </a:rPr>
              <a:t>económico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apropiado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quiere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controlar</a:t>
            </a:r>
            <a:endParaRPr sz="1050">
              <a:latin typeface="Arial"/>
              <a:cs typeface="Arial"/>
            </a:endParaRPr>
          </a:p>
          <a:p>
            <a:pPr marL="12700" marR="167005" indent="-635">
              <a:lnSpc>
                <a:spcPts val="1250"/>
              </a:lnSpc>
              <a:spcBef>
                <a:spcPts val="15"/>
              </a:spcBef>
            </a:pP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iluminación </a:t>
            </a:r>
            <a:r>
              <a:rPr dirty="0" sz="1050" spc="-70">
                <a:latin typeface="Arial"/>
                <a:cs typeface="Arial"/>
              </a:rPr>
              <a:t>desde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puntos.</a:t>
            </a:r>
            <a:r>
              <a:rPr dirty="0" sz="1050" spc="-100">
                <a:latin typeface="Arial"/>
                <a:cs typeface="Arial"/>
              </a:rPr>
              <a:t> Si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desea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35">
                <a:latin typeface="Arial"/>
                <a:cs typeface="Arial"/>
              </a:rPr>
              <a:t>trolarla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más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puntos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complica</a:t>
            </a:r>
            <a:endParaRPr sz="1050">
              <a:latin typeface="Arial"/>
              <a:cs typeface="Arial"/>
            </a:endParaRPr>
          </a:p>
          <a:p>
            <a:pPr marL="12700" marR="213995">
              <a:lnSpc>
                <a:spcPts val="1260"/>
              </a:lnSpc>
            </a:pPr>
            <a:r>
              <a:rPr dirty="0" sz="1050" spc="-65">
                <a:latin typeface="Arial"/>
                <a:cs typeface="Arial"/>
              </a:rPr>
              <a:t>agregando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llave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cuatro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vías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punto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adicional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cableado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complejo.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2889" y="5904245"/>
            <a:ext cx="272478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consta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 </a:t>
            </a:r>
            <a:r>
              <a:rPr dirty="0" sz="1050" spc="-65">
                <a:latin typeface="Arial"/>
                <a:cs typeface="Arial"/>
              </a:rPr>
              <a:t>(bornes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2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conexión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circuito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ilumi </a:t>
            </a:r>
            <a:r>
              <a:rPr dirty="0" sz="1050" spc="-50">
                <a:latin typeface="Arial"/>
                <a:cs typeface="Arial"/>
              </a:rPr>
              <a:t>nación.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Todas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lámparas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paralelo.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89641" y="2875682"/>
            <a:ext cx="278257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pulsadores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oprimido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contacto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conmuta </a:t>
            </a:r>
            <a:r>
              <a:rPr dirty="0" sz="1050" spc="-60">
                <a:latin typeface="Arial"/>
                <a:cs typeface="Arial"/>
              </a:rPr>
              <a:t>(si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está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abierto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 </a:t>
            </a:r>
            <a:r>
              <a:rPr dirty="0" sz="1050" spc="-50">
                <a:latin typeface="Arial"/>
                <a:cs typeface="Arial"/>
              </a:rPr>
              <a:t>cierra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está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cerrado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 </a:t>
            </a:r>
            <a:r>
              <a:rPr dirty="0" sz="1050" spc="-55">
                <a:latin typeface="Arial"/>
                <a:cs typeface="Arial"/>
              </a:rPr>
              <a:t>abre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luces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apagarse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pulsador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cualquier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otro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presione.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88823" y="3674856"/>
            <a:ext cx="2764155" cy="16300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 indent="635">
              <a:lnSpc>
                <a:spcPct val="102600"/>
              </a:lnSpc>
              <a:spcBef>
                <a:spcPts val="195"/>
              </a:spcBef>
            </a:pPr>
            <a:r>
              <a:rPr dirty="0" sz="950" spc="-20">
                <a:latin typeface="Arial"/>
                <a:cs typeface="Arial"/>
              </a:rPr>
              <a:t>Las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maniobras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realizan </a:t>
            </a:r>
            <a:r>
              <a:rPr dirty="0" sz="950" spc="50">
                <a:latin typeface="Arial"/>
                <a:cs typeface="Arial"/>
              </a:rPr>
              <a:t>mediante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pulsadores, </a:t>
            </a:r>
            <a:r>
              <a:rPr dirty="0" sz="950">
                <a:latin typeface="Arial"/>
                <a:cs typeface="Arial"/>
              </a:rPr>
              <a:t>si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por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falla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contacto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queda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cerrado, </a:t>
            </a:r>
            <a:r>
              <a:rPr dirty="0" sz="950">
                <a:latin typeface="Arial"/>
                <a:cs typeface="Arial"/>
              </a:rPr>
              <a:t>aplicando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tensión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permanentemente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bobina </a:t>
            </a:r>
            <a:r>
              <a:rPr dirty="0" sz="950" spc="55">
                <a:latin typeface="Arial"/>
                <a:cs typeface="Arial"/>
              </a:rPr>
              <a:t>no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quema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¡está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protegida!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50">
                <a:latin typeface="Arial"/>
                <a:cs typeface="Arial"/>
              </a:rPr>
              <a:t> el </a:t>
            </a:r>
            <a:r>
              <a:rPr dirty="0" sz="1050" spc="-10">
                <a:latin typeface="Arial"/>
                <a:cs typeface="Arial"/>
              </a:rPr>
              <a:t>contrario </a:t>
            </a:r>
            <a:r>
              <a:rPr dirty="0" sz="1050" spc="-45">
                <a:latin typeface="Arial"/>
                <a:cs typeface="Arial"/>
              </a:rPr>
              <a:t>debido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fallade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cableado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falta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tensión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mando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cierra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circuito,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alguna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tarea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mantenimiento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desea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encender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la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luz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0">
                <a:latin typeface="Arial"/>
                <a:cs typeface="Arial"/>
              </a:rPr>
              <a:t>tablero,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esto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hacer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palanca </a:t>
            </a:r>
            <a:r>
              <a:rPr dirty="0" sz="1050" spc="-55">
                <a:latin typeface="Arial"/>
                <a:cs typeface="Arial"/>
              </a:rPr>
              <a:t>en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frente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distancia,</a:t>
            </a:r>
            <a:r>
              <a:rPr dirty="0" sz="1050" spc="-50">
                <a:latin typeface="Arial"/>
                <a:cs typeface="Arial"/>
              </a:rPr>
              <a:t> 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además </a:t>
            </a:r>
            <a:r>
              <a:rPr dirty="0" sz="1050" spc="-50">
                <a:latin typeface="Arial"/>
                <a:cs typeface="Arial"/>
              </a:rPr>
              <a:t>sirve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indicador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estado.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97463" y="4471267"/>
            <a:ext cx="119634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16.1</a:t>
            </a:r>
            <a:r>
              <a:rPr dirty="0" sz="650" spc="7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interruptores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50">
                <a:latin typeface="Arial"/>
                <a:cs typeface="Arial"/>
              </a:rPr>
              <a:t>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distancia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28800" y="2303336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4469" y="3220288"/>
            <a:ext cx="2798368" cy="30623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8272" y="4487519"/>
            <a:ext cx="2798368" cy="306235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8272" y="5934174"/>
            <a:ext cx="2808935" cy="542825"/>
          </a:xfrm>
          <a:prstGeom prst="rect">
            <a:avLst/>
          </a:prstGeom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2830" y="2865116"/>
            <a:ext cx="2701925" cy="17894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interruptor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5TT5</a:t>
            </a:r>
            <a:r>
              <a:rPr dirty="0" sz="1050" spc="-25">
                <a:latin typeface="Arial"/>
                <a:cs typeface="Arial"/>
              </a:rPr>
              <a:t> 531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asignada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accionamiento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230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VCA/CC</a:t>
            </a:r>
            <a:r>
              <a:rPr dirty="0" sz="1050" spc="-25">
                <a:latin typeface="Arial"/>
                <a:cs typeface="Arial"/>
              </a:rPr>
              <a:t> (por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otras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tensiones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consultar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 </a:t>
            </a:r>
            <a:r>
              <a:rPr dirty="0" sz="1050" spc="-20">
                <a:latin typeface="Arial"/>
                <a:cs typeface="Arial"/>
              </a:rPr>
              <a:t>tiene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16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signica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maniobrar</a:t>
            </a:r>
            <a:endParaRPr sz="1050">
              <a:latin typeface="Arial"/>
              <a:cs typeface="Arial"/>
            </a:endParaRPr>
          </a:p>
          <a:p>
            <a:pPr marL="93345" marR="67945" indent="10160">
              <a:lnSpc>
                <a:spcPts val="1260"/>
              </a:lnSpc>
              <a:spcBef>
                <a:spcPts val="30"/>
              </a:spcBef>
            </a:pPr>
            <a:r>
              <a:rPr dirty="0" sz="1050" spc="-120">
                <a:latin typeface="Arial"/>
                <a:cs typeface="Arial"/>
              </a:rPr>
              <a:t>Lámparas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incandescentes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total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2400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W </a:t>
            </a:r>
            <a:r>
              <a:rPr dirty="0" sz="1050" spc="-105">
                <a:latin typeface="Arial"/>
                <a:cs typeface="Arial"/>
              </a:rPr>
              <a:t>Transformadores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paralámparas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halógenas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1200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W </a:t>
            </a:r>
            <a:r>
              <a:rPr dirty="0" sz="1050" spc="-120">
                <a:latin typeface="Arial"/>
                <a:cs typeface="Arial"/>
              </a:rPr>
              <a:t>Lámparas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uorescentes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58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W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compensación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5"/>
              </a:lnSpc>
            </a:pPr>
            <a:r>
              <a:rPr dirty="0" sz="1050" spc="-55">
                <a:latin typeface="Arial"/>
                <a:cs typeface="Arial"/>
              </a:rPr>
              <a:t>25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unidades</a:t>
            </a:r>
            <a:endParaRPr sz="1050">
              <a:latin typeface="Arial"/>
              <a:cs typeface="Arial"/>
            </a:endParaRPr>
          </a:p>
          <a:p>
            <a:pPr marL="12700" marR="50165" indent="80010">
              <a:lnSpc>
                <a:spcPts val="1260"/>
              </a:lnSpc>
              <a:spcBef>
                <a:spcPts val="35"/>
              </a:spcBef>
            </a:pPr>
            <a:r>
              <a:rPr dirty="0" sz="1050" spc="-120">
                <a:latin typeface="Arial"/>
                <a:cs typeface="Arial"/>
              </a:rPr>
              <a:t>Lámparas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uorescentes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58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W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concompensación </a:t>
            </a:r>
            <a:r>
              <a:rPr dirty="0" sz="1050" spc="-55">
                <a:latin typeface="Arial"/>
                <a:cs typeface="Arial"/>
              </a:rPr>
              <a:t>35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unidades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2552" y="4784899"/>
            <a:ext cx="276034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contacto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maniobra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posible, </a:t>
            </a:r>
            <a:r>
              <a:rPr dirty="0" sz="1050" spc="-40">
                <a:latin typeface="Arial"/>
                <a:cs typeface="Arial"/>
              </a:rPr>
              <a:t>también,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maniobrar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motores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diversos</a:t>
            </a:r>
            <a:r>
              <a:rPr dirty="0" sz="1050" spc="-40">
                <a:latin typeface="Arial"/>
                <a:cs typeface="Arial"/>
              </a:rPr>
              <a:t> lugares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mucha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facilidad,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ejemplo,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ventilación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30">
                <a:latin typeface="Arial"/>
                <a:cs typeface="Arial"/>
              </a:rPr>
              <a:t>un </a:t>
            </a:r>
            <a:r>
              <a:rPr dirty="0" sz="1050" spc="-50">
                <a:latin typeface="Arial"/>
                <a:cs typeface="Arial"/>
              </a:rPr>
              <a:t>local.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5TT5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531 </a:t>
            </a:r>
            <a:r>
              <a:rPr dirty="0" sz="1050" spc="-75">
                <a:latin typeface="Arial"/>
                <a:cs typeface="Arial"/>
              </a:rPr>
              <a:t>ocupa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módulo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montaje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(18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mm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35897" y="5138653"/>
            <a:ext cx="205295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810"/>
              </a:lnSpc>
              <a:spcBef>
                <a:spcPts val="2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2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16.1</a:t>
            </a:r>
            <a:r>
              <a:rPr dirty="0" sz="650" spc="4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 spc="-8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monofásico</a:t>
            </a:r>
            <a:r>
              <a:rPr dirty="0" sz="750" spc="-7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iluminación</a:t>
            </a:r>
            <a:r>
              <a:rPr dirty="0" sz="750">
                <a:latin typeface="Arial"/>
                <a:cs typeface="Arial"/>
              </a:rPr>
              <a:t> en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45">
                <a:latin typeface="Arial"/>
                <a:cs typeface="Arial"/>
              </a:rPr>
              <a:t>230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vca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424878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>
                <a:latin typeface="Arial Narrow"/>
                <a:cs typeface="Arial Narrow"/>
              </a:rPr>
              <a:t>Aparatos</a:t>
            </a:r>
            <a:r>
              <a:rPr dirty="0" spc="15">
                <a:latin typeface="Arial Narrow"/>
                <a:cs typeface="Arial Narrow"/>
              </a:rPr>
              <a:t> </a:t>
            </a:r>
            <a:r>
              <a:rPr dirty="0" spc="60">
                <a:latin typeface="Arial Narrow"/>
                <a:cs typeface="Arial Narrow"/>
              </a:rPr>
              <a:t>de</a:t>
            </a:r>
            <a:r>
              <a:rPr dirty="0" spc="40">
                <a:latin typeface="Arial Narrow"/>
                <a:cs typeface="Arial Narrow"/>
              </a:rPr>
              <a:t> </a:t>
            </a:r>
            <a:r>
              <a:rPr dirty="0" spc="60">
                <a:latin typeface="Arial Narrow"/>
                <a:cs typeface="Arial Narrow"/>
              </a:rPr>
              <a:t>Maniobra</a:t>
            </a:r>
            <a:r>
              <a:rPr dirty="0" spc="20">
                <a:latin typeface="Arial Narrow"/>
                <a:cs typeface="Arial Narrow"/>
              </a:rPr>
              <a:t> </a:t>
            </a:r>
            <a:r>
              <a:rPr dirty="0">
                <a:latin typeface="Arial Narrow"/>
                <a:cs typeface="Arial Narrow"/>
              </a:rPr>
              <a:t>y</a:t>
            </a:r>
            <a:r>
              <a:rPr dirty="0" spc="60">
                <a:latin typeface="Arial Narrow"/>
                <a:cs typeface="Arial Narrow"/>
              </a:rPr>
              <a:t> </a:t>
            </a:r>
            <a:r>
              <a:rPr dirty="0" spc="45">
                <a:latin typeface="Arial Narrow"/>
                <a:cs typeface="Arial Narrow"/>
              </a:rPr>
              <a:t>Control</a:t>
            </a:r>
            <a:r>
              <a:rPr dirty="0" spc="55">
                <a:latin typeface="Arial Narrow"/>
                <a:cs typeface="Arial Narrow"/>
              </a:rPr>
              <a:t> </a:t>
            </a:r>
            <a:r>
              <a:rPr dirty="0">
                <a:latin typeface="Arial Narrow"/>
                <a:cs typeface="Arial Narrow"/>
              </a:rPr>
              <a:t>para</a:t>
            </a:r>
            <a:r>
              <a:rPr dirty="0" spc="55">
                <a:latin typeface="Arial Narrow"/>
                <a:cs typeface="Arial Narrow"/>
              </a:rPr>
              <a:t> </a:t>
            </a:r>
            <a:r>
              <a:rPr dirty="0" spc="-10">
                <a:latin typeface="Arial Narrow"/>
                <a:cs typeface="Arial Narrow"/>
              </a:rPr>
              <a:t>Instalaciones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90117" y="1973860"/>
            <a:ext cx="2873375" cy="4013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Minicontactores</a:t>
            </a:r>
            <a:r>
              <a:rPr dirty="0" sz="950" spc="3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Silenciosos</a:t>
            </a:r>
            <a:endParaRPr sz="950">
              <a:latin typeface="Arial"/>
              <a:cs typeface="Arial"/>
            </a:endParaRPr>
          </a:p>
          <a:p>
            <a:pPr marL="63500" marR="57785">
              <a:lnSpc>
                <a:spcPct val="101299"/>
              </a:lnSpc>
              <a:spcBef>
                <a:spcPts val="10"/>
              </a:spcBef>
            </a:pP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minicontactores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silenciosos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son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aptos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para </a:t>
            </a:r>
            <a:r>
              <a:rPr dirty="0" sz="1050">
                <a:latin typeface="Arial Narrow"/>
                <a:cs typeface="Arial Narrow"/>
              </a:rPr>
              <a:t>instalarse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lugares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presencia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personal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para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maniobra</a:t>
            </a:r>
            <a:r>
              <a:rPr dirty="0" sz="1050">
                <a:latin typeface="Arial Narrow"/>
                <a:cs typeface="Arial Narrow"/>
              </a:rPr>
              <a:t> de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motores</a:t>
            </a:r>
            <a:r>
              <a:rPr dirty="0" sz="1050">
                <a:latin typeface="Arial Narrow"/>
                <a:cs typeface="Arial Narrow"/>
              </a:rPr>
              <a:t> (aire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acondicionado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otras </a:t>
            </a:r>
            <a:r>
              <a:rPr dirty="0" sz="1050">
                <a:latin typeface="Arial Narrow"/>
                <a:cs typeface="Arial Narrow"/>
              </a:rPr>
              <a:t>cargas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,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circuitos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iluminación,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resistencias,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etc. </a:t>
            </a:r>
            <a:r>
              <a:rPr dirty="0" sz="950">
                <a:latin typeface="Arial"/>
                <a:cs typeface="Arial"/>
              </a:rPr>
              <a:t>Permiten</a:t>
            </a:r>
            <a:r>
              <a:rPr dirty="0" sz="950" spc="1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maniobrar</a:t>
            </a:r>
            <a:r>
              <a:rPr dirty="0" sz="950" spc="22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una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corriente</a:t>
            </a:r>
            <a:r>
              <a:rPr dirty="0" sz="950" spc="31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permanente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AC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1</a:t>
            </a:r>
            <a:r>
              <a:rPr dirty="0" sz="950" spc="165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20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AC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3</a:t>
            </a:r>
            <a:r>
              <a:rPr dirty="0" sz="950" spc="200">
                <a:latin typeface="Arial"/>
                <a:cs typeface="Arial"/>
              </a:rPr>
              <a:t>  </a:t>
            </a:r>
            <a:r>
              <a:rPr dirty="0" sz="950">
                <a:latin typeface="Arial"/>
                <a:cs typeface="Arial"/>
              </a:rPr>
              <a:t>9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A,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decir,</a:t>
            </a:r>
            <a:r>
              <a:rPr dirty="0" sz="1050" spc="-7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motor </a:t>
            </a:r>
            <a:r>
              <a:rPr dirty="0" sz="1050">
                <a:latin typeface="Arial Narrow"/>
                <a:cs typeface="Arial Narrow"/>
              </a:rPr>
              <a:t>trifásico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asincrónico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4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kW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conectadoa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red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3x400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V,</a:t>
            </a:r>
            <a:r>
              <a:rPr dirty="0" sz="1050" spc="-10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50/60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Hz.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 Narrow"/>
              <a:cs typeface="Arial Narrow"/>
            </a:endParaRPr>
          </a:p>
          <a:p>
            <a:pPr marL="62865" marR="72390">
              <a:lnSpc>
                <a:spcPct val="101200"/>
              </a:lnSpc>
            </a:pPr>
            <a:r>
              <a:rPr dirty="0" sz="950">
                <a:latin typeface="Arial"/>
                <a:cs typeface="Arial"/>
              </a:rPr>
              <a:t>Existen</a:t>
            </a:r>
            <a:r>
              <a:rPr dirty="0" sz="950" spc="2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varias</a:t>
            </a:r>
            <a:r>
              <a:rPr dirty="0" sz="950" spc="1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versiones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tensiones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asignadas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accionamiento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24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-40">
                <a:latin typeface="Arial Narrow"/>
                <a:cs typeface="Arial Narrow"/>
              </a:rPr>
              <a:t>VCC,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24</a:t>
            </a:r>
            <a:r>
              <a:rPr dirty="0" sz="1050">
                <a:latin typeface="Arial Narrow"/>
                <a:cs typeface="Arial Narrow"/>
              </a:rPr>
              <a:t> VCA,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220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VCA.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Las </a:t>
            </a:r>
            <a:r>
              <a:rPr dirty="0" sz="1050">
                <a:latin typeface="Arial Narrow"/>
                <a:cs typeface="Arial Narrow"/>
              </a:rPr>
              <a:t>bobinas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alterna</a:t>
            </a:r>
            <a:r>
              <a:rPr dirty="0" sz="1050" spc="50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son</a:t>
            </a:r>
            <a:r>
              <a:rPr dirty="0" sz="1050">
                <a:latin typeface="Arial Narrow"/>
                <a:cs typeface="Arial Narrow"/>
              </a:rPr>
              <a:t> aptas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50</a:t>
            </a:r>
            <a:endParaRPr sz="1050">
              <a:latin typeface="Arial Narrow"/>
              <a:cs typeface="Arial Narrow"/>
            </a:endParaRPr>
          </a:p>
          <a:p>
            <a:pPr marL="63500" marR="97790" indent="-635">
              <a:lnSpc>
                <a:spcPct val="99600"/>
              </a:lnSpc>
              <a:spcBef>
                <a:spcPts val="10"/>
              </a:spcBef>
            </a:pP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60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Hz.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auxiliares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95">
                <a:latin typeface="Arial Narrow"/>
                <a:cs typeface="Arial Narrow"/>
              </a:rPr>
              <a:t>1NAo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1NC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que </a:t>
            </a:r>
            <a:r>
              <a:rPr dirty="0" sz="1050">
                <a:latin typeface="Arial Narrow"/>
                <a:cs typeface="Arial Narrow"/>
              </a:rPr>
              <a:t>sumados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tres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principales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hacen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un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total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4NA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10">
                <a:latin typeface="Arial Narrow"/>
                <a:cs typeface="Arial Narrow"/>
              </a:rPr>
              <a:t>o </a:t>
            </a:r>
            <a:r>
              <a:rPr dirty="0" sz="1050">
                <a:latin typeface="Arial Narrow"/>
                <a:cs typeface="Arial Narrow"/>
              </a:rPr>
              <a:t>3NA</a:t>
            </a:r>
            <a:r>
              <a:rPr dirty="0" sz="1050" spc="409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1NC.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 Narrow"/>
              <a:cs typeface="Arial Narrow"/>
            </a:endParaRPr>
          </a:p>
          <a:p>
            <a:pPr marL="63500" marR="55880">
              <a:lnSpc>
                <a:spcPct val="99900"/>
              </a:lnSpc>
            </a:pPr>
            <a:r>
              <a:rPr dirty="0" sz="1050" spc="-10">
                <a:latin typeface="Arial Narrow"/>
                <a:cs typeface="Arial Narrow"/>
              </a:rPr>
              <a:t>Se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pueden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montar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riel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DIN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50025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</a:t>
            </a:r>
            <a:r>
              <a:rPr dirty="0" sz="1050" spc="400">
                <a:latin typeface="Arial Narrow"/>
                <a:cs typeface="Arial Narrow"/>
              </a:rPr>
              <a:t>   </a:t>
            </a:r>
            <a:r>
              <a:rPr dirty="0" sz="1050" spc="90">
                <a:latin typeface="Arial Narrow"/>
                <a:cs typeface="Arial Narrow"/>
              </a:rPr>
              <a:t>35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135">
                <a:latin typeface="Arial Narrow"/>
                <a:cs typeface="Arial Narrow"/>
              </a:rPr>
              <a:t>mm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ocupan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dos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módulos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montaje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(36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135">
                <a:latin typeface="Arial Narrow"/>
                <a:cs typeface="Arial Narrow"/>
              </a:rPr>
              <a:t>mm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r>
              <a:rPr dirty="0" sz="1050">
                <a:latin typeface="Arial Narrow"/>
                <a:cs typeface="Arial Narrow"/>
              </a:rPr>
              <a:t> Permite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conectar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conductores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4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mm</a:t>
            </a:r>
            <a:r>
              <a:rPr dirty="0" baseline="41666" sz="900" spc="127">
                <a:latin typeface="Arial Narrow"/>
                <a:cs typeface="Arial Narrow"/>
              </a:rPr>
              <a:t>2</a:t>
            </a:r>
            <a:r>
              <a:rPr dirty="0" baseline="41666" sz="900" spc="172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 </a:t>
            </a:r>
            <a:r>
              <a:rPr dirty="0" sz="1050" spc="-10">
                <a:latin typeface="Arial Narrow"/>
                <a:cs typeface="Arial Narrow"/>
              </a:rPr>
              <a:t>sección.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Arial Narrow"/>
              <a:cs typeface="Arial Narrow"/>
            </a:endParaRPr>
          </a:p>
          <a:p>
            <a:pPr marL="62865" marR="62230">
              <a:lnSpc>
                <a:spcPct val="996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modelo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tipo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3TG10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bornes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descubiertos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IP00.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cambio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modelo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LOGO!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tiene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una </a:t>
            </a:r>
            <a:r>
              <a:rPr dirty="0" sz="1050">
                <a:latin typeface="Arial Narrow"/>
                <a:cs typeface="Arial Narrow"/>
              </a:rPr>
              <a:t>cubierta</a:t>
            </a:r>
            <a:r>
              <a:rPr dirty="0" sz="1050" spc="2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bornes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dimensiones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similares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9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0634" y="5957045"/>
            <a:ext cx="273177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45">
                <a:latin typeface="Arial Narrow"/>
                <a:cs typeface="Arial Narrow"/>
              </a:rPr>
              <a:t>interruptor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termomagnético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bipolar,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lo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que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permite </a:t>
            </a:r>
            <a:r>
              <a:rPr dirty="0" sz="1050">
                <a:latin typeface="Arial Narrow"/>
                <a:cs typeface="Arial Narrow"/>
              </a:rPr>
              <a:t>instalarlo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armario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normalizado.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43862" y="6070039"/>
            <a:ext cx="1006475" cy="2457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3335">
              <a:lnSpc>
                <a:spcPts val="855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16.3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automático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55"/>
              </a:lnSpc>
            </a:pPr>
            <a:r>
              <a:rPr dirty="0" sz="750" spc="-55">
                <a:latin typeface="Arial"/>
                <a:cs typeface="Arial"/>
              </a:rPr>
              <a:t>e</a:t>
            </a:r>
            <a:r>
              <a:rPr dirty="0" sz="750" spc="-20">
                <a:latin typeface="Arial"/>
                <a:cs typeface="Arial"/>
              </a:rPr>
              <a:t>s</a:t>
            </a:r>
            <a:r>
              <a:rPr dirty="0" sz="750" spc="15">
                <a:latin typeface="Arial"/>
                <a:cs typeface="Arial"/>
              </a:rPr>
              <a:t>c</a:t>
            </a:r>
            <a:r>
              <a:rPr dirty="0" sz="750" spc="5">
                <a:latin typeface="Arial"/>
                <a:cs typeface="Arial"/>
              </a:rPr>
              <a:t>a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55">
                <a:latin typeface="Arial"/>
                <a:cs typeface="Arial"/>
              </a:rPr>
              <a:t>e</a:t>
            </a:r>
            <a:r>
              <a:rPr dirty="0" sz="750" spc="165">
                <a:latin typeface="Arial"/>
                <a:cs typeface="Arial"/>
              </a:rPr>
              <a:t>r</a:t>
            </a:r>
            <a:r>
              <a:rPr dirty="0" sz="750" spc="-10">
                <a:latin typeface="Arial"/>
                <a:cs typeface="Arial"/>
              </a:rPr>
              <a:t>a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60">
                <a:latin typeface="Arial"/>
                <a:cs typeface="Arial"/>
              </a:rPr>
              <a:t>5</a:t>
            </a:r>
            <a:r>
              <a:rPr dirty="0" sz="750" spc="165">
                <a:latin typeface="Arial"/>
                <a:cs typeface="Arial"/>
              </a:rPr>
              <a:t>tt</a:t>
            </a:r>
            <a:r>
              <a:rPr dirty="0" sz="750" spc="-150">
                <a:latin typeface="Arial"/>
                <a:cs typeface="Arial"/>
              </a:rPr>
              <a:t>1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 spc="-85">
                <a:latin typeface="Arial"/>
                <a:cs typeface="Arial"/>
              </a:rPr>
              <a:t>311-</a:t>
            </a:r>
            <a:r>
              <a:rPr dirty="0" sz="750" spc="-5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2373" y="6070039"/>
            <a:ext cx="113919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16.2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minicontactor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253403" y="3066112"/>
          <a:ext cx="2717165" cy="1358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1215"/>
                <a:gridCol w="831215"/>
                <a:gridCol w="1054734"/>
              </a:tblGrid>
              <a:tr h="11938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550" spc="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Contactos</a:t>
                      </a:r>
                      <a:r>
                        <a:rPr dirty="0" sz="55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9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4NA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Sin</a:t>
                      </a:r>
                      <a:r>
                        <a:rPr dirty="0" sz="55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cubierta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550" spc="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Con</a:t>
                      </a:r>
                      <a:r>
                        <a:rPr dirty="0" sz="55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cubier</a:t>
                      </a:r>
                      <a:r>
                        <a:rPr dirty="0" sz="550" spc="-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-2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905"/>
                </a:tc>
              </a:tr>
              <a:tr h="15875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50" spc="90">
                          <a:latin typeface="Verdana"/>
                          <a:cs typeface="Verdana"/>
                        </a:rPr>
                        <a:t>24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VCC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0BB4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55880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500" spc="-20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00" spc="-50">
                          <a:latin typeface="Verdana"/>
                          <a:cs typeface="Verdana"/>
                        </a:rPr>
                        <a:t>-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55880"/>
                </a:tc>
              </a:tr>
              <a:tr h="15176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550" spc="100">
                          <a:latin typeface="Verdana"/>
                          <a:cs typeface="Verdana"/>
                        </a:rPr>
                        <a:t>24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VCA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0AC2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8894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dirty="0" sz="500" spc="-20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00" spc="-50">
                          <a:latin typeface="Verdana"/>
                          <a:cs typeface="Verdana"/>
                        </a:rPr>
                        <a:t>-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8894"/>
                </a:tc>
              </a:tr>
              <a:tr h="15557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550" spc="105">
                          <a:latin typeface="Verdana"/>
                          <a:cs typeface="Verdana"/>
                        </a:rPr>
                        <a:t>220</a:t>
                      </a:r>
                      <a:r>
                        <a:rPr dirty="0" sz="550" spc="3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VCA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683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0AL2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8894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dirty="0" sz="500" spc="-20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00" spc="-50">
                          <a:latin typeface="Verdana"/>
                          <a:cs typeface="Verdana"/>
                        </a:rPr>
                        <a:t>-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8894"/>
                </a:tc>
              </a:tr>
              <a:tr h="161925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Contactos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445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550" spc="7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Sin</a:t>
                      </a:r>
                      <a:r>
                        <a:rPr dirty="0" sz="55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cubierta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445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550" spc="10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Con</a:t>
                      </a:r>
                      <a:r>
                        <a:rPr dirty="0" sz="550" spc="-5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8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cubierta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4450"/>
                </a:tc>
              </a:tr>
              <a:tr h="16446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550" spc="90">
                          <a:latin typeface="Verdana"/>
                          <a:cs typeface="Verdana"/>
                        </a:rPr>
                        <a:t>24</a:t>
                      </a:r>
                      <a:r>
                        <a:rPr dirty="0" sz="550" spc="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50">
                          <a:latin typeface="Verdana"/>
                          <a:cs typeface="Verdana"/>
                        </a:rPr>
                        <a:t>VCC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45">
                          <a:latin typeface="Verdana"/>
                          <a:cs typeface="Verdana"/>
                        </a:rPr>
                        <a:t>0BB4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</a:pPr>
                      <a:r>
                        <a:rPr dirty="0" sz="500" spc="90">
                          <a:latin typeface="Verdana"/>
                          <a:cs typeface="Verdana"/>
                        </a:rPr>
                        <a:t>6ED1</a:t>
                      </a:r>
                      <a:r>
                        <a:rPr dirty="0" sz="500" spc="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80">
                          <a:latin typeface="Verdana"/>
                          <a:cs typeface="Verdana"/>
                        </a:rPr>
                        <a:t>057-</a:t>
                      </a:r>
                      <a:r>
                        <a:rPr dirty="0" sz="500" spc="85">
                          <a:latin typeface="Verdana"/>
                          <a:cs typeface="Verdana"/>
                        </a:rPr>
                        <a:t>4CA00-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0AA0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635"/>
                </a:tc>
              </a:tr>
              <a:tr h="151765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550" spc="100">
                          <a:latin typeface="Verdana"/>
                          <a:cs typeface="Verdana"/>
                        </a:rPr>
                        <a:t>24</a:t>
                      </a:r>
                      <a:r>
                        <a:rPr dirty="0" sz="550" spc="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VCA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9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0AC2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500" spc="-20">
                          <a:latin typeface="Verdana"/>
                          <a:cs typeface="Verdana"/>
                        </a:rPr>
                        <a:t>-</a:t>
                      </a:r>
                      <a:r>
                        <a:rPr dirty="0" sz="500" spc="-50">
                          <a:latin typeface="Verdana"/>
                          <a:cs typeface="Verdana"/>
                        </a:rPr>
                        <a:t>-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53975"/>
                </a:tc>
              </a:tr>
              <a:tr h="163830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550" spc="105">
                          <a:latin typeface="Verdana"/>
                          <a:cs typeface="Verdana"/>
                        </a:rPr>
                        <a:t>220</a:t>
                      </a:r>
                      <a:r>
                        <a:rPr dirty="0" sz="550" spc="3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50" spc="70">
                          <a:latin typeface="Verdana"/>
                          <a:cs typeface="Verdana"/>
                        </a:rPr>
                        <a:t>VCA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31115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500" spc="80">
                          <a:latin typeface="Verdana"/>
                          <a:cs typeface="Verdana"/>
                        </a:rPr>
                        <a:t>3TG10</a:t>
                      </a:r>
                      <a:r>
                        <a:rPr dirty="0" sz="500" spc="10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0">
                          <a:latin typeface="Verdana"/>
                          <a:cs typeface="Verdana"/>
                        </a:rPr>
                        <a:t>10-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0AL2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500" spc="75">
                          <a:latin typeface="Verdana"/>
                          <a:cs typeface="Verdana"/>
                        </a:rPr>
                        <a:t>6ED1</a:t>
                      </a:r>
                      <a:r>
                        <a:rPr dirty="0" sz="500" spc="15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057-</a:t>
                      </a:r>
                      <a:r>
                        <a:rPr dirty="0" sz="500" spc="65">
                          <a:latin typeface="Verdana"/>
                          <a:cs typeface="Verdana"/>
                        </a:rPr>
                        <a:t>4EA00-</a:t>
                      </a:r>
                      <a:r>
                        <a:rPr dirty="0" sz="500" spc="70">
                          <a:latin typeface="Verdana"/>
                          <a:cs typeface="Verdana"/>
                        </a:rPr>
                        <a:t>0AA0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53975"/>
                </a:tc>
              </a:tr>
              <a:tr h="131445">
                <a:tc>
                  <a:txBody>
                    <a:bodyPr/>
                    <a:lstStyle/>
                    <a:p>
                      <a:pPr marL="31750">
                        <a:lnSpc>
                          <a:spcPts val="665"/>
                        </a:lnSpc>
                        <a:spcBef>
                          <a:spcPts val="275"/>
                        </a:spcBef>
                      </a:pPr>
                      <a:r>
                        <a:rPr dirty="0" sz="650" spc="130">
                          <a:latin typeface="Arial"/>
                          <a:cs typeface="Arial"/>
                        </a:rPr>
                        <a:t>tabla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0">
                          <a:latin typeface="Arial"/>
                          <a:cs typeface="Arial"/>
                        </a:rPr>
                        <a:t>16.1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16773" y="1988642"/>
            <a:ext cx="2776220" cy="41738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Automático</a:t>
            </a:r>
            <a:r>
              <a:rPr dirty="0" sz="950" spc="1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8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escalera</a:t>
            </a:r>
            <a:endParaRPr sz="950">
              <a:latin typeface="Arial"/>
              <a:cs typeface="Arial"/>
            </a:endParaRPr>
          </a:p>
          <a:p>
            <a:pPr marL="12700" marR="172720" indent="-635">
              <a:lnSpc>
                <a:spcPct val="99900"/>
              </a:lnSpc>
              <a:spcBef>
                <a:spcPts val="25"/>
              </a:spcBef>
            </a:pPr>
            <a:r>
              <a:rPr dirty="0" sz="1050" spc="-65">
                <a:latin typeface="Arial"/>
                <a:cs typeface="Arial"/>
              </a:rPr>
              <a:t>Permiten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temporizar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iluminación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sector. </a:t>
            </a:r>
            <a:r>
              <a:rPr dirty="0" sz="1050" spc="-85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pulsador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cierra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que,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45">
                <a:latin typeface="Arial"/>
                <a:cs typeface="Arial"/>
              </a:rPr>
              <a:t>ejemplo,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encienden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luces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inicia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cuenta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 tiempo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transcurrido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este,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</a:t>
            </a:r>
            <a:endParaRPr sz="1050">
              <a:latin typeface="Arial"/>
              <a:cs typeface="Arial"/>
            </a:endParaRPr>
          </a:p>
          <a:p>
            <a:pPr marL="13335" marR="24130">
              <a:lnSpc>
                <a:spcPct val="100000"/>
              </a:lnSpc>
              <a:spcBef>
                <a:spcPts val="5"/>
              </a:spcBef>
            </a:pPr>
            <a:r>
              <a:rPr dirty="0" sz="1050" spc="-20">
                <a:latin typeface="Arial"/>
                <a:cs typeface="Arial"/>
              </a:rPr>
              <a:t>abrirá</a:t>
            </a:r>
            <a:r>
              <a:rPr dirty="0" sz="1050" spc="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70">
                <a:latin typeface="Arial"/>
                <a:cs typeface="Arial"/>
              </a:rPr>
              <a:t> luces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apagarán.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80">
                <a:latin typeface="Arial"/>
                <a:cs typeface="Arial"/>
              </a:rPr>
              <a:t>desea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iluminar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sector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paso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durante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tiempo </a:t>
            </a:r>
            <a:r>
              <a:rPr dirty="0" sz="1050" spc="-70">
                <a:latin typeface="Arial"/>
                <a:cs typeface="Arial"/>
              </a:rPr>
              <a:t>necesario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quien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encendió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luces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pueda </a:t>
            </a:r>
            <a:r>
              <a:rPr dirty="0" sz="1050" spc="-70">
                <a:latin typeface="Arial"/>
                <a:cs typeface="Arial"/>
              </a:rPr>
              <a:t>trasladarse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abandonarlo</a:t>
            </a:r>
            <a:r>
              <a:rPr dirty="0" sz="1050" spc="2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transcurrido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tiempo,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luz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apaga.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10900"/>
              </a:lnSpc>
            </a:pPr>
            <a:r>
              <a:rPr dirty="0" sz="950">
                <a:latin typeface="Arial"/>
                <a:cs typeface="Arial"/>
              </a:rPr>
              <a:t>Para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nes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mantenimiento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posible cerrar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el </a:t>
            </a:r>
            <a:r>
              <a:rPr dirty="0" sz="950" spc="45">
                <a:latin typeface="Arial"/>
                <a:cs typeface="Arial"/>
              </a:rPr>
              <a:t>contacto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mecánicamente.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"/>
              <a:cs typeface="Arial"/>
            </a:endParaRPr>
          </a:p>
          <a:p>
            <a:pPr marL="13335" marR="327660" indent="-1270">
              <a:lnSpc>
                <a:spcPts val="1250"/>
              </a:lnSpc>
            </a:pPr>
            <a:r>
              <a:rPr dirty="0" sz="1050" spc="-95">
                <a:latin typeface="Arial"/>
                <a:cs typeface="Arial"/>
              </a:rPr>
              <a:t>El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automático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escalera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tipo </a:t>
            </a:r>
            <a:r>
              <a:rPr dirty="0" sz="1050" spc="-95">
                <a:latin typeface="Arial"/>
                <a:cs typeface="Arial"/>
              </a:rPr>
              <a:t>5TT1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311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puede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ser </a:t>
            </a:r>
            <a:r>
              <a:rPr dirty="0" sz="1050" spc="-55">
                <a:latin typeface="Arial"/>
                <a:cs typeface="Arial"/>
              </a:rPr>
              <a:t>regulado </a:t>
            </a:r>
            <a:r>
              <a:rPr dirty="0" sz="1050" spc="-50">
                <a:latin typeface="Arial"/>
                <a:cs typeface="Arial"/>
              </a:rPr>
              <a:t>entre</a:t>
            </a:r>
            <a:r>
              <a:rPr dirty="0" sz="1050" spc="-40">
                <a:latin typeface="Arial"/>
                <a:cs typeface="Arial"/>
              </a:rPr>
              <a:t> 0,5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  <a:p>
            <a:pPr marL="13335" marR="125730" indent="-635">
              <a:lnSpc>
                <a:spcPts val="1260"/>
              </a:lnSpc>
              <a:spcBef>
                <a:spcPts val="5"/>
              </a:spcBef>
            </a:pPr>
            <a:r>
              <a:rPr dirty="0" sz="1050" spc="-25">
                <a:latin typeface="Arial"/>
                <a:cs typeface="Arial"/>
              </a:rPr>
              <a:t>minutos</a:t>
            </a:r>
            <a:r>
              <a:rPr dirty="0" sz="1050" spc="1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ancho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módulo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montaje </a:t>
            </a:r>
            <a:r>
              <a:rPr dirty="0" sz="1050" spc="-10">
                <a:latin typeface="Arial"/>
                <a:cs typeface="Arial"/>
              </a:rPr>
              <a:t>(18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mm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bobina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accionamiento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</a:t>
            </a:r>
            <a:endParaRPr sz="1050">
              <a:latin typeface="Arial"/>
              <a:cs typeface="Arial"/>
            </a:endParaRPr>
          </a:p>
          <a:p>
            <a:pPr marL="13335" marR="25400" indent="-635">
              <a:lnSpc>
                <a:spcPts val="1250"/>
              </a:lnSpc>
              <a:spcBef>
                <a:spcPts val="15"/>
              </a:spcBef>
            </a:pPr>
            <a:r>
              <a:rPr dirty="0" sz="1050" spc="-45">
                <a:latin typeface="Arial"/>
                <a:cs typeface="Arial"/>
              </a:rPr>
              <a:t>tensión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asignada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230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VCA.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Su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tiene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asignada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decir,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que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puede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 spc="-10">
                <a:latin typeface="Arial"/>
                <a:cs typeface="Arial"/>
              </a:rPr>
              <a:t>maniobrar</a:t>
            </a:r>
            <a:endParaRPr sz="1050">
              <a:latin typeface="Arial"/>
              <a:cs typeface="Arial"/>
            </a:endParaRPr>
          </a:p>
          <a:p>
            <a:pPr marL="99695" marR="43180" indent="1905">
              <a:lnSpc>
                <a:spcPct val="1000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Lámparas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incandescentes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total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1200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W </a:t>
            </a:r>
            <a:r>
              <a:rPr dirty="0" sz="1050" spc="-100">
                <a:latin typeface="Arial"/>
                <a:cs typeface="Arial"/>
              </a:rPr>
              <a:t>Lámparas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uorescentes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58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W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compensación</a:t>
            </a:r>
            <a:endParaRPr sz="1050">
              <a:latin typeface="Arial"/>
              <a:cs typeface="Arial"/>
            </a:endParaRPr>
          </a:p>
          <a:p>
            <a:pPr marL="13335">
              <a:lnSpc>
                <a:spcPts val="1250"/>
              </a:lnSpc>
            </a:pPr>
            <a:r>
              <a:rPr dirty="0" sz="1050" spc="-35">
                <a:latin typeface="Arial"/>
                <a:cs typeface="Arial"/>
              </a:rPr>
              <a:t>15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unidades</a:t>
            </a:r>
            <a:endParaRPr sz="1050">
              <a:latin typeface="Arial"/>
              <a:cs typeface="Arial"/>
            </a:endParaRPr>
          </a:p>
          <a:p>
            <a:pPr marL="13335" marR="223520" indent="86360">
              <a:lnSpc>
                <a:spcPct val="100000"/>
              </a:lnSpc>
            </a:pPr>
            <a:r>
              <a:rPr dirty="0" sz="1050" spc="-100">
                <a:latin typeface="Arial"/>
                <a:cs typeface="Arial"/>
              </a:rPr>
              <a:t>Lámparas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uorescentes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58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W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concompensa </a:t>
            </a:r>
            <a:r>
              <a:rPr dirty="0" sz="1050" spc="-20">
                <a:latin typeface="Arial"/>
                <a:cs typeface="Arial"/>
              </a:rPr>
              <a:t>ción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17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unidades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899" y="4660299"/>
            <a:ext cx="2802890" cy="178943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14604">
              <a:lnSpc>
                <a:spcPts val="1250"/>
              </a:lnSpc>
              <a:spcBef>
                <a:spcPts val="180"/>
              </a:spcBef>
            </a:pPr>
            <a:r>
              <a:rPr dirty="0" sz="1050" spc="-50">
                <a:latin typeface="Arial"/>
                <a:cs typeface="Arial"/>
              </a:rPr>
              <a:t>Circuito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trilar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(tres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hilos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pulsadores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 </a:t>
            </a:r>
            <a:r>
              <a:rPr dirty="0" sz="1050" spc="-50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neutro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  <a:p>
            <a:pPr marL="12700" marR="182245">
              <a:lnSpc>
                <a:spcPts val="1260"/>
              </a:lnSpc>
              <a:spcBef>
                <a:spcPts val="5"/>
              </a:spcBef>
            </a:pPr>
            <a:r>
              <a:rPr dirty="0" sz="1050" spc="-105">
                <a:latin typeface="Arial"/>
                <a:cs typeface="Arial"/>
              </a:rPr>
              <a:t>Este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sólo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cuando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tiene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55">
                <a:latin typeface="Arial"/>
                <a:cs typeface="Arial"/>
              </a:rPr>
              <a:t>número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limitado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conductores.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950" spc="-40">
                <a:latin typeface="Arial"/>
                <a:cs typeface="Arial"/>
              </a:rPr>
              <a:t>Se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usa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única</a:t>
            </a:r>
            <a:endParaRPr sz="950">
              <a:latin typeface="Arial"/>
              <a:cs typeface="Arial"/>
            </a:endParaRPr>
          </a:p>
          <a:p>
            <a:pPr marL="12700" marR="182245">
              <a:lnSpc>
                <a:spcPts val="1250"/>
              </a:lnSpc>
              <a:spcBef>
                <a:spcPts val="15"/>
              </a:spcBef>
            </a:pPr>
            <a:r>
              <a:rPr dirty="0" sz="950" spc="55">
                <a:latin typeface="Arial"/>
                <a:cs typeface="Arial"/>
              </a:rPr>
              <a:t>mente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instalaciones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antiguas,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nes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reposición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aprovechar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instalados.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</a:pPr>
            <a:r>
              <a:rPr dirty="0" sz="1050" spc="-90">
                <a:latin typeface="Arial"/>
                <a:cs typeface="Arial"/>
              </a:rPr>
              <a:t>Este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trilar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técnicamente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factible,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pero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 </a:t>
            </a:r>
            <a:r>
              <a:rPr dirty="0" sz="1050" spc="-75">
                <a:latin typeface="Arial"/>
                <a:cs typeface="Arial"/>
              </a:rPr>
              <a:t>pulsadores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neutro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lámpa </a:t>
            </a:r>
            <a:r>
              <a:rPr dirty="0" sz="1050" spc="-90">
                <a:latin typeface="Arial"/>
                <a:cs typeface="Arial"/>
              </a:rPr>
              <a:t>ras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fase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satisface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mencionado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reglamentación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AEA </a:t>
            </a:r>
            <a:r>
              <a:rPr dirty="0" sz="1050" spc="-40">
                <a:latin typeface="Arial"/>
                <a:cs typeface="Arial"/>
              </a:rPr>
              <a:t>90364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Norma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424878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5"/>
              <a:t>Aparatos</a:t>
            </a:r>
            <a:r>
              <a:rPr dirty="0" spc="-110"/>
              <a:t> </a:t>
            </a:r>
            <a:r>
              <a:rPr dirty="0" spc="-114"/>
              <a:t>de</a:t>
            </a:r>
            <a:r>
              <a:rPr dirty="0" spc="-90"/>
              <a:t> </a:t>
            </a:r>
            <a:r>
              <a:rPr dirty="0" spc="-105"/>
              <a:t>Maniobra </a:t>
            </a:r>
            <a:r>
              <a:rPr dirty="0" spc="-120"/>
              <a:t>y</a:t>
            </a:r>
            <a:r>
              <a:rPr dirty="0" spc="-65"/>
              <a:t> </a:t>
            </a:r>
            <a:r>
              <a:rPr dirty="0" spc="-100"/>
              <a:t>Control</a:t>
            </a:r>
            <a:r>
              <a:rPr dirty="0" spc="-75"/>
              <a:t> </a:t>
            </a:r>
            <a:r>
              <a:rPr dirty="0" spc="-125"/>
              <a:t>para</a:t>
            </a:r>
            <a:r>
              <a:rPr dirty="0" spc="-70"/>
              <a:t> </a:t>
            </a:r>
            <a:r>
              <a:rPr dirty="0" spc="-90"/>
              <a:t>Instalaciones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343033" y="1968357"/>
            <a:ext cx="2753995" cy="210756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Existen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dos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circuitos:</a:t>
            </a:r>
            <a:endParaRPr sz="950">
              <a:latin typeface="Arial"/>
              <a:cs typeface="Arial"/>
            </a:endParaRPr>
          </a:p>
          <a:p>
            <a:pPr marL="12700" marR="266065" indent="-635">
              <a:lnSpc>
                <a:spcPts val="1260"/>
              </a:lnSpc>
              <a:spcBef>
                <a:spcPts val="50"/>
              </a:spcBef>
            </a:pPr>
            <a:r>
              <a:rPr dirty="0" sz="950">
                <a:latin typeface="Arial"/>
                <a:cs typeface="Arial"/>
              </a:rPr>
              <a:t>Circuito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tetralar(cuatro</a:t>
            </a:r>
            <a:r>
              <a:rPr dirty="0" sz="950" spc="2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hilos</a:t>
            </a:r>
            <a:r>
              <a:rPr dirty="0" sz="950" spc="4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,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pulsadores </a:t>
            </a:r>
            <a:r>
              <a:rPr dirty="0" sz="950">
                <a:latin typeface="Arial"/>
                <a:cs typeface="Arial"/>
              </a:rPr>
              <a:t>conectados </a:t>
            </a:r>
            <a:r>
              <a:rPr dirty="0" sz="950" spc="50">
                <a:latin typeface="Arial"/>
                <a:cs typeface="Arial"/>
              </a:rPr>
              <a:t>en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fase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L.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Arial"/>
              <a:cs typeface="Arial"/>
            </a:endParaRPr>
          </a:p>
          <a:p>
            <a:pPr marL="12700" marR="169545">
              <a:lnSpc>
                <a:spcPct val="101200"/>
              </a:lnSpc>
            </a:pPr>
            <a:r>
              <a:rPr dirty="0" sz="950">
                <a:latin typeface="Arial"/>
                <a:cs typeface="Arial"/>
              </a:rPr>
              <a:t>Circuito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habitualmente</a:t>
            </a:r>
            <a:r>
              <a:rPr dirty="0" sz="950" spc="2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utilizado</a:t>
            </a:r>
            <a:r>
              <a:rPr dirty="0" sz="950" spc="1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16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instala </a:t>
            </a:r>
            <a:r>
              <a:rPr dirty="0" sz="950">
                <a:latin typeface="Arial"/>
                <a:cs typeface="Arial"/>
              </a:rPr>
              <a:t>ciones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nuevas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separados </a:t>
            </a:r>
            <a:r>
              <a:rPr dirty="0" sz="1050" spc="-25">
                <a:latin typeface="Arial"/>
                <a:cs typeface="Arial"/>
              </a:rPr>
              <a:t>para </a:t>
            </a:r>
            <a:r>
              <a:rPr dirty="0" sz="1050" spc="-75">
                <a:latin typeface="Arial"/>
                <a:cs typeface="Arial"/>
              </a:rPr>
              <a:t>pulsadores</a:t>
            </a:r>
            <a:r>
              <a:rPr dirty="0" sz="1050" spc="-60">
                <a:latin typeface="Arial"/>
                <a:cs typeface="Arial"/>
              </a:rPr>
              <a:t> 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lámparas.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Opcionalmente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efecto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externo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lograr iluminación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permanente.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podría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conectar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ilumi </a:t>
            </a:r>
            <a:r>
              <a:rPr dirty="0" sz="1050" spc="-60">
                <a:latin typeface="Arial"/>
                <a:cs typeface="Arial"/>
              </a:rPr>
              <a:t>nación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desván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opera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forma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indepen </a:t>
            </a:r>
            <a:r>
              <a:rPr dirty="0" sz="1050" spc="-50">
                <a:latin typeface="Arial"/>
                <a:cs typeface="Arial"/>
              </a:rPr>
              <a:t>diente</a:t>
            </a:r>
            <a:r>
              <a:rPr dirty="0" sz="1050" spc="-35">
                <a:latin typeface="Arial"/>
                <a:cs typeface="Arial"/>
              </a:rPr>
              <a:t> del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automático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escalera.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419" y="4204102"/>
            <a:ext cx="264033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automático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escalera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reiniciar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antes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nalice</a:t>
            </a:r>
            <a:r>
              <a:rPr dirty="0" sz="1050" spc="-30">
                <a:latin typeface="Arial"/>
                <a:cs typeface="Arial"/>
              </a:rPr>
              <a:t> el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tiempo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ajustado.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8318" y="4251621"/>
            <a:ext cx="193357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16.2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circuito</a:t>
            </a:r>
            <a:r>
              <a:rPr dirty="0" sz="750" spc="-45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tetralar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(cuatro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h</a:t>
            </a:r>
            <a:r>
              <a:rPr dirty="0" sz="750" spc="25">
                <a:latin typeface="Arial"/>
                <a:cs typeface="Arial"/>
              </a:rPr>
              <a:t>i</a:t>
            </a:r>
            <a:r>
              <a:rPr dirty="0" sz="750" spc="155">
                <a:latin typeface="Arial"/>
                <a:cs typeface="Arial"/>
              </a:rPr>
              <a:t>l</a:t>
            </a:r>
            <a:r>
              <a:rPr dirty="0" sz="750" spc="-10">
                <a:latin typeface="Arial"/>
                <a:cs typeface="Arial"/>
              </a:rPr>
              <a:t>o</a:t>
            </a:r>
            <a:r>
              <a:rPr dirty="0" sz="750" spc="-85">
                <a:latin typeface="Arial"/>
                <a:cs typeface="Arial"/>
              </a:rPr>
              <a:t>s</a:t>
            </a:r>
            <a:r>
              <a:rPr dirty="0" sz="750" spc="10">
                <a:latin typeface="Arial"/>
                <a:cs typeface="Arial"/>
              </a:rPr>
              <a:t>)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51651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4694" y="1974720"/>
            <a:ext cx="2624455" cy="98996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Interruptores</a:t>
            </a:r>
            <a:r>
              <a:rPr dirty="0" sz="950" spc="2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horarios</a:t>
            </a:r>
            <a:endParaRPr sz="950">
              <a:latin typeface="Arial"/>
              <a:cs typeface="Arial"/>
            </a:endParaRPr>
          </a:p>
          <a:p>
            <a:pPr algn="just" marL="12700" marR="106680">
              <a:lnSpc>
                <a:spcPct val="105700"/>
              </a:lnSpc>
              <a:spcBef>
                <a:spcPts val="55"/>
              </a:spcBef>
            </a:pP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horarios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son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aparatos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que </a:t>
            </a:r>
            <a:r>
              <a:rPr dirty="0" sz="950" spc="35">
                <a:latin typeface="Arial"/>
                <a:cs typeface="Arial"/>
              </a:rPr>
              <a:t>cumplen</a:t>
            </a:r>
            <a:r>
              <a:rPr dirty="0" sz="95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una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rutina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cíclica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diaria,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semanal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o </a:t>
            </a:r>
            <a:r>
              <a:rPr dirty="0" sz="950">
                <a:latin typeface="Arial"/>
                <a:cs typeface="Arial"/>
              </a:rPr>
              <a:t>anual.</a:t>
            </a:r>
            <a:r>
              <a:rPr dirty="0" sz="950" spc="4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indicar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que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momento</a:t>
            </a:r>
            <a:r>
              <a:rPr dirty="0" sz="1050" spc="-25">
                <a:latin typeface="Arial"/>
                <a:cs typeface="Arial"/>
              </a:rPr>
              <a:t> un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35">
                <a:latin typeface="Arial"/>
                <a:cs typeface="Arial"/>
              </a:rPr>
              <a:t>o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55">
                <a:latin typeface="Arial"/>
                <a:cs typeface="Arial"/>
              </a:rPr>
              <a:t>í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45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802" y="3093208"/>
            <a:ext cx="2714625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55">
                <a:latin typeface="Arial"/>
                <a:cs typeface="Arial"/>
              </a:rPr>
              <a:t> horarios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tres </a:t>
            </a:r>
            <a:r>
              <a:rPr dirty="0" sz="1050" spc="-70">
                <a:latin typeface="Arial"/>
                <a:cs typeface="Arial"/>
              </a:rPr>
              <a:t>canales,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decir,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que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tienen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uno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tres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contactos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cumplir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hasta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ciclos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distintos.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4699" y="3718679"/>
            <a:ext cx="2600960" cy="5226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9600"/>
              </a:lnSpc>
              <a:spcBef>
                <a:spcPts val="12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ciclo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diario</a:t>
            </a:r>
            <a:r>
              <a:rPr dirty="0" sz="950" spc="-10">
                <a:latin typeface="Arial"/>
                <a:cs typeface="Arial"/>
              </a:rPr>
              <a:t>pueden </a:t>
            </a:r>
            <a:r>
              <a:rPr dirty="0" sz="950">
                <a:latin typeface="Arial"/>
                <a:cs typeface="Arial"/>
              </a:rPr>
              <a:t>ser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mecánicos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(motor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sincrónico</a:t>
            </a:r>
            <a:r>
              <a:rPr dirty="0" sz="950" spc="4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digitales </a:t>
            </a:r>
            <a:r>
              <a:rPr dirty="0" sz="950" spc="45">
                <a:latin typeface="Arial"/>
                <a:cs typeface="Arial"/>
              </a:rPr>
              <a:t>(cristal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cuarzo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4516" y="4389959"/>
            <a:ext cx="2666365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Aplicaciones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45">
                <a:latin typeface="Arial"/>
                <a:cs typeface="Arial"/>
              </a:rPr>
              <a:t> interruptores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mecánicos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pueden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45">
                <a:latin typeface="Arial"/>
                <a:cs typeface="Arial"/>
              </a:rPr>
              <a:t>utilizarse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aplicaciones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previstas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50"/>
              </a:lnSpc>
              <a:spcBef>
                <a:spcPts val="55"/>
              </a:spcBef>
            </a:pP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digitales,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siempre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75">
                <a:latin typeface="Arial"/>
                <a:cs typeface="Arial"/>
              </a:rPr>
              <a:t>separación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mínima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conmutaciones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alcance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39348" y="1956964"/>
            <a:ext cx="2738120" cy="25895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16510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nes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requeridos.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topes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ajustables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pueden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jar</a:t>
            </a:r>
            <a:r>
              <a:rPr dirty="0" sz="1050" spc="-75">
                <a:latin typeface="Arial"/>
                <a:cs typeface="Arial"/>
              </a:rPr>
              <a:t> sobre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discos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herramientas.</a:t>
            </a:r>
            <a:endParaRPr sz="1050">
              <a:latin typeface="Arial"/>
              <a:cs typeface="Arial"/>
            </a:endParaRPr>
          </a:p>
          <a:p>
            <a:pPr marL="12700" marR="60325" indent="635">
              <a:lnSpc>
                <a:spcPts val="1260"/>
              </a:lnSpc>
              <a:spcBef>
                <a:spcPts val="3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interruptores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digitales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para </a:t>
            </a:r>
            <a:r>
              <a:rPr dirty="0" sz="1050" spc="-60">
                <a:latin typeface="Arial"/>
                <a:cs typeface="Arial"/>
              </a:rPr>
              <a:t>conmutar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circuitos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instalaciones,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partes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las </a:t>
            </a:r>
            <a:r>
              <a:rPr dirty="0" sz="1050" spc="-75">
                <a:latin typeface="Arial"/>
                <a:cs typeface="Arial"/>
              </a:rPr>
              <a:t>mismas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funciones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tales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como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instalaciones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</a:t>
            </a:r>
            <a:endParaRPr sz="1050">
              <a:latin typeface="Arial"/>
              <a:cs typeface="Arial"/>
            </a:endParaRPr>
          </a:p>
          <a:p>
            <a:pPr marL="13335" marR="156210" indent="-635">
              <a:lnSpc>
                <a:spcPts val="1250"/>
              </a:lnSpc>
              <a:spcBef>
                <a:spcPts val="15"/>
              </a:spcBef>
            </a:pPr>
            <a:r>
              <a:rPr dirty="0" sz="1050" spc="-45">
                <a:latin typeface="Arial"/>
                <a:cs typeface="Arial"/>
              </a:rPr>
              <a:t>rrigación,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invernaderos,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jardines,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piletas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natación,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ltros,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calefacción,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aire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acondicionado,</a:t>
            </a:r>
            <a:endParaRPr sz="1050">
              <a:latin typeface="Arial"/>
              <a:cs typeface="Arial"/>
            </a:endParaRPr>
          </a:p>
          <a:p>
            <a:pPr marL="13335" marR="173355" indent="-1270">
              <a:lnSpc>
                <a:spcPts val="126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ventiladores, </a:t>
            </a:r>
            <a:r>
              <a:rPr dirty="0" sz="1050" spc="-100">
                <a:latin typeface="Arial"/>
                <a:cs typeface="Arial"/>
              </a:rPr>
              <a:t>saunas,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acuarios,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ornamen </a:t>
            </a:r>
            <a:r>
              <a:rPr dirty="0" sz="1050" spc="-60">
                <a:latin typeface="Arial"/>
                <a:cs typeface="Arial"/>
              </a:rPr>
              <a:t>tales,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controles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marquesinas,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señales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des</a:t>
            </a:r>
            <a:endParaRPr sz="1050">
              <a:latin typeface="Arial"/>
              <a:cs typeface="Arial"/>
            </a:endParaRPr>
          </a:p>
          <a:p>
            <a:pPr marL="13335" marR="5080">
              <a:lnSpc>
                <a:spcPts val="1250"/>
              </a:lnSpc>
              <a:spcBef>
                <a:spcPts val="15"/>
              </a:spcBef>
            </a:pPr>
            <a:r>
              <a:rPr dirty="0" sz="1050" spc="-80">
                <a:latin typeface="Arial"/>
                <a:cs typeface="Arial"/>
              </a:rPr>
              <a:t>canso,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señales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timbres,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iluminación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vidrieras, </a:t>
            </a:r>
            <a:r>
              <a:rPr dirty="0" sz="1050" spc="-60">
                <a:latin typeface="Arial"/>
                <a:cs typeface="Arial"/>
              </a:rPr>
              <a:t>carteles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luminosos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propaganda,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iluminación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12700" marR="19050" indent="635">
              <a:lnSpc>
                <a:spcPts val="126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pabellones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práctica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deportes,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control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semáforos,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iluminación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carteles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indicadores,</a:t>
            </a:r>
            <a:endParaRPr sz="1050">
              <a:latin typeface="Arial"/>
              <a:cs typeface="Arial"/>
            </a:endParaRPr>
          </a:p>
          <a:p>
            <a:pPr marL="12700" marR="19050" indent="-635">
              <a:lnSpc>
                <a:spcPts val="1250"/>
              </a:lnSpc>
              <a:spcBef>
                <a:spcPts val="15"/>
              </a:spcBef>
            </a:pPr>
            <a:r>
              <a:rPr dirty="0" sz="1050" spc="-45">
                <a:latin typeface="Arial"/>
                <a:cs typeface="Arial"/>
              </a:rPr>
              <a:t>iluminación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ocinas,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escaleras,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palieres,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accesos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objetos,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precalentamiento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hornos,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inyectoras,</a:t>
            </a:r>
            <a:endParaRPr sz="1050">
              <a:latin typeface="Arial"/>
              <a:cs typeface="Arial"/>
            </a:endParaRPr>
          </a:p>
          <a:p>
            <a:pPr marL="13335">
              <a:lnSpc>
                <a:spcPts val="1220"/>
              </a:lnSpc>
            </a:pPr>
            <a:r>
              <a:rPr dirty="0" sz="1050" spc="-55">
                <a:latin typeface="Arial"/>
                <a:cs typeface="Arial"/>
              </a:rPr>
              <a:t>hornos,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ventiladores,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bombas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circulación,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13281" y="5559293"/>
            <a:ext cx="106299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01675" algn="l"/>
              </a:tabLst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Programa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Canales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633992" y="5510715"/>
            <a:ext cx="464820" cy="23495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ts val="750"/>
              </a:lnSpc>
              <a:spcBef>
                <a:spcPts val="2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Puntos</a:t>
            </a:r>
            <a:r>
              <a:rPr dirty="0" sz="750" spc="-1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de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conexión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284486" y="5510715"/>
            <a:ext cx="492125" cy="23495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ts val="750"/>
              </a:lnSpc>
              <a:spcBef>
                <a:spcPts val="2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Reserva</a:t>
            </a:r>
            <a:r>
              <a:rPr dirty="0" sz="750" spc="20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6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Marcha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84282" y="5559293"/>
            <a:ext cx="473709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Contactos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62970" y="5559293"/>
            <a:ext cx="41148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Módulos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057521" y="5559293"/>
            <a:ext cx="21971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Tipo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94514" y="5730375"/>
            <a:ext cx="2147570" cy="77533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495"/>
              </a:spcBef>
            </a:pPr>
            <a:r>
              <a:rPr dirty="0" sz="600" i="1">
                <a:latin typeface="Verdana"/>
                <a:cs typeface="Verdana"/>
              </a:rPr>
              <a:t>Electromecánico,</a:t>
            </a:r>
            <a:r>
              <a:rPr dirty="0" sz="600" spc="17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motor</a:t>
            </a:r>
            <a:r>
              <a:rPr dirty="0" sz="600" spc="175" i="1">
                <a:latin typeface="Verdana"/>
                <a:cs typeface="Verdana"/>
              </a:rPr>
              <a:t> </a:t>
            </a:r>
            <a:r>
              <a:rPr dirty="0" sz="600" spc="-10" i="1">
                <a:latin typeface="Verdana"/>
                <a:cs typeface="Verdana"/>
              </a:rPr>
              <a:t>sincrónico</a:t>
            </a:r>
            <a:endParaRPr sz="600">
              <a:latin typeface="Verdana"/>
              <a:cs typeface="Verdana"/>
            </a:endParaRPr>
          </a:p>
          <a:p>
            <a:pPr marL="114300">
              <a:lnSpc>
                <a:spcPct val="100000"/>
              </a:lnSpc>
              <a:spcBef>
                <a:spcPts val="459"/>
              </a:spcBef>
              <a:tabLst>
                <a:tab pos="823594" algn="l"/>
                <a:tab pos="1351280" algn="l"/>
              </a:tabLst>
            </a:pPr>
            <a:r>
              <a:rPr dirty="0" baseline="7936" sz="1050" spc="-15">
                <a:latin typeface="Tahoma"/>
                <a:cs typeface="Tahoma"/>
              </a:rPr>
              <a:t>Diario</a:t>
            </a:r>
            <a:r>
              <a:rPr dirty="0" baseline="7936" sz="1050">
                <a:latin typeface="Tahoma"/>
                <a:cs typeface="Tahoma"/>
              </a:rPr>
              <a:t>	</a:t>
            </a:r>
            <a:r>
              <a:rPr dirty="0" sz="650" spc="-25">
                <a:latin typeface="Tahoma"/>
                <a:cs typeface="Tahoma"/>
              </a:rPr>
              <a:t>uno</a:t>
            </a:r>
            <a:r>
              <a:rPr dirty="0" sz="650">
                <a:latin typeface="Tahoma"/>
                <a:cs typeface="Tahoma"/>
              </a:rPr>
              <a:t>	</a:t>
            </a:r>
            <a:r>
              <a:rPr dirty="0" sz="650" spc="-10">
                <a:latin typeface="Tahoma"/>
                <a:cs typeface="Tahoma"/>
              </a:rPr>
              <a:t>c/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15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minutos</a:t>
            </a:r>
            <a:r>
              <a:rPr dirty="0" sz="650" spc="340">
                <a:latin typeface="Tahoma"/>
                <a:cs typeface="Tahoma"/>
              </a:rPr>
              <a:t>  </a:t>
            </a:r>
            <a:r>
              <a:rPr dirty="0" sz="650" spc="-25">
                <a:latin typeface="Tahoma"/>
                <a:cs typeface="Tahoma"/>
              </a:rPr>
              <a:t>sin</a:t>
            </a:r>
            <a:endParaRPr sz="650">
              <a:latin typeface="Tahoma"/>
              <a:cs typeface="Tahoma"/>
            </a:endParaRPr>
          </a:p>
          <a:p>
            <a:pPr marL="114935">
              <a:lnSpc>
                <a:spcPct val="100000"/>
              </a:lnSpc>
              <a:spcBef>
                <a:spcPts val="375"/>
              </a:spcBef>
            </a:pPr>
            <a:r>
              <a:rPr dirty="0" sz="600" i="1">
                <a:latin typeface="Verdana"/>
                <a:cs typeface="Verdana"/>
              </a:rPr>
              <a:t>A</a:t>
            </a:r>
            <a:r>
              <a:rPr dirty="0" sz="600" spc="-2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cua</a:t>
            </a:r>
            <a:r>
              <a:rPr dirty="0" sz="600" spc="-10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rzo,</a:t>
            </a:r>
            <a:r>
              <a:rPr dirty="0" sz="600" spc="9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con</a:t>
            </a:r>
            <a:r>
              <a:rPr dirty="0" sz="600" spc="-20" i="1">
                <a:latin typeface="Verdana"/>
                <a:cs typeface="Verdana"/>
              </a:rPr>
              <a:t> </a:t>
            </a:r>
            <a:r>
              <a:rPr dirty="0" sz="600" spc="-10" i="1">
                <a:latin typeface="Verdana"/>
                <a:cs typeface="Verdana"/>
              </a:rPr>
              <a:t>lev</a:t>
            </a:r>
            <a:r>
              <a:rPr dirty="0" sz="600" spc="-10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as</a:t>
            </a:r>
            <a:r>
              <a:rPr dirty="0" sz="600" spc="-2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de</a:t>
            </a:r>
            <a:r>
              <a:rPr dirty="0" sz="600" spc="10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conexi</a:t>
            </a:r>
            <a:r>
              <a:rPr dirty="0" sz="600" spc="-100" i="1">
                <a:latin typeface="Verdana"/>
                <a:cs typeface="Verdana"/>
              </a:rPr>
              <a:t> </a:t>
            </a:r>
            <a:r>
              <a:rPr dirty="0" sz="600" spc="-25" i="1">
                <a:latin typeface="Verdana"/>
                <a:cs typeface="Verdana"/>
              </a:rPr>
              <a:t>ón</a:t>
            </a:r>
            <a:endParaRPr sz="600">
              <a:latin typeface="Verdana"/>
              <a:cs typeface="Verdana"/>
            </a:endParaRPr>
          </a:p>
          <a:p>
            <a:pPr marL="114300">
              <a:lnSpc>
                <a:spcPct val="100000"/>
              </a:lnSpc>
              <a:spcBef>
                <a:spcPts val="459"/>
              </a:spcBef>
              <a:tabLst>
                <a:tab pos="823594" algn="l"/>
                <a:tab pos="1351280" algn="l"/>
              </a:tabLst>
            </a:pPr>
            <a:r>
              <a:rPr dirty="0" baseline="7936" sz="1050" spc="-15">
                <a:latin typeface="Tahoma"/>
                <a:cs typeface="Tahoma"/>
              </a:rPr>
              <a:t>Diario</a:t>
            </a:r>
            <a:r>
              <a:rPr dirty="0" baseline="7936" sz="1050">
                <a:latin typeface="Tahoma"/>
                <a:cs typeface="Tahoma"/>
              </a:rPr>
              <a:t>	</a:t>
            </a:r>
            <a:r>
              <a:rPr dirty="0" sz="650" spc="-25">
                <a:latin typeface="Tahoma"/>
                <a:cs typeface="Tahoma"/>
              </a:rPr>
              <a:t>uno</a:t>
            </a:r>
            <a:r>
              <a:rPr dirty="0" sz="650">
                <a:latin typeface="Tahoma"/>
                <a:cs typeface="Tahoma"/>
              </a:rPr>
              <a:t>	</a:t>
            </a:r>
            <a:r>
              <a:rPr dirty="0" sz="650" spc="-10">
                <a:latin typeface="Tahoma"/>
                <a:cs typeface="Tahoma"/>
              </a:rPr>
              <a:t>c/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15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minutos</a:t>
            </a:r>
            <a:endParaRPr sz="650">
              <a:latin typeface="Tahoma"/>
              <a:cs typeface="Tahoma"/>
            </a:endParaRPr>
          </a:p>
          <a:p>
            <a:pPr marL="114935">
              <a:lnSpc>
                <a:spcPct val="100000"/>
              </a:lnSpc>
              <a:spcBef>
                <a:spcPts val="375"/>
              </a:spcBef>
            </a:pPr>
            <a:r>
              <a:rPr dirty="0" sz="600" i="1">
                <a:latin typeface="Verdana"/>
                <a:cs typeface="Verdana"/>
              </a:rPr>
              <a:t>A</a:t>
            </a:r>
            <a:r>
              <a:rPr dirty="0" sz="600" spc="-3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cua</a:t>
            </a:r>
            <a:r>
              <a:rPr dirty="0" sz="600" spc="-10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rzo,</a:t>
            </a:r>
            <a:r>
              <a:rPr dirty="0" sz="600" spc="8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con</a:t>
            </a:r>
            <a:r>
              <a:rPr dirty="0" sz="600" spc="-2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in</a:t>
            </a:r>
            <a:r>
              <a:rPr dirty="0" sz="600" spc="-10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dicad</a:t>
            </a:r>
            <a:r>
              <a:rPr dirty="0" sz="600" spc="-100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or</a:t>
            </a:r>
            <a:r>
              <a:rPr dirty="0" sz="600" spc="-2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de</a:t>
            </a:r>
            <a:r>
              <a:rPr dirty="0" sz="600" spc="85" i="1">
                <a:latin typeface="Verdana"/>
                <a:cs typeface="Verdana"/>
              </a:rPr>
              <a:t> </a:t>
            </a:r>
            <a:r>
              <a:rPr dirty="0" sz="600" i="1">
                <a:latin typeface="Verdana"/>
                <a:cs typeface="Verdana"/>
              </a:rPr>
              <a:t>textos</a:t>
            </a:r>
            <a:r>
              <a:rPr dirty="0" sz="600" spc="105" i="1">
                <a:latin typeface="Verdana"/>
                <a:cs typeface="Verdana"/>
              </a:rPr>
              <a:t> </a:t>
            </a:r>
            <a:r>
              <a:rPr dirty="0" sz="600" spc="-25" i="1">
                <a:latin typeface="Verdana"/>
                <a:cs typeface="Verdana"/>
              </a:rPr>
              <a:t>LCD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284144" y="6238994"/>
            <a:ext cx="422909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100</a:t>
            </a:r>
            <a:r>
              <a:rPr dirty="0" sz="650" spc="155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horas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883776" y="5934870"/>
            <a:ext cx="448309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1</a:t>
            </a:r>
            <a:r>
              <a:rPr dirty="0" sz="650" spc="6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inv.</a:t>
            </a:r>
            <a:r>
              <a:rPr dirty="0" sz="650" spc="6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16</a:t>
            </a:r>
            <a:r>
              <a:rPr dirty="0" sz="650" spc="65">
                <a:latin typeface="Tahoma"/>
                <a:cs typeface="Tahoma"/>
              </a:rPr>
              <a:t> </a:t>
            </a:r>
            <a:r>
              <a:rPr dirty="0" sz="650" spc="-50">
                <a:latin typeface="Tahoma"/>
                <a:cs typeface="Tahoma"/>
              </a:rPr>
              <a:t>A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883940" y="6238994"/>
            <a:ext cx="426720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1NA,</a:t>
            </a:r>
            <a:r>
              <a:rPr dirty="0" sz="650" spc="1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16</a:t>
            </a:r>
            <a:r>
              <a:rPr dirty="0" sz="650" spc="114">
                <a:latin typeface="Tahoma"/>
                <a:cs typeface="Tahoma"/>
              </a:rPr>
              <a:t> </a:t>
            </a:r>
            <a:r>
              <a:rPr dirty="0" sz="650" spc="-50">
                <a:latin typeface="Tahoma"/>
                <a:cs typeface="Tahoma"/>
              </a:rPr>
              <a:t>A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60507" y="5934870"/>
            <a:ext cx="44640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3</a:t>
            </a:r>
            <a:r>
              <a:rPr dirty="0" sz="650" spc="6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(54</a:t>
            </a:r>
            <a:r>
              <a:rPr dirty="0" sz="650" spc="70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mm)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460507" y="6238994"/>
            <a:ext cx="44640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1</a:t>
            </a:r>
            <a:r>
              <a:rPr dirty="0" sz="650" spc="6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(18</a:t>
            </a:r>
            <a:r>
              <a:rPr dirty="0" sz="650" spc="70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mm)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56170" y="5934870"/>
            <a:ext cx="4756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7LF5</a:t>
            </a:r>
            <a:r>
              <a:rPr dirty="0" sz="650" spc="26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300-</a:t>
            </a:r>
            <a:r>
              <a:rPr dirty="0" sz="650" spc="-50">
                <a:latin typeface="Tahoma"/>
                <a:cs typeface="Tahoma"/>
              </a:rPr>
              <a:t>5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056170" y="6238994"/>
            <a:ext cx="475615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7LF5</a:t>
            </a:r>
            <a:r>
              <a:rPr dirty="0" sz="650" spc="26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391-</a:t>
            </a:r>
            <a:r>
              <a:rPr dirty="0" sz="650" spc="-50">
                <a:latin typeface="Tahoma"/>
                <a:cs typeface="Tahoma"/>
              </a:rPr>
              <a:t>1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742413" y="4641291"/>
            <a:ext cx="2642235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Función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99900"/>
              </a:lnSpc>
              <a:spcBef>
                <a:spcPts val="25"/>
              </a:spcBef>
            </a:pP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h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0">
                <a:latin typeface="Arial"/>
                <a:cs typeface="Arial"/>
              </a:rPr>
              <a:t>í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200">
                <a:latin typeface="Arial"/>
                <a:cs typeface="Arial"/>
              </a:rPr>
              <a:t>z</a:t>
            </a:r>
            <a:r>
              <a:rPr dirty="0" sz="1050" spc="-35">
                <a:latin typeface="Arial"/>
                <a:cs typeface="Arial"/>
              </a:rPr>
              <a:t>o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2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0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2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25">
                <a:latin typeface="Arial"/>
                <a:cs typeface="Arial"/>
              </a:rPr>
              <a:t>u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75">
                <a:latin typeface="Arial"/>
                <a:cs typeface="Arial"/>
              </a:rPr>
              <a:t>ac</a:t>
            </a:r>
            <a:r>
              <a:rPr dirty="0" sz="1050" spc="-85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ó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65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10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3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 spc="-20">
                <a:latin typeface="Arial"/>
                <a:cs typeface="Arial"/>
              </a:rPr>
              <a:t>ú</a:t>
            </a:r>
            <a:r>
              <a:rPr dirty="0" sz="1050" spc="-20">
                <a:latin typeface="Arial"/>
                <a:cs typeface="Arial"/>
              </a:rPr>
              <a:t>n </a:t>
            </a:r>
            <a:r>
              <a:rPr dirty="0" sz="1050" spc="25">
                <a:latin typeface="Arial"/>
                <a:cs typeface="Arial"/>
              </a:rPr>
              <a:t>f</a:t>
            </a:r>
            <a:r>
              <a:rPr dirty="0" sz="1050" spc="-40">
                <a:latin typeface="Arial"/>
                <a:cs typeface="Arial"/>
              </a:rPr>
              <a:t>u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g</a:t>
            </a:r>
            <a:r>
              <a:rPr dirty="0" sz="1050" spc="-30">
                <a:latin typeface="Arial"/>
                <a:cs typeface="Arial"/>
              </a:rPr>
              <a:t>r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m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14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742002" y="5588287"/>
            <a:ext cx="2766695" cy="827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8440">
              <a:lnSpc>
                <a:spcPct val="109400"/>
              </a:lnSpc>
              <a:spcBef>
                <a:spcPts val="100"/>
              </a:spcBef>
            </a:pPr>
            <a:r>
              <a:rPr dirty="0" sz="950" spc="50">
                <a:latin typeface="Arial"/>
                <a:cs typeface="Arial"/>
              </a:rPr>
              <a:t>Interruptor</a:t>
            </a:r>
            <a:r>
              <a:rPr dirty="0" sz="950" spc="150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horario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sincrónico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sin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reserva</a:t>
            </a:r>
            <a:r>
              <a:rPr dirty="0" sz="950" spc="1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-10">
                <a:latin typeface="Arial"/>
                <a:cs typeface="Arial"/>
              </a:rPr>
              <a:t>marcha</a:t>
            </a:r>
            <a:endParaRPr sz="9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disco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maniobras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acciona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35">
                <a:latin typeface="Arial"/>
                <a:cs typeface="Arial"/>
              </a:rPr>
              <a:t>motor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sincrónico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marcha,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30">
                <a:latin typeface="Arial"/>
                <a:cs typeface="Arial"/>
              </a:rPr>
              <a:t> lo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tanto,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depende 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frecuencia.</a:t>
            </a:r>
            <a:r>
              <a:rPr dirty="0" sz="1050" spc="-105">
                <a:latin typeface="Arial"/>
                <a:cs typeface="Arial"/>
              </a:rPr>
              <a:t> Estos</a:t>
            </a:r>
            <a:r>
              <a:rPr dirty="0" sz="1050" spc="-75">
                <a:latin typeface="Arial"/>
                <a:cs typeface="Arial"/>
              </a:rPr>
              <a:t> aparatos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podrán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0773" y="4427978"/>
            <a:ext cx="2752090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67005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cuentahoras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instrumento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mediante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motor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sincrónico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conjunto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indicado </a:t>
            </a:r>
            <a:r>
              <a:rPr dirty="0" sz="1050" spc="-70">
                <a:latin typeface="Arial"/>
                <a:cs typeface="Arial"/>
              </a:rPr>
              <a:t>res </a:t>
            </a:r>
            <a:r>
              <a:rPr dirty="0" sz="1050" spc="-65">
                <a:latin typeface="Arial"/>
                <a:cs typeface="Arial"/>
              </a:rPr>
              <a:t>numéricos,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puede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medir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las</a:t>
            </a:r>
            <a:r>
              <a:rPr dirty="0" sz="950" spc="-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horas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que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25">
                <a:latin typeface="Arial"/>
                <a:cs typeface="Arial"/>
              </a:rPr>
              <a:t>una</a:t>
            </a:r>
            <a:endParaRPr sz="950">
              <a:latin typeface="Arial"/>
              <a:cs typeface="Arial"/>
            </a:endParaRPr>
          </a:p>
          <a:p>
            <a:pPr marL="12700" marR="48895" indent="-635">
              <a:lnSpc>
                <a:spcPts val="1260"/>
              </a:lnSpc>
              <a:spcBef>
                <a:spcPts val="35"/>
              </a:spcBef>
            </a:pPr>
            <a:r>
              <a:rPr dirty="0" sz="950" spc="45">
                <a:latin typeface="Arial"/>
                <a:cs typeface="Arial"/>
              </a:rPr>
              <a:t>máquina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está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servicio,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es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decir,</a:t>
            </a:r>
            <a:r>
              <a:rPr dirty="0" sz="950" spc="17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conectada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-50">
                <a:latin typeface="Arial"/>
                <a:cs typeface="Arial"/>
              </a:rPr>
              <a:t>a </a:t>
            </a:r>
            <a:r>
              <a:rPr dirty="0" sz="950" spc="50">
                <a:latin typeface="Arial"/>
                <a:cs typeface="Arial"/>
              </a:rPr>
              <a:t>la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red.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</a:pPr>
            <a:r>
              <a:rPr dirty="0" sz="1050" spc="-75">
                <a:latin typeface="Arial"/>
                <a:cs typeface="Arial"/>
              </a:rPr>
              <a:t>Existen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dos</a:t>
            </a:r>
            <a:r>
              <a:rPr dirty="0" sz="1050" spc="-65">
                <a:latin typeface="Arial"/>
                <a:cs typeface="Arial"/>
              </a:rPr>
              <a:t> versiones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montaje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riel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DIN </a:t>
            </a:r>
            <a:r>
              <a:rPr dirty="0" sz="1050" spc="-130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50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0222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35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mm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mismo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termo </a:t>
            </a:r>
            <a:r>
              <a:rPr dirty="0" sz="1050" spc="-40">
                <a:latin typeface="Arial"/>
                <a:cs typeface="Arial"/>
              </a:rPr>
              <a:t>magnéticas</a:t>
            </a:r>
            <a:r>
              <a:rPr dirty="0" sz="1050" spc="3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tipo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7KT5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804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ancho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dos </a:t>
            </a:r>
            <a:r>
              <a:rPr dirty="0" sz="1050" spc="-65">
                <a:latin typeface="Arial"/>
                <a:cs typeface="Arial"/>
              </a:rPr>
              <a:t>unidades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montaje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(18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mm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montaje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 </a:t>
            </a:r>
            <a:r>
              <a:rPr dirty="0" sz="1050" spc="-35">
                <a:latin typeface="Arial"/>
                <a:cs typeface="Arial"/>
              </a:rPr>
              <a:t>bre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frente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tablero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calado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cuadrado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68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</a:t>
            </a:r>
            <a:r>
              <a:rPr dirty="0" sz="1050" spc="2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0,5</a:t>
            </a:r>
            <a:r>
              <a:rPr dirty="0" sz="1050" spc="2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mm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marcofrontal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72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x </a:t>
            </a:r>
            <a:r>
              <a:rPr dirty="0" sz="1050" spc="-80">
                <a:latin typeface="Arial"/>
                <a:cs typeface="Arial"/>
              </a:rPr>
              <a:t>72 </a:t>
            </a:r>
            <a:r>
              <a:rPr dirty="0" sz="1050" spc="-25">
                <a:latin typeface="Arial"/>
                <a:cs typeface="Arial"/>
              </a:rPr>
              <a:t>mm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45"/>
              </a:lnSpc>
            </a:pPr>
            <a:r>
              <a:rPr dirty="0" sz="1050" spc="-25">
                <a:latin typeface="Arial"/>
                <a:cs typeface="Arial"/>
              </a:rPr>
              <a:t>tipo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7KT5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602.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9280" y="1326189"/>
            <a:ext cx="424878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5"/>
              <a:t>Aparatos</a:t>
            </a:r>
            <a:r>
              <a:rPr dirty="0" spc="-110"/>
              <a:t> </a:t>
            </a:r>
            <a:r>
              <a:rPr dirty="0" spc="-114"/>
              <a:t>de</a:t>
            </a:r>
            <a:r>
              <a:rPr dirty="0" spc="-85"/>
              <a:t> </a:t>
            </a:r>
            <a:r>
              <a:rPr dirty="0" spc="-105"/>
              <a:t>Maniobra </a:t>
            </a:r>
            <a:r>
              <a:rPr dirty="0" spc="-120"/>
              <a:t>y</a:t>
            </a:r>
            <a:r>
              <a:rPr dirty="0" spc="-75"/>
              <a:t> </a:t>
            </a:r>
            <a:r>
              <a:rPr dirty="0" spc="-95"/>
              <a:t>Control</a:t>
            </a:r>
            <a:r>
              <a:rPr dirty="0" spc="-70"/>
              <a:t> </a:t>
            </a:r>
            <a:r>
              <a:rPr dirty="0" spc="-125"/>
              <a:t>para</a:t>
            </a:r>
            <a:r>
              <a:rPr dirty="0" spc="-105"/>
              <a:t> </a:t>
            </a:r>
            <a:r>
              <a:rPr dirty="0" spc="-90"/>
              <a:t>Instalaciones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5742309" y="3385722"/>
            <a:ext cx="1036955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16.5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 spc="70">
                <a:latin typeface="Arial"/>
                <a:cs typeface="Arial"/>
              </a:rPr>
              <a:t>interruptor horario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2373" y="3385722"/>
            <a:ext cx="106362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16.4</a:t>
            </a:r>
            <a:r>
              <a:rPr dirty="0" sz="650" spc="10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cuentahoras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0644" y="1974707"/>
            <a:ext cx="2753995" cy="1143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222885" indent="-635">
              <a:lnSpc>
                <a:spcPct val="109400"/>
              </a:lnSpc>
              <a:spcBef>
                <a:spcPts val="100"/>
              </a:spcBef>
            </a:pPr>
            <a:r>
              <a:rPr dirty="0" sz="950" spc="55">
                <a:latin typeface="Arial"/>
                <a:cs typeface="Arial"/>
              </a:rPr>
              <a:t>Interruptor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horario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controlado</a:t>
            </a:r>
            <a:r>
              <a:rPr dirty="0" sz="950" spc="7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por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cristal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>
                <a:latin typeface="Arial"/>
                <a:cs typeface="Arial"/>
              </a:rPr>
              <a:t>cuarzo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reserva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marcha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25"/>
              </a:spcBef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cristal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cuarzo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suministra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accionamiento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estabilizada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independiza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interruptor</a:t>
            </a:r>
            <a:endParaRPr sz="1050">
              <a:latin typeface="Arial"/>
              <a:cs typeface="Arial"/>
            </a:endParaRPr>
          </a:p>
          <a:p>
            <a:pPr marL="12700" marR="20955">
              <a:lnSpc>
                <a:spcPts val="1250"/>
              </a:lnSpc>
              <a:spcBef>
                <a:spcPts val="60"/>
              </a:spcBef>
            </a:pPr>
            <a:r>
              <a:rPr dirty="0" sz="1050" spc="-50">
                <a:latin typeface="Arial"/>
                <a:cs typeface="Arial"/>
              </a:rPr>
              <a:t>horario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frecuencia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Si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suministro</a:t>
            </a:r>
            <a:r>
              <a:rPr dirty="0" sz="950" spc="-8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de </a:t>
            </a:r>
            <a:r>
              <a:rPr dirty="0" sz="950" spc="50">
                <a:latin typeface="Arial"/>
                <a:cs typeface="Arial"/>
              </a:rPr>
              <a:t>red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60">
                <a:latin typeface="Arial"/>
                <a:cs typeface="Arial"/>
              </a:rPr>
              <a:t>interrumpe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reloj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continúa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su</a:t>
            </a:r>
            <a:r>
              <a:rPr dirty="0" sz="950" spc="1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marcha.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1190" y="3251602"/>
            <a:ext cx="2755900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digitales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conmutan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precisión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minutos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conmutaciones horarias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determinados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días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semana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80">
                <a:latin typeface="Arial"/>
                <a:cs typeface="Arial"/>
              </a:rPr>
              <a:t>fechas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períodos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determinadas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fechas.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75">
                <a:latin typeface="Arial"/>
                <a:cs typeface="Arial"/>
              </a:rPr>
              <a:t>todas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aplicaciones superan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 </a:t>
            </a:r>
            <a:r>
              <a:rPr dirty="0" sz="1050" spc="-20">
                <a:latin typeface="Arial"/>
                <a:cs typeface="Arial"/>
              </a:rPr>
              <a:t>prestaciones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interruptores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mecánicos.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29776" y="1359627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7324" y="1921063"/>
            <a:ext cx="4961890" cy="3768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06705">
              <a:lnSpc>
                <a:spcPct val="129299"/>
              </a:lnSpc>
              <a:spcBef>
                <a:spcPts val="95"/>
              </a:spcBef>
              <a:buClr>
                <a:srgbClr val="FFFFFF"/>
              </a:buClr>
              <a:buSzPct val="90476"/>
              <a:buAutoNum type="arabicPeriod"/>
              <a:tabLst>
                <a:tab pos="181610" algn="l"/>
              </a:tabLst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encender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luces</a:t>
            </a:r>
            <a:r>
              <a:rPr dirty="0" sz="1050" spc="-60">
                <a:latin typeface="Arial"/>
                <a:cs typeface="Arial"/>
              </a:rPr>
              <a:t> dando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más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dos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puntos distintos</a:t>
            </a:r>
            <a:r>
              <a:rPr dirty="0" sz="1050" spc="3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1399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apagar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luces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apretar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pulsador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dis </a:t>
            </a:r>
            <a:r>
              <a:rPr dirty="0" sz="1050">
                <a:latin typeface="Arial"/>
                <a:cs typeface="Arial"/>
              </a:rPr>
              <a:t>tinto</a:t>
            </a:r>
            <a:r>
              <a:rPr dirty="0" sz="1050" spc="145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82245" algn="l"/>
              </a:tabLst>
            </a:pP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automático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escalera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reiniciar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antes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apaguen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luces</a:t>
            </a:r>
            <a:r>
              <a:rPr dirty="0" sz="1050" spc="140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circuito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tres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hilos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antiguos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aprovechar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pocos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conducto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60">
                <a:latin typeface="Arial"/>
                <a:cs typeface="Arial"/>
              </a:rPr>
              <a:t>res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disponibles</a:t>
            </a:r>
            <a:r>
              <a:rPr dirty="0" sz="1050" spc="4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circuito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cuatro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hilos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pulsadores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neutro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2606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80">
                <a:latin typeface="Arial"/>
                <a:cs typeface="Arial"/>
              </a:rPr>
              <a:t>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hilos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peligroso </a:t>
            </a:r>
            <a:r>
              <a:rPr dirty="0" sz="1050" spc="-50">
                <a:latin typeface="Arial"/>
                <a:cs typeface="Arial"/>
              </a:rPr>
              <a:t>porque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fase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lleva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las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lámparas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65">
                <a:latin typeface="Arial"/>
                <a:cs typeface="Arial"/>
              </a:rPr>
              <a:t>recomendado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reglamentación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AEA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90364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interruptor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horario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cumple</a:t>
            </a:r>
            <a:r>
              <a:rPr dirty="0" sz="1050" spc="-55">
                <a:latin typeface="Arial"/>
                <a:cs typeface="Arial"/>
              </a:rPr>
              <a:t> ciclos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repiten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horario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programa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semanal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programas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155">
                <a:latin typeface="Arial"/>
                <a:cs typeface="Arial"/>
              </a:rPr>
              <a:t>n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semana</a:t>
            </a:r>
            <a:r>
              <a:rPr dirty="0" sz="1050" spc="3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99060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 startAt="9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interruptor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horario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1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maniobras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deseadas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225425" indent="-21336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 startAt="9"/>
              <a:tabLst>
                <a:tab pos="226060" algn="l"/>
              </a:tabLst>
            </a:pPr>
            <a:r>
              <a:rPr dirty="0" sz="1050" spc="-85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cuentahoras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señalizar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cuando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máquina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requiere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mantenimiento</a:t>
            </a:r>
            <a:endParaRPr sz="105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  <a:spcBef>
                <a:spcPts val="390"/>
              </a:spcBef>
            </a:pP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7736" y="5932758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69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22710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17.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35138" y="1570828"/>
            <a:ext cx="351282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Módulos</a:t>
            </a:r>
            <a:r>
              <a:rPr dirty="0" sz="15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0">
                <a:solidFill>
                  <a:srgbClr val="FFFFFF"/>
                </a:solidFill>
                <a:latin typeface="Arial"/>
                <a:cs typeface="Arial"/>
              </a:rPr>
              <a:t>Lógicos</a:t>
            </a:r>
            <a:r>
              <a:rPr dirty="0" sz="15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70">
                <a:solidFill>
                  <a:srgbClr val="FFFFFF"/>
                </a:solidFill>
                <a:latin typeface="Arial"/>
                <a:cs typeface="Arial"/>
              </a:rPr>
              <a:t>Programables</a:t>
            </a:r>
            <a:r>
              <a:rPr dirty="0" sz="15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Arial"/>
                <a:cs typeface="Arial"/>
              </a:rPr>
              <a:t>LOGO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626" y="2867224"/>
            <a:ext cx="2758440" cy="17856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lógicos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programables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usan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vez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aplicaciones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automatismos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simples,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45">
                <a:latin typeface="Arial"/>
                <a:cs typeface="Arial"/>
              </a:rPr>
              <a:t>lugar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métodos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convencionales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comando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35">
                <a:latin typeface="Arial"/>
                <a:cs typeface="Arial"/>
              </a:rPr>
              <a:t>control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relés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auxiliares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tiempo.</a:t>
            </a:r>
            <a:endParaRPr sz="1050">
              <a:latin typeface="Arial"/>
              <a:cs typeface="Arial"/>
            </a:endParaRPr>
          </a:p>
          <a:p>
            <a:pPr marL="12700" marR="10160" indent="635">
              <a:lnSpc>
                <a:spcPct val="100000"/>
              </a:lnSpc>
              <a:spcBef>
                <a:spcPts val="5"/>
              </a:spcBef>
            </a:pPr>
            <a:r>
              <a:rPr dirty="0" sz="1050" spc="-55">
                <a:latin typeface="Arial"/>
                <a:cs typeface="Arial"/>
              </a:rPr>
              <a:t>Mediante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sencilla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programación</a:t>
            </a:r>
            <a:r>
              <a:rPr dirty="0" sz="950" spc="1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reem </a:t>
            </a:r>
            <a:r>
              <a:rPr dirty="0" sz="1050" spc="-70">
                <a:latin typeface="Arial"/>
                <a:cs typeface="Arial"/>
              </a:rPr>
              <a:t>plazan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complicados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costosos </a:t>
            </a:r>
            <a:r>
              <a:rPr dirty="0" sz="1050" spc="-60">
                <a:latin typeface="Arial"/>
                <a:cs typeface="Arial"/>
              </a:rPr>
              <a:t>dispositivos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co </a:t>
            </a:r>
            <a:r>
              <a:rPr dirty="0" sz="1050" spc="-65">
                <a:latin typeface="Arial"/>
                <a:cs typeface="Arial"/>
              </a:rPr>
              <a:t>mando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sólo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producto,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pequeñas </a:t>
            </a:r>
            <a:r>
              <a:rPr dirty="0" sz="1050" spc="-65">
                <a:latin typeface="Arial"/>
                <a:cs typeface="Arial"/>
              </a:rPr>
              <a:t>dimensiones,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temporizadores, </a:t>
            </a:r>
            <a:r>
              <a:rPr dirty="0" sz="1050" spc="-70">
                <a:latin typeface="Arial"/>
                <a:cs typeface="Arial"/>
              </a:rPr>
              <a:t>contadores, </a:t>
            </a:r>
            <a:r>
              <a:rPr dirty="0" sz="1050" spc="-60">
                <a:latin typeface="Arial"/>
                <a:cs typeface="Arial"/>
              </a:rPr>
              <a:t>realizar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enclavamientos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concatena</a:t>
            </a:r>
            <a:endParaRPr sz="1050">
              <a:latin typeface="Arial"/>
              <a:cs typeface="Arial"/>
            </a:endParaRPr>
          </a:p>
          <a:p>
            <a:pPr marL="13335" marR="125095" indent="-635">
              <a:lnSpc>
                <a:spcPts val="1250"/>
              </a:lnSpc>
              <a:spcBef>
                <a:spcPts val="55"/>
              </a:spcBef>
            </a:pPr>
            <a:r>
              <a:rPr dirty="0" sz="1050" spc="-75">
                <a:latin typeface="Arial"/>
                <a:cs typeface="Arial"/>
              </a:rPr>
              <a:t>ciones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automatizar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70">
                <a:latin typeface="Arial"/>
                <a:cs typeface="Arial"/>
              </a:rPr>
              <a:t> </a:t>
            </a:r>
            <a:r>
              <a:rPr dirty="0" sz="950" spc="70">
                <a:latin typeface="Arial"/>
                <a:cs typeface="Arial"/>
              </a:rPr>
              <a:t>forma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25">
                <a:latin typeface="Arial"/>
                <a:cs typeface="Arial"/>
              </a:rPr>
              <a:t>com </a:t>
            </a:r>
            <a:r>
              <a:rPr dirty="0" sz="950">
                <a:latin typeface="Arial"/>
                <a:cs typeface="Arial"/>
              </a:rPr>
              <a:t>pacta,</a:t>
            </a:r>
            <a:r>
              <a:rPr dirty="0" sz="950" spc="-40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rápida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6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económica.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2755" y="4787007"/>
            <a:ext cx="2770505" cy="1630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90170">
              <a:lnSpc>
                <a:spcPct val="100000"/>
              </a:lnSpc>
              <a:spcBef>
                <a:spcPts val="130"/>
              </a:spcBef>
            </a:pPr>
            <a:r>
              <a:rPr dirty="0" sz="1050" spc="-65">
                <a:latin typeface="Arial"/>
                <a:cs typeface="Arial"/>
              </a:rPr>
              <a:t>Circuitos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iluminación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exterior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interior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0">
                <a:latin typeface="Arial"/>
                <a:cs typeface="Arial"/>
              </a:rPr>
              <a:t>gran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cantidad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aplicaciones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nivel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mundial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ha </a:t>
            </a:r>
            <a:r>
              <a:rPr dirty="0" sz="1050" spc="-60">
                <a:latin typeface="Arial"/>
                <a:cs typeface="Arial"/>
              </a:rPr>
              <a:t>probado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excelente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performance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LOGO!</a:t>
            </a:r>
            <a:r>
              <a:rPr dirty="0" sz="1050" spc="-25">
                <a:latin typeface="Arial"/>
                <a:cs typeface="Arial"/>
              </a:rPr>
              <a:t> no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ámbitos</a:t>
            </a:r>
            <a:r>
              <a:rPr dirty="0" sz="1050" spc="-50">
                <a:latin typeface="Arial"/>
                <a:cs typeface="Arial"/>
              </a:rPr>
              <a:t> industriales,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diversos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campos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automatización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son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siguientes</a:t>
            </a:r>
            <a:endParaRPr sz="1050">
              <a:latin typeface="Arial"/>
              <a:cs typeface="Arial"/>
            </a:endParaRPr>
          </a:p>
          <a:p>
            <a:pPr marL="12700" marR="154305" indent="88265">
              <a:lnSpc>
                <a:spcPts val="1260"/>
              </a:lnSpc>
              <a:spcBef>
                <a:spcPts val="30"/>
              </a:spcBef>
            </a:pPr>
            <a:r>
              <a:rPr dirty="0" sz="1050" spc="-70">
                <a:latin typeface="Arial"/>
                <a:cs typeface="Arial"/>
              </a:rPr>
              <a:t>Viviendas,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comercios,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hoteles,</a:t>
            </a:r>
            <a:r>
              <a:rPr dirty="0" sz="1050" spc="-80">
                <a:latin typeface="Arial"/>
                <a:cs typeface="Arial"/>
              </a:rPr>
              <a:t> playas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estacio </a:t>
            </a:r>
            <a:r>
              <a:rPr dirty="0" sz="1050" spc="-65">
                <a:latin typeface="Arial"/>
                <a:cs typeface="Arial"/>
              </a:rPr>
              <a:t>namientos,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parques,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paves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industriales.</a:t>
            </a:r>
            <a:endParaRPr sz="1050">
              <a:latin typeface="Arial"/>
              <a:cs typeface="Arial"/>
            </a:endParaRPr>
          </a:p>
          <a:p>
            <a:pPr marL="12700" marR="5080" indent="88900">
              <a:lnSpc>
                <a:spcPts val="126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Sistemas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vigilancia,</a:t>
            </a:r>
            <a:r>
              <a:rPr dirty="0" sz="1050" spc="-55">
                <a:latin typeface="Arial"/>
                <a:cs typeface="Arial"/>
              </a:rPr>
              <a:t> controles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accesos,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calles </a:t>
            </a:r>
            <a:r>
              <a:rPr dirty="0" sz="1050" spc="-45">
                <a:latin typeface="Arial"/>
                <a:cs typeface="Arial"/>
              </a:rPr>
              <a:t>interiores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escaleras,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semáforos,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alarmas.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78269" y="2871453"/>
            <a:ext cx="264223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timbres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llamada,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80">
                <a:latin typeface="Arial"/>
                <a:cs typeface="Arial"/>
              </a:rPr>
              <a:t> especiales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luz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55">
                <a:latin typeface="Arial"/>
                <a:cs typeface="Arial"/>
              </a:rPr>
              <a:t>sonido,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climatización.</a:t>
            </a:r>
            <a:endParaRPr sz="1050">
              <a:latin typeface="Arial"/>
              <a:cs typeface="Arial"/>
            </a:endParaRPr>
          </a:p>
          <a:p>
            <a:pPr marL="12700" marR="48895" indent="90805">
              <a:lnSpc>
                <a:spcPct val="99600"/>
              </a:lnSpc>
              <a:spcBef>
                <a:spcPts val="10"/>
              </a:spcBef>
            </a:pPr>
            <a:r>
              <a:rPr dirty="0" sz="1050" spc="-100">
                <a:latin typeface="Arial"/>
                <a:cs typeface="Arial"/>
              </a:rPr>
              <a:t>Pequeñas</a:t>
            </a:r>
            <a:r>
              <a:rPr dirty="0" sz="1050" spc="-75">
                <a:latin typeface="Arial"/>
                <a:cs typeface="Arial"/>
              </a:rPr>
              <a:t> tareas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áreas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industriales. </a:t>
            </a:r>
            <a:r>
              <a:rPr dirty="0" sz="1050" spc="-40">
                <a:latin typeface="Arial"/>
                <a:cs typeface="Arial"/>
              </a:rPr>
              <a:t>Utilizado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fabricantes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máquinas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(OEMs</a:t>
            </a:r>
            <a:r>
              <a:rPr dirty="0" sz="1050" spc="2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todo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mundo.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8676" y="3849294"/>
            <a:ext cx="2723515" cy="2412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Estructura</a:t>
            </a:r>
            <a:endParaRPr sz="950">
              <a:latin typeface="Arial"/>
              <a:cs typeface="Arial"/>
            </a:endParaRPr>
          </a:p>
          <a:p>
            <a:pPr marL="12700" marR="86360">
              <a:lnSpc>
                <a:spcPct val="100000"/>
              </a:lnSpc>
              <a:spcBef>
                <a:spcPts val="10"/>
              </a:spcBef>
            </a:pPr>
            <a:r>
              <a:rPr dirty="0" sz="1050" spc="-100">
                <a:latin typeface="Arial"/>
                <a:cs typeface="Arial"/>
              </a:rPr>
              <a:t>El</a:t>
            </a:r>
            <a:r>
              <a:rPr dirty="0" sz="1050" spc="105">
                <a:latin typeface="Arial"/>
                <a:cs typeface="Arial"/>
              </a:rPr>
              <a:t> </a:t>
            </a:r>
            <a:r>
              <a:rPr dirty="0" sz="950" spc="55">
                <a:latin typeface="Arial"/>
                <a:cs typeface="Arial"/>
              </a:rPr>
              <a:t>módulo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lógico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programable</a:t>
            </a:r>
            <a:r>
              <a:rPr dirty="0" sz="950" spc="13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LOGO!</a:t>
            </a:r>
            <a:r>
              <a:rPr dirty="0" sz="950" spc="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está </a:t>
            </a:r>
            <a:r>
              <a:rPr dirty="0" sz="1050" spc="-70">
                <a:latin typeface="Arial"/>
                <a:cs typeface="Arial"/>
              </a:rPr>
              <a:t>compuesto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poruna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unidad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básica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contiene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unidad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control,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memoria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almace </a:t>
            </a:r>
            <a:r>
              <a:rPr dirty="0" sz="1050" spc="-45">
                <a:latin typeface="Arial"/>
                <a:cs typeface="Arial"/>
              </a:rPr>
              <a:t>nar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elementos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necesarios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</a:t>
            </a:r>
            <a:endParaRPr sz="1050">
              <a:latin typeface="Arial"/>
              <a:cs typeface="Arial"/>
            </a:endParaRPr>
          </a:p>
          <a:p>
            <a:pPr marL="12700" marR="5080" indent="-635">
              <a:lnSpc>
                <a:spcPts val="1260"/>
              </a:lnSpc>
              <a:spcBef>
                <a:spcPts val="40"/>
              </a:spcBef>
            </a:pPr>
            <a:r>
              <a:rPr dirty="0" sz="1050" spc="-55">
                <a:latin typeface="Arial"/>
                <a:cs typeface="Arial"/>
              </a:rPr>
              <a:t>conectar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ocho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entradas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cuatro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salidas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una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pantalla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cristal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líquido </a:t>
            </a:r>
            <a:r>
              <a:rPr dirty="0" sz="1050" spc="-145">
                <a:latin typeface="Arial"/>
                <a:cs typeface="Arial"/>
              </a:rPr>
              <a:t>LCD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(display</a:t>
            </a:r>
            <a:r>
              <a:rPr dirty="0" sz="1050" spc="1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retroiluminada,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donde,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introducir</a:t>
            </a:r>
            <a:endParaRPr sz="1050">
              <a:latin typeface="Arial"/>
              <a:cs typeface="Arial"/>
            </a:endParaRPr>
          </a:p>
          <a:p>
            <a:pPr marL="12700" marR="73660" indent="-635">
              <a:lnSpc>
                <a:spcPts val="1250"/>
              </a:lnSpc>
              <a:spcBef>
                <a:spcPts val="20"/>
              </a:spcBef>
            </a:pP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teclas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programación,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visualizan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todos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pasos,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por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ejemplo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 spc="-70">
                <a:latin typeface="Arial"/>
                <a:cs typeface="Arial"/>
              </a:rPr>
              <a:t>combinaciones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lógicas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valores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consigna</a:t>
            </a:r>
            <a:endParaRPr sz="1050">
              <a:latin typeface="Arial"/>
              <a:cs typeface="Arial"/>
            </a:endParaRPr>
          </a:p>
          <a:p>
            <a:pPr marL="12700" marR="27940">
              <a:lnSpc>
                <a:spcPct val="999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diversas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funciones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programables.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Durante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funcionamiento,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pantalla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muestra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entradas,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salidas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dado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fecha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hora,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textos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aviso.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43583" y="2299106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212245" y="4614891"/>
            <a:ext cx="1667510" cy="24574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-635">
              <a:lnSpc>
                <a:spcPts val="810"/>
              </a:lnSpc>
              <a:spcBef>
                <a:spcPts val="215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17.1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85">
                <a:latin typeface="Arial"/>
                <a:cs typeface="Arial"/>
              </a:rPr>
              <a:t>logo!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sus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modulos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>
                <a:latin typeface="Arial"/>
                <a:cs typeface="Arial"/>
              </a:rPr>
              <a:t> expansión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50">
                <a:latin typeface="Arial"/>
                <a:cs typeface="Arial"/>
              </a:rPr>
              <a:t>n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15">
                <a:latin typeface="Arial"/>
                <a:cs typeface="Arial"/>
              </a:rPr>
              <a:t>/</a:t>
            </a:r>
            <a:r>
              <a:rPr dirty="0" sz="750" spc="-20">
                <a:latin typeface="Arial"/>
                <a:cs typeface="Arial"/>
              </a:rPr>
              <a:t>s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13242" y="2875682"/>
            <a:ext cx="273875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aquellas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máquinas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donde,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futuro,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no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sea </a:t>
            </a:r>
            <a:r>
              <a:rPr dirty="0" sz="1050">
                <a:latin typeface="Arial Narrow"/>
                <a:cs typeface="Arial Narrow"/>
              </a:rPr>
              <a:t>preciso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cambiar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programa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desde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229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tecladoembe </a:t>
            </a:r>
            <a:r>
              <a:rPr dirty="0" sz="1050" spc="65">
                <a:latin typeface="Arial Narrow"/>
                <a:cs typeface="Arial Narrow"/>
              </a:rPr>
              <a:t>bido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existe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alternativa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55">
                <a:latin typeface="Arial Narrow"/>
                <a:cs typeface="Arial Narrow"/>
              </a:rPr>
              <a:t>PURE,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sin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pantalla </a:t>
            </a:r>
            <a:r>
              <a:rPr dirty="0" sz="1050" spc="-45">
                <a:latin typeface="Arial Narrow"/>
                <a:cs typeface="Arial Narrow"/>
              </a:rPr>
              <a:t>LCD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ni</a:t>
            </a:r>
            <a:r>
              <a:rPr dirty="0" sz="1050" spc="-1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teclado</a:t>
            </a:r>
            <a:r>
              <a:rPr dirty="0" sz="1050" spc="-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acceso.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12974" y="3674004"/>
            <a:ext cx="2689860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unidad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control,</a:t>
            </a:r>
            <a:r>
              <a:rPr dirty="0" sz="1050" spc="2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leyendo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entradas,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6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sobre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base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programa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almacenado,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actúa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las </a:t>
            </a:r>
            <a:r>
              <a:rPr dirty="0" sz="1050">
                <a:latin typeface="Arial Narrow"/>
                <a:cs typeface="Arial Narrow"/>
              </a:rPr>
              <a:t>salidas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haciendoasí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funcionar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instalación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y/o </a:t>
            </a:r>
            <a:r>
              <a:rPr dirty="0" sz="1050" spc="-10">
                <a:latin typeface="Arial Narrow"/>
                <a:cs typeface="Arial Narrow"/>
              </a:rPr>
              <a:t>máquina.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12691" y="4474434"/>
            <a:ext cx="2755900" cy="17913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37465">
              <a:lnSpc>
                <a:spcPct val="100099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que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entradas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contenidas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en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unidad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básica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no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sean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145">
                <a:latin typeface="Arial Narrow"/>
                <a:cs typeface="Arial Narrow"/>
              </a:rPr>
              <a:t>sucientes,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posible, </a:t>
            </a:r>
            <a:r>
              <a:rPr dirty="0" sz="1050" spc="75">
                <a:latin typeface="Arial Narrow"/>
                <a:cs typeface="Arial Narrow"/>
              </a:rPr>
              <a:t>me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diante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módulos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ampliación,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elevar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la </a:t>
            </a:r>
            <a:r>
              <a:rPr dirty="0" sz="1050">
                <a:latin typeface="Arial Narrow"/>
                <a:cs typeface="Arial Narrow"/>
              </a:rPr>
              <a:t>capacidad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del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950">
                <a:latin typeface="Arial"/>
                <a:cs typeface="Arial"/>
              </a:rPr>
              <a:t>Los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módulos de</a:t>
            </a:r>
            <a:r>
              <a:rPr dirty="0" sz="950" spc="-60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ampliación </a:t>
            </a:r>
            <a:r>
              <a:rPr dirty="0" sz="1050">
                <a:latin typeface="Arial Narrow"/>
                <a:cs typeface="Arial Narrow"/>
              </a:rPr>
              <a:t>pueden</a:t>
            </a:r>
            <a:r>
              <a:rPr dirty="0" sz="1050" spc="1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ser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agregados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dos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tipos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LOGO!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">
                <a:latin typeface="Arial Narrow"/>
                <a:cs typeface="Arial Narrow"/>
              </a:rPr>
              <a:t>(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sin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Display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,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medida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que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sean </a:t>
            </a:r>
            <a:r>
              <a:rPr dirty="0" sz="1050" spc="45">
                <a:latin typeface="Arial Narrow"/>
                <a:cs typeface="Arial Narrow"/>
              </a:rPr>
              <a:t>requeridos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ampliarlas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funcionalidades </a:t>
            </a:r>
            <a:r>
              <a:rPr dirty="0" sz="1050" spc="65">
                <a:latin typeface="Arial Narrow"/>
                <a:cs typeface="Arial Narrow"/>
              </a:rPr>
              <a:t>delmismo.</a:t>
            </a:r>
            <a:endParaRPr sz="1050">
              <a:latin typeface="Arial Narrow"/>
              <a:cs typeface="Arial Narrow"/>
            </a:endParaRPr>
          </a:p>
          <a:p>
            <a:pPr marL="12700" marR="5080" indent="-635">
              <a:lnSpc>
                <a:spcPts val="1260"/>
              </a:lnSpc>
              <a:spcBef>
                <a:spcPts val="25"/>
              </a:spcBef>
            </a:pP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necesita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montarlos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riel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normalizado </a:t>
            </a:r>
            <a:r>
              <a:rPr dirty="0" sz="1050">
                <a:latin typeface="Arial Narrow"/>
                <a:cs typeface="Arial Narrow"/>
              </a:rPr>
              <a:t>DINEN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50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022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35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105">
                <a:latin typeface="Arial Narrow"/>
                <a:cs typeface="Arial Narrow"/>
              </a:rPr>
              <a:t>mm,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215">
                <a:latin typeface="Arial Narrow"/>
                <a:cs typeface="Arial Narrow"/>
              </a:rPr>
              <a:t>jarlos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desplazar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-100">
                <a:latin typeface="Arial Narrow"/>
                <a:cs typeface="Arial Narrow"/>
              </a:rPr>
              <a:t>un</a:t>
            </a:r>
            <a:r>
              <a:rPr dirty="0" sz="1050">
                <a:latin typeface="Arial Narrow"/>
                <a:cs typeface="Arial Narrow"/>
              </a:rPr>
              <a:t> conector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lateral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vinculándolos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</a:t>
            </a:r>
            <a:r>
              <a:rPr dirty="0" sz="1050" spc="2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esta </a:t>
            </a:r>
            <a:r>
              <a:rPr dirty="0" sz="1050">
                <a:latin typeface="Arial Narrow"/>
                <a:cs typeface="Arial Narrow"/>
              </a:rPr>
              <a:t>manera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podrá</a:t>
            </a:r>
            <a:r>
              <a:rPr dirty="0" sz="1050" spc="14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ampliar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cualquier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LOGO!,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24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13108" y="6233716"/>
            <a:ext cx="264731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entradas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digitales,</a:t>
            </a:r>
            <a:r>
              <a:rPr dirty="0" sz="1050" spc="26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16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salidas</a:t>
            </a:r>
            <a:r>
              <a:rPr dirty="0" sz="1050" spc="2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digitales,</a:t>
            </a:r>
            <a:r>
              <a:rPr dirty="0" sz="1050" spc="2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ocho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entra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31708" y="2867224"/>
            <a:ext cx="2710180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detectores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general,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que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informan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LOGO!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es </a:t>
            </a:r>
            <a:r>
              <a:rPr dirty="0" sz="1050" spc="55">
                <a:latin typeface="Arial Narrow"/>
                <a:cs typeface="Arial Narrow"/>
              </a:rPr>
              <a:t>tado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sistema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desea automatizar.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Pueden </a:t>
            </a:r>
            <a:r>
              <a:rPr dirty="0" sz="1050">
                <a:latin typeface="Arial Narrow"/>
                <a:cs typeface="Arial Narrow"/>
              </a:rPr>
              <a:t>ser </a:t>
            </a:r>
            <a:r>
              <a:rPr dirty="0" sz="1050" spc="65">
                <a:latin typeface="Arial Narrow"/>
                <a:cs typeface="Arial Narrow"/>
              </a:rPr>
              <a:t>de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12/24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VCC,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24</a:t>
            </a:r>
            <a:r>
              <a:rPr dirty="0" sz="1050" spc="-10">
                <a:latin typeface="Arial Narrow"/>
                <a:cs typeface="Arial Narrow"/>
              </a:rPr>
              <a:t> VCA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ó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220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VCA.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31842" y="3509273"/>
            <a:ext cx="2727960" cy="146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Las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entradas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analógicas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(0</a:t>
            </a:r>
            <a:r>
              <a:rPr dirty="0" sz="1050" spc="85">
                <a:latin typeface="Arial Narrow"/>
                <a:cs typeface="Arial Narrow"/>
              </a:rPr>
              <a:t> 10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</a:t>
            </a:r>
            <a:r>
              <a:rPr dirty="0" sz="1050" spc="49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permiten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ingresar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información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termocuplas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otros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sensores </a:t>
            </a:r>
            <a:r>
              <a:rPr dirty="0" sz="1050">
                <a:latin typeface="Arial Narrow"/>
                <a:cs typeface="Arial Narrow"/>
              </a:rPr>
              <a:t>analógicos,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380">
                <a:latin typeface="Arial Narrow"/>
                <a:cs typeface="Arial Narrow"/>
              </a:rPr>
              <a:t>jar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niveles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lectura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que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 spc="-160">
                <a:latin typeface="Arial Narrow"/>
                <a:cs typeface="Arial Narrow"/>
              </a:rPr>
              <a:t>permi</a:t>
            </a:r>
            <a:r>
              <a:rPr dirty="0" sz="1050" spc="65">
                <a:latin typeface="Arial Narrow"/>
                <a:cs typeface="Arial Narrow"/>
              </a:rPr>
              <a:t> tan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tomar</a:t>
            </a:r>
            <a:r>
              <a:rPr dirty="0" sz="1050" spc="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decisiones 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control.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45">
                <a:latin typeface="Arial Narrow"/>
                <a:cs typeface="Arial Narrow"/>
              </a:rPr>
              <a:t>Las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pueden </a:t>
            </a:r>
            <a:r>
              <a:rPr dirty="0" sz="1050">
                <a:latin typeface="Arial Narrow"/>
                <a:cs typeface="Arial Narrow"/>
              </a:rPr>
              <a:t>ser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24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-60">
                <a:latin typeface="Arial Narrow"/>
                <a:cs typeface="Arial Narrow"/>
              </a:rPr>
              <a:t>VCC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>
                <a:latin typeface="Arial Narrow"/>
                <a:cs typeface="Arial Narrow"/>
              </a:rPr>
              <a:t> 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capaces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maniobrar</a:t>
            </a:r>
            <a:r>
              <a:rPr dirty="0" sz="1050" spc="60">
                <a:latin typeface="Arial Narrow"/>
                <a:cs typeface="Arial Narrow"/>
              </a:rPr>
              <a:t> 110/220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VCA.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Además cuenta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salidas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analógi cas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(0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10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</a:t>
            </a:r>
            <a:r>
              <a:rPr dirty="0" sz="1050" spc="3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destinadas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maniobrar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accionamien</a:t>
            </a:r>
            <a:r>
              <a:rPr dirty="0" sz="1050" spc="20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tos</a:t>
            </a:r>
            <a:r>
              <a:rPr dirty="0" sz="1050" spc="-8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efectuar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lazos de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control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PI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(Proporcional </a:t>
            </a:r>
            <a:r>
              <a:rPr dirty="0" sz="1050">
                <a:latin typeface="Arial Narrow"/>
                <a:cs typeface="Arial Narrow"/>
              </a:rPr>
              <a:t>Integral</a:t>
            </a:r>
            <a:r>
              <a:rPr dirty="0" sz="1050" spc="360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31713" y="5124933"/>
            <a:ext cx="2747010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LOGO!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Soft</a:t>
            </a:r>
            <a:r>
              <a:rPr dirty="0" sz="950" spc="-1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Confort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ts val="1250"/>
              </a:lnSpc>
              <a:spcBef>
                <a:spcPts val="75"/>
              </a:spcBef>
            </a:pP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programa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elabora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por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medio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pulsadores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programación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frente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LOGO!,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median</a:t>
            </a:r>
            <a:endParaRPr sz="1050">
              <a:latin typeface="Arial Narrow"/>
              <a:cs typeface="Arial Narrow"/>
            </a:endParaRPr>
          </a:p>
          <a:p>
            <a:pPr marL="12700" marR="33020">
              <a:lnSpc>
                <a:spcPts val="1260"/>
              </a:lnSpc>
              <a:spcBef>
                <a:spcPts val="5"/>
              </a:spcBef>
            </a:pPr>
            <a:r>
              <a:rPr dirty="0" sz="1050" spc="70">
                <a:latin typeface="Arial Narrow"/>
                <a:cs typeface="Arial Narrow"/>
              </a:rPr>
              <a:t>te</a:t>
            </a:r>
            <a:r>
              <a:rPr dirty="0" sz="1050" spc="-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ayuda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unacomputadora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personal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el </a:t>
            </a:r>
            <a:r>
              <a:rPr dirty="0" sz="1050" spc="50">
                <a:latin typeface="Arial Narrow"/>
                <a:cs typeface="Arial Narrow"/>
              </a:rPr>
              <a:t>software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45">
                <a:latin typeface="Arial Narrow"/>
                <a:cs typeface="Arial Narrow"/>
              </a:rPr>
              <a:t> programación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LOGO!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Soft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Comfort,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si</a:t>
            </a:r>
            <a:endParaRPr sz="1050">
              <a:latin typeface="Arial Narrow"/>
              <a:cs typeface="Arial Narrow"/>
            </a:endParaRPr>
          </a:p>
          <a:p>
            <a:pPr marL="12700" marR="21590">
              <a:lnSpc>
                <a:spcPts val="1250"/>
              </a:lnSpc>
              <a:spcBef>
                <a:spcPts val="15"/>
              </a:spcBef>
            </a:pPr>
            <a:r>
              <a:rPr dirty="0" sz="1050" spc="45">
                <a:latin typeface="Arial Narrow"/>
                <a:cs typeface="Arial Narrow"/>
              </a:rPr>
              <a:t>guiendo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un</a:t>
            </a:r>
            <a:r>
              <a:rPr dirty="0" sz="1050">
                <a:latin typeface="Arial Narrow"/>
                <a:cs typeface="Arial Narrow"/>
              </a:rPr>
              <a:t> esquema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bloques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funciones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o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de </a:t>
            </a:r>
            <a:r>
              <a:rPr dirty="0" sz="1050">
                <a:latin typeface="Arial Narrow"/>
                <a:cs typeface="Arial Narrow"/>
              </a:rPr>
              <a:t>contactos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(ladder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,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 spc="-50">
                <a:latin typeface="Arial Narrow"/>
                <a:cs typeface="Arial Narrow"/>
              </a:rPr>
              <a:t>se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almacena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máximo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ts val="1220"/>
              </a:lnSpc>
            </a:pPr>
            <a:r>
              <a:rPr dirty="0" sz="950">
                <a:latin typeface="Arial"/>
                <a:cs typeface="Arial"/>
              </a:rPr>
              <a:t>130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bloques</a:t>
            </a:r>
            <a:r>
              <a:rPr dirty="0" sz="950" spc="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programa.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mismos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compren</a:t>
            </a:r>
            <a:endParaRPr sz="1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328310"/>
            <a:ext cx="32404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Módulos</a:t>
            </a:r>
            <a:r>
              <a:rPr dirty="0" spc="-30"/>
              <a:t> </a:t>
            </a:r>
            <a:r>
              <a:rPr dirty="0" spc="-135"/>
              <a:t>Lógicos</a:t>
            </a:r>
            <a:r>
              <a:rPr dirty="0" spc="-30"/>
              <a:t> </a:t>
            </a:r>
            <a:r>
              <a:rPr dirty="0" spc="-135"/>
              <a:t>Programables</a:t>
            </a:r>
            <a:r>
              <a:rPr dirty="0" spc="-110"/>
              <a:t> </a:t>
            </a:r>
            <a:r>
              <a:rPr dirty="0" spc="-160"/>
              <a:t>LOGO!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2482" y="1965410"/>
            <a:ext cx="2757170" cy="45091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335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programa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almacenado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fácilmente </a:t>
            </a:r>
            <a:r>
              <a:rPr dirty="0" sz="1050" spc="-65">
                <a:latin typeface="Arial"/>
                <a:cs typeface="Arial"/>
              </a:rPr>
              <a:t>copiado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memoria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trasladado, </a:t>
            </a:r>
            <a:r>
              <a:rPr dirty="0" sz="1050" spc="-40">
                <a:latin typeface="Arial"/>
                <a:cs typeface="Arial"/>
              </a:rPr>
              <a:t>facilitando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reproducción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modi </a:t>
            </a:r>
            <a:r>
              <a:rPr dirty="0" sz="1050" spc="-65">
                <a:latin typeface="Arial"/>
                <a:cs typeface="Arial"/>
              </a:rPr>
              <a:t>cación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programa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distancia.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92710" indent="635">
              <a:lnSpc>
                <a:spcPct val="100000"/>
              </a:lnSpc>
            </a:pPr>
            <a:r>
              <a:rPr dirty="0" sz="1050" spc="-100">
                <a:latin typeface="Arial"/>
                <a:cs typeface="Arial"/>
              </a:rPr>
              <a:t>Si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desea,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programa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protegido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intervención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personas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autorizadas, </a:t>
            </a:r>
            <a:r>
              <a:rPr dirty="0" sz="1050" spc="-45">
                <a:latin typeface="Arial"/>
                <a:cs typeface="Arial"/>
              </a:rPr>
              <a:t>impidiendo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copia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perdida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información.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Ahorro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espacio</a:t>
            </a:r>
            <a:endParaRPr sz="950">
              <a:latin typeface="Arial"/>
              <a:cs typeface="Arial"/>
            </a:endParaRPr>
          </a:p>
          <a:p>
            <a:pPr marL="13335" marR="64769">
              <a:lnSpc>
                <a:spcPct val="99900"/>
              </a:lnSpc>
              <a:spcBef>
                <a:spcPts val="25"/>
              </a:spcBef>
            </a:pPr>
            <a:r>
              <a:rPr dirty="0" sz="1050" spc="-90">
                <a:latin typeface="Arial"/>
                <a:cs typeface="Arial"/>
              </a:rPr>
              <a:t>Por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diseño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compacto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ocupa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mucho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lugar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técnica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convencional.Del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mismo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cableado,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mucho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reducido,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confec </a:t>
            </a:r>
            <a:r>
              <a:rPr dirty="0" sz="1050" spc="-60">
                <a:latin typeface="Arial"/>
                <a:cs typeface="Arial"/>
              </a:rPr>
              <a:t>cionar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tableros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más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pequeños.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Estudios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realizados </a:t>
            </a:r>
            <a:r>
              <a:rPr dirty="0" sz="1050" spc="-40">
                <a:latin typeface="Arial"/>
                <a:cs typeface="Arial"/>
              </a:rPr>
              <a:t>permiten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considerar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reducción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70</a:t>
            </a:r>
            <a:r>
              <a:rPr dirty="0" sz="1050" spc="204">
                <a:latin typeface="Arial"/>
                <a:cs typeface="Arial"/>
              </a:rPr>
              <a:t> 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80">
                <a:latin typeface="Arial"/>
                <a:cs typeface="Arial"/>
              </a:rPr>
              <a:t>espacio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requerido</a:t>
            </a:r>
            <a:r>
              <a:rPr dirty="0" sz="1050" spc="-60">
                <a:latin typeface="Arial"/>
                <a:cs typeface="Arial"/>
              </a:rPr>
              <a:t> 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automatismo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realizado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LOGO!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335" marR="10795">
              <a:lnSpc>
                <a:spcPct val="100000"/>
              </a:lnSpc>
              <a:spcBef>
                <a:spcPts val="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LOGO!</a:t>
            </a:r>
            <a:r>
              <a:rPr dirty="0" sz="1050" spc="-65">
                <a:latin typeface="Arial"/>
                <a:cs typeface="Arial"/>
              </a:rPr>
              <a:t> ocupan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mismo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espacio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30">
                <a:latin typeface="Arial"/>
                <a:cs typeface="Arial"/>
              </a:rPr>
              <a:t>interruptor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termomagnético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cuatro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polos</a:t>
            </a:r>
            <a:endParaRPr sz="1050">
              <a:latin typeface="Arial"/>
              <a:cs typeface="Arial"/>
            </a:endParaRPr>
          </a:p>
          <a:p>
            <a:pPr marL="13335" marR="253365" indent="-635">
              <a:lnSpc>
                <a:spcPts val="1260"/>
              </a:lnSpc>
              <a:spcBef>
                <a:spcPts val="30"/>
              </a:spcBef>
            </a:pPr>
            <a:r>
              <a:rPr dirty="0" sz="1050" spc="-10">
                <a:latin typeface="Arial"/>
                <a:cs typeface="Arial"/>
              </a:rPr>
              <a:t>(72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mm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ampliación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mitad </a:t>
            </a:r>
            <a:r>
              <a:rPr dirty="0" sz="1050">
                <a:latin typeface="Arial"/>
                <a:cs typeface="Arial"/>
              </a:rPr>
              <a:t>(36mm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Ahorro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energía</a:t>
            </a:r>
            <a:endParaRPr sz="950">
              <a:latin typeface="Arial"/>
              <a:cs typeface="Arial"/>
            </a:endParaRPr>
          </a:p>
          <a:p>
            <a:pPr marL="13335" marR="1143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requerir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espacio,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55">
                <a:latin typeface="Arial"/>
                <a:cs typeface="Arial"/>
              </a:rPr>
              <a:t> consumir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me </a:t>
            </a:r>
            <a:r>
              <a:rPr dirty="0" sz="1050" spc="-65">
                <a:latin typeface="Arial"/>
                <a:cs typeface="Arial"/>
              </a:rPr>
              <a:t>nos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necesarias </a:t>
            </a:r>
            <a:r>
              <a:rPr dirty="0" sz="1050" spc="-45">
                <a:latin typeface="Arial"/>
                <a:cs typeface="Arial"/>
              </a:rPr>
              <a:t>tendrán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requerimientos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potencia.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72343" y="1964140"/>
            <a:ext cx="2731135" cy="11506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Ahorro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tiempo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LOGO!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50">
                <a:latin typeface="Arial"/>
                <a:cs typeface="Arial"/>
              </a:rPr>
              <a:t>permite </a:t>
            </a:r>
            <a:r>
              <a:rPr dirty="0" sz="950" spc="45">
                <a:latin typeface="Arial"/>
                <a:cs typeface="Arial"/>
              </a:rPr>
              <a:t>ahorrarhasta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80">
                <a:latin typeface="Arial"/>
                <a:cs typeface="Arial"/>
              </a:rPr>
              <a:t>un</a:t>
            </a:r>
            <a:r>
              <a:rPr dirty="0" sz="950" spc="-95">
                <a:latin typeface="Arial"/>
                <a:cs typeface="Arial"/>
              </a:rPr>
              <a:t> </a:t>
            </a:r>
            <a:r>
              <a:rPr dirty="0" sz="950" spc="80">
                <a:latin typeface="Arial"/>
                <a:cs typeface="Arial"/>
              </a:rPr>
              <a:t>80</a:t>
            </a:r>
            <a:r>
              <a:rPr dirty="0" sz="950" spc="229">
                <a:latin typeface="Arial"/>
                <a:cs typeface="Arial"/>
              </a:rPr>
              <a:t>  </a:t>
            </a:r>
            <a:r>
              <a:rPr dirty="0" sz="950" spc="60">
                <a:latin typeface="Arial"/>
                <a:cs typeface="Arial"/>
              </a:rPr>
              <a:t>en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40">
                <a:latin typeface="Arial"/>
                <a:cs typeface="Arial"/>
              </a:rPr>
              <a:t>el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950" spc="55">
                <a:latin typeface="Arial"/>
                <a:cs typeface="Arial"/>
              </a:rPr>
              <a:t>tiempo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realización</a:t>
            </a:r>
            <a:r>
              <a:rPr dirty="0" sz="950" spc="-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 spc="65">
                <a:latin typeface="Arial"/>
                <a:cs typeface="Arial"/>
              </a:rPr>
              <a:t>un</a:t>
            </a:r>
            <a:r>
              <a:rPr dirty="0" sz="950" spc="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proyecto.</a:t>
            </a:r>
            <a:r>
              <a:rPr dirty="0" sz="950" spc="-9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Ya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65">
                <a:latin typeface="Arial"/>
                <a:cs typeface="Arial"/>
              </a:rPr>
              <a:t>análisis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proyecto,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sabiendo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LOGO!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solucio </a:t>
            </a:r>
            <a:r>
              <a:rPr dirty="0" sz="1050" spc="-55">
                <a:latin typeface="Arial"/>
                <a:cs typeface="Arial"/>
              </a:rPr>
              <a:t>nará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tareas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vinculadas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50">
                <a:latin typeface="Arial"/>
                <a:cs typeface="Arial"/>
              </a:rPr>
              <a:t> automatismo,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70">
                <a:latin typeface="Arial"/>
                <a:cs typeface="Arial"/>
              </a:rPr>
              <a:t>hace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falta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invertir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tiempo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anteproyecto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desarrollo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mismo.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1932" y="3243157"/>
            <a:ext cx="2736850" cy="13119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99"/>
              </a:lnSpc>
              <a:spcBef>
                <a:spcPts val="130"/>
              </a:spcBef>
            </a:pPr>
            <a:r>
              <a:rPr dirty="0" sz="1050" spc="-70">
                <a:latin typeface="Arial"/>
                <a:cs typeface="Arial"/>
              </a:rPr>
              <a:t>Lógicamente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cableado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más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simple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reali </a:t>
            </a:r>
            <a:r>
              <a:rPr dirty="0" sz="1050" spc="-80">
                <a:latin typeface="Arial"/>
                <a:cs typeface="Arial"/>
              </a:rPr>
              <a:t>zado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proyectos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lógica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tradicional.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Funciones </a:t>
            </a:r>
            <a:r>
              <a:rPr dirty="0" sz="1050" spc="-60">
                <a:latin typeface="Arial"/>
                <a:cs typeface="Arial"/>
              </a:rPr>
              <a:t>reiteradas,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simplemente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copian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no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necesario </a:t>
            </a:r>
            <a:r>
              <a:rPr dirty="0" sz="1050" spc="-50">
                <a:latin typeface="Arial"/>
                <a:cs typeface="Arial"/>
              </a:rPr>
              <a:t>repetirlas.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Adicionalmente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Siemens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posee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portal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Internet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dedicado</a:t>
            </a:r>
            <a:r>
              <a:rPr dirty="0" sz="1050" spc="-70">
                <a:latin typeface="Arial"/>
                <a:cs typeface="Arial"/>
              </a:rPr>
              <a:t> exclusivamente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LOGO! </a:t>
            </a:r>
            <a:r>
              <a:rPr dirty="0" sz="1050" spc="-25">
                <a:latin typeface="Arial"/>
                <a:cs typeface="Arial"/>
              </a:rPr>
              <a:t>con </a:t>
            </a:r>
            <a:r>
              <a:rPr dirty="0" sz="1050" spc="-55">
                <a:latin typeface="Arial"/>
                <a:cs typeface="Arial"/>
              </a:rPr>
              <a:t>gran</a:t>
            </a:r>
            <a:r>
              <a:rPr dirty="0" sz="1050" spc="1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cantidad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2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ejemplos</a:t>
            </a:r>
            <a:r>
              <a:rPr dirty="0" sz="950" spc="2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aplicaciones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docu </a:t>
            </a:r>
            <a:r>
              <a:rPr dirty="0" sz="950">
                <a:latin typeface="Arial"/>
                <a:cs typeface="Arial"/>
              </a:rPr>
              <a:t>mentada</a:t>
            </a:r>
            <a:r>
              <a:rPr dirty="0" sz="105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serán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buen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punto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partida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0">
                <a:latin typeface="Arial"/>
                <a:cs typeface="Arial"/>
              </a:rPr>
              <a:t>hora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encarar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proyectos.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205908" y="4038312"/>
            <a:ext cx="1667510" cy="2476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-635">
              <a:lnSpc>
                <a:spcPts val="830"/>
              </a:lnSpc>
              <a:spcBef>
                <a:spcPts val="200"/>
              </a:spcBef>
            </a:pPr>
            <a:r>
              <a:rPr dirty="0" sz="650" spc="170">
                <a:latin typeface="Arial"/>
                <a:cs typeface="Arial"/>
              </a:rPr>
              <a:t>foto</a:t>
            </a:r>
            <a:r>
              <a:rPr dirty="0" sz="650" spc="-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17.1</a:t>
            </a:r>
            <a:r>
              <a:rPr dirty="0" sz="650" spc="65">
                <a:latin typeface="Arial"/>
                <a:cs typeface="Arial"/>
              </a:rPr>
              <a:t> </a:t>
            </a:r>
            <a:r>
              <a:rPr dirty="0" sz="750" spc="-100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85">
                <a:latin typeface="Arial"/>
                <a:cs typeface="Arial"/>
              </a:rPr>
              <a:t>logo!</a:t>
            </a:r>
            <a:r>
              <a:rPr dirty="0" sz="750" spc="-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sus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modulos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de</a:t>
            </a:r>
            <a:r>
              <a:rPr dirty="0" sz="750">
                <a:latin typeface="Arial"/>
                <a:cs typeface="Arial"/>
              </a:rPr>
              <a:t> expansión</a:t>
            </a:r>
            <a:r>
              <a:rPr dirty="0" sz="750" spc="2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40">
                <a:latin typeface="Arial"/>
                <a:cs typeface="Arial"/>
              </a:rPr>
              <a:t> </a:t>
            </a:r>
            <a:r>
              <a:rPr dirty="0" sz="750" spc="-65">
                <a:latin typeface="Arial"/>
                <a:cs typeface="Arial"/>
              </a:rPr>
              <a:t>e</a:t>
            </a:r>
            <a:r>
              <a:rPr dirty="0" sz="750" spc="50">
                <a:latin typeface="Arial"/>
                <a:cs typeface="Arial"/>
              </a:rPr>
              <a:t>n</a:t>
            </a:r>
            <a:r>
              <a:rPr dirty="0" sz="750" spc="155">
                <a:latin typeface="Arial"/>
                <a:cs typeface="Arial"/>
              </a:rPr>
              <a:t>t</a:t>
            </a:r>
            <a:r>
              <a:rPr dirty="0" sz="750" spc="150">
                <a:latin typeface="Arial"/>
                <a:cs typeface="Arial"/>
              </a:rPr>
              <a:t>r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15">
                <a:latin typeface="Arial"/>
                <a:cs typeface="Arial"/>
              </a:rPr>
              <a:t>/</a:t>
            </a:r>
            <a:r>
              <a:rPr dirty="0" sz="750" spc="-20">
                <a:latin typeface="Arial"/>
                <a:cs typeface="Arial"/>
              </a:rPr>
              <a:t>s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60">
                <a:latin typeface="Arial"/>
                <a:cs typeface="Arial"/>
              </a:rPr>
              <a:t>i</a:t>
            </a:r>
            <a:r>
              <a:rPr dirty="0" sz="750" spc="20">
                <a:latin typeface="Arial"/>
                <a:cs typeface="Arial"/>
              </a:rPr>
              <a:t>d</a:t>
            </a:r>
            <a:r>
              <a:rPr dirty="0" sz="750" spc="-20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8606" y="1975980"/>
            <a:ext cx="2755900" cy="1453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80" i="1">
                <a:solidFill>
                  <a:srgbClr val="005BAA"/>
                </a:solidFill>
                <a:latin typeface="Arial"/>
                <a:cs typeface="Arial"/>
              </a:rPr>
              <a:t>SITOP</a:t>
            </a:r>
            <a:r>
              <a:rPr dirty="0" sz="950" spc="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modular</a:t>
            </a:r>
            <a:endParaRPr sz="950">
              <a:latin typeface="Arial"/>
              <a:cs typeface="Arial"/>
            </a:endParaRPr>
          </a:p>
          <a:p>
            <a:pPr marL="12700" marR="95250">
              <a:lnSpc>
                <a:spcPct val="100000"/>
              </a:lnSpc>
              <a:spcBef>
                <a:spcPts val="25"/>
              </a:spcBef>
            </a:pPr>
            <a:r>
              <a:rPr dirty="0" sz="1050" spc="-95">
                <a:latin typeface="Arial"/>
                <a:cs typeface="Arial"/>
              </a:rPr>
              <a:t>Estas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innovadoras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alimentación </a:t>
            </a:r>
            <a:r>
              <a:rPr dirty="0" sz="1050" spc="-70">
                <a:latin typeface="Arial"/>
                <a:cs typeface="Arial"/>
              </a:rPr>
              <a:t>obedecen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esquema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completamente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nuevo.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clave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diseño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modular,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compuesto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completarse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conotros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especializados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determina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30"/>
              </a:spcBef>
            </a:pPr>
            <a:r>
              <a:rPr dirty="0" sz="1050" spc="-50">
                <a:latin typeface="Arial"/>
                <a:cs typeface="Arial"/>
              </a:rPr>
              <a:t>da.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modularidad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ofrece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ventajas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competencia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términos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exibilidad,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facilidad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manejo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55">
                <a:latin typeface="Arial"/>
                <a:cs typeface="Arial"/>
              </a:rPr>
              <a:t>relación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precio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prestaciones.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8606" y="3574746"/>
            <a:ext cx="2747645" cy="1614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Las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fuentes</a:t>
            </a:r>
            <a:r>
              <a:rPr dirty="0" sz="950" spc="6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base</a:t>
            </a:r>
            <a:endParaRPr sz="950">
              <a:latin typeface="Arial"/>
              <a:cs typeface="Arial"/>
            </a:endParaRPr>
          </a:p>
          <a:p>
            <a:pPr marL="12700" marR="169545">
              <a:lnSpc>
                <a:spcPct val="99900"/>
              </a:lnSpc>
              <a:spcBef>
                <a:spcPts val="25"/>
              </a:spcBef>
            </a:pP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compactas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robustas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fuentes </a:t>
            </a:r>
            <a:r>
              <a:rPr dirty="0" sz="1050" spc="-95">
                <a:latin typeface="Arial"/>
                <a:cs typeface="Arial"/>
              </a:rPr>
              <a:t>base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para </a:t>
            </a:r>
            <a:r>
              <a:rPr dirty="0" sz="1050" spc="-60">
                <a:latin typeface="Arial"/>
                <a:cs typeface="Arial"/>
              </a:rPr>
              <a:t>conexión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1,2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fases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intensidades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salida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40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constituyen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fundamento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estabilizada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24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Únicas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género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10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A,</a:t>
            </a:r>
            <a:r>
              <a:rPr dirty="0" sz="1050" spc="-80">
                <a:latin typeface="Arial"/>
                <a:cs typeface="Arial"/>
              </a:rPr>
              <a:t> cuya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entrada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rango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amplio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conectarlas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prácticamente </a:t>
            </a:r>
            <a:r>
              <a:rPr dirty="0" sz="1050" spc="-50">
                <a:latin typeface="Arial"/>
                <a:cs typeface="Arial"/>
              </a:rPr>
              <a:t>cualquier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del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mundo.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Cada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base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puede</a:t>
            </a:r>
            <a:endParaRPr sz="1050">
              <a:latin typeface="Arial"/>
              <a:cs typeface="Arial"/>
            </a:endParaRPr>
          </a:p>
          <a:p>
            <a:pPr marL="12700" marR="205104">
              <a:lnSpc>
                <a:spcPts val="1260"/>
              </a:lnSpc>
              <a:spcBef>
                <a:spcPts val="35"/>
              </a:spcBef>
            </a:pPr>
            <a:r>
              <a:rPr dirty="0" sz="1050" spc="-105">
                <a:latin typeface="Arial"/>
                <a:cs typeface="Arial"/>
              </a:rPr>
              <a:t>jarse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 </a:t>
            </a:r>
            <a:r>
              <a:rPr dirty="0" sz="1050" spc="-95">
                <a:latin typeface="Arial"/>
                <a:cs typeface="Arial"/>
              </a:rPr>
              <a:t>perl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DIN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viene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fábrica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completo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equipamiento.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9013" y="5319226"/>
            <a:ext cx="2661285" cy="11493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11430" indent="-635">
              <a:lnSpc>
                <a:spcPts val="1250"/>
              </a:lnSpc>
              <a:spcBef>
                <a:spcPts val="180"/>
              </a:spcBef>
            </a:pPr>
            <a:r>
              <a:rPr dirty="0" sz="1050" spc="-70">
                <a:latin typeface="Arial"/>
                <a:cs typeface="Arial"/>
              </a:rPr>
              <a:t>Modelos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5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10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entrada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rango </a:t>
            </a:r>
            <a:r>
              <a:rPr dirty="0" sz="1050" spc="-20">
                <a:latin typeface="Arial"/>
                <a:cs typeface="Arial"/>
              </a:rPr>
              <a:t>amplio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conexión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fases</a:t>
            </a:r>
            <a:endParaRPr sz="1050">
              <a:latin typeface="Arial"/>
              <a:cs typeface="Arial"/>
            </a:endParaRPr>
          </a:p>
          <a:p>
            <a:pPr marL="12700" marR="71755">
              <a:lnSpc>
                <a:spcPts val="1260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Modelos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20a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40A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paraconexión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tres </a:t>
            </a:r>
            <a:r>
              <a:rPr dirty="0" sz="1050" spc="-10">
                <a:latin typeface="Arial"/>
                <a:cs typeface="Arial"/>
              </a:rPr>
              <a:t>fases</a:t>
            </a:r>
            <a:endParaRPr sz="1050">
              <a:latin typeface="Arial"/>
              <a:cs typeface="Arial"/>
            </a:endParaRPr>
          </a:p>
          <a:p>
            <a:pPr marL="12700" marR="21590">
              <a:lnSpc>
                <a:spcPts val="1250"/>
              </a:lnSpc>
              <a:spcBef>
                <a:spcPts val="15"/>
              </a:spcBef>
            </a:pPr>
            <a:r>
              <a:rPr dirty="0" sz="1050" spc="-80">
                <a:latin typeface="Arial"/>
                <a:cs typeface="Arial"/>
              </a:rPr>
              <a:t>Tensión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salida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ajustable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28,8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V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 </a:t>
            </a:r>
            <a:r>
              <a:rPr dirty="0" sz="1050" spc="-80">
                <a:latin typeface="Arial"/>
                <a:cs typeface="Arial"/>
              </a:rPr>
              <a:t>pensar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caídas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cables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050" spc="-45">
                <a:latin typeface="Arial"/>
                <a:cs typeface="Arial"/>
              </a:rPr>
              <a:t>3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60">
                <a:latin typeface="Arial"/>
                <a:cs typeface="Arial"/>
              </a:rPr>
              <a:t>LEDs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señalizar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forma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detalladael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estado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37773" y="1971747"/>
            <a:ext cx="2707640" cy="830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61594">
              <a:lnSpc>
                <a:spcPct val="99600"/>
              </a:lnSpc>
              <a:spcBef>
                <a:spcPts val="135"/>
              </a:spcBef>
            </a:pPr>
            <a:r>
              <a:rPr dirty="0" sz="1050" spc="-60">
                <a:latin typeface="Arial"/>
                <a:cs typeface="Arial"/>
              </a:rPr>
              <a:t>Comportamiento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elegible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cortocircuito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constante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exige </a:t>
            </a:r>
            <a:r>
              <a:rPr dirty="0" sz="1050" spc="-65">
                <a:latin typeface="Arial"/>
                <a:cs typeface="Arial"/>
              </a:rPr>
              <a:t>rearme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expreso</a:t>
            </a:r>
            <a:endParaRPr sz="105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5"/>
              </a:spcBef>
            </a:pPr>
            <a:r>
              <a:rPr dirty="0" sz="1050" spc="-75">
                <a:latin typeface="Arial"/>
                <a:cs typeface="Arial"/>
              </a:rPr>
              <a:t>Característica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salida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conmutable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operación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paralelo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38045" y="2947480"/>
            <a:ext cx="2778125" cy="2414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Los</a:t>
            </a:r>
            <a:r>
              <a:rPr dirty="0" sz="950" spc="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módulos</a:t>
            </a:r>
            <a:r>
              <a:rPr dirty="0" sz="950" spc="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adicionales</a:t>
            </a:r>
            <a:endParaRPr sz="950">
              <a:latin typeface="Arial"/>
              <a:cs typeface="Arial"/>
            </a:endParaRPr>
          </a:p>
          <a:p>
            <a:pPr marL="12700" marR="73660">
              <a:lnSpc>
                <a:spcPct val="99900"/>
              </a:lnSpc>
              <a:spcBef>
                <a:spcPts val="25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funcionalidad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fuentes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base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puede </a:t>
            </a:r>
            <a:r>
              <a:rPr dirty="0" sz="1050" spc="-60">
                <a:latin typeface="Arial"/>
                <a:cs typeface="Arial"/>
              </a:rPr>
              <a:t>ampliarse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módulos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efecto.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módulo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señalización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permite</a:t>
            </a:r>
            <a:r>
              <a:rPr dirty="0" sz="1050" spc="-40">
                <a:latin typeface="Arial"/>
                <a:cs typeface="Arial"/>
              </a:rPr>
              <a:t> integraróptimamente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45">
                <a:latin typeface="Arial"/>
                <a:cs typeface="Arial"/>
              </a:rPr>
              <a:t>fuente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global.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Esto</a:t>
            </a:r>
            <a:r>
              <a:rPr dirty="0" sz="1050" spc="-45">
                <a:latin typeface="Arial"/>
                <a:cs typeface="Arial"/>
              </a:rPr>
              <a:t> permite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reaccio </a:t>
            </a:r>
            <a:r>
              <a:rPr dirty="0" sz="1050" spc="-40">
                <a:latin typeface="Arial"/>
                <a:cs typeface="Arial"/>
              </a:rPr>
              <a:t>nar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inmediatamente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estados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evitar </a:t>
            </a:r>
            <a:r>
              <a:rPr dirty="0" sz="1050" spc="-85">
                <a:latin typeface="Arial"/>
                <a:cs typeface="Arial"/>
              </a:rPr>
              <a:t>daños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potenciales.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módulo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respaldo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ofrece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efectiva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cortes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breves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red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ocasionan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parada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45">
                <a:latin typeface="Arial"/>
                <a:cs typeface="Arial"/>
              </a:rPr>
              <a:t>mantiene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24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V. </a:t>
            </a:r>
            <a:r>
              <a:rPr dirty="0" sz="1050" spc="-17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módulo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redundancia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construirse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alimentación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conguración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redundante.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Esto </a:t>
            </a:r>
            <a:r>
              <a:rPr dirty="0" sz="1050" spc="-45">
                <a:latin typeface="Arial"/>
                <a:cs typeface="Arial"/>
              </a:rPr>
              <a:t>permite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asegu </a:t>
            </a:r>
            <a:r>
              <a:rPr dirty="0" sz="1050" spc="-40">
                <a:latin typeface="Arial"/>
                <a:cs typeface="Arial"/>
              </a:rPr>
              <a:t>rar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24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incluso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 </a:t>
            </a:r>
            <a:r>
              <a:rPr dirty="0" sz="1050" spc="-25">
                <a:latin typeface="Arial"/>
                <a:cs typeface="Arial"/>
              </a:rPr>
              <a:t>más </a:t>
            </a:r>
            <a:r>
              <a:rPr dirty="0" sz="1050" spc="-60">
                <a:latin typeface="Arial"/>
                <a:cs typeface="Arial"/>
              </a:rPr>
              <a:t>desfavorable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posible</a:t>
            </a:r>
            <a:r>
              <a:rPr dirty="0" sz="1050" spc="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cuando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fuente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defectuosa puede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afectar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40">
                <a:latin typeface="Arial"/>
                <a:cs typeface="Arial"/>
              </a:rPr>
              <a:t> fuente</a:t>
            </a:r>
            <a:r>
              <a:rPr dirty="0" sz="1050" spc="-55">
                <a:latin typeface="Arial"/>
                <a:cs typeface="Arial"/>
              </a:rPr>
              <a:t> 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paralelo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aún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intacta.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904" y="1975980"/>
            <a:ext cx="2744470" cy="19329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El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módulo</a:t>
            </a:r>
            <a:r>
              <a:rPr dirty="0" sz="950" spc="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diagnóstico</a:t>
            </a:r>
            <a:r>
              <a:rPr dirty="0" sz="950" spc="229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70" i="1">
                <a:solidFill>
                  <a:srgbClr val="005BAA"/>
                </a:solidFill>
                <a:latin typeface="Arial"/>
                <a:cs typeface="Arial"/>
              </a:rPr>
              <a:t>SITOP</a:t>
            </a:r>
            <a:r>
              <a:rPr dirty="0" sz="950" spc="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select</a:t>
            </a:r>
            <a:endParaRPr sz="950">
              <a:latin typeface="Arial"/>
              <a:cs typeface="Arial"/>
            </a:endParaRPr>
          </a:p>
          <a:p>
            <a:pPr marL="12700" marR="109855" indent="-635">
              <a:lnSpc>
                <a:spcPct val="100000"/>
              </a:lnSpc>
              <a:spcBef>
                <a:spcPts val="10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módulo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diagnóstico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constituye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comple </a:t>
            </a:r>
            <a:r>
              <a:rPr dirty="0" sz="1050" spc="-45">
                <a:latin typeface="Arial"/>
                <a:cs typeface="Arial"/>
              </a:rPr>
              <a:t>mento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ideal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para </a:t>
            </a:r>
            <a:r>
              <a:rPr dirty="0" sz="1050" spc="-60">
                <a:latin typeface="Arial"/>
                <a:cs typeface="Arial"/>
              </a:rPr>
              <a:t>todas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las</a:t>
            </a:r>
            <a:r>
              <a:rPr dirty="0" sz="1050" spc="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fuentes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24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170">
                <a:latin typeface="Arial"/>
                <a:cs typeface="Arial"/>
              </a:rPr>
              <a:t>n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poder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repartir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vigilar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carga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varios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circuitos.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Cualquier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sobrecarga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corto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circuito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detectan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forma </a:t>
            </a:r>
            <a:r>
              <a:rPr dirty="0" sz="1050" spc="-10">
                <a:latin typeface="Arial"/>
                <a:cs typeface="Arial"/>
              </a:rPr>
              <a:t>able, </a:t>
            </a:r>
            <a:r>
              <a:rPr dirty="0" sz="1050" spc="-70">
                <a:latin typeface="Arial"/>
                <a:cs typeface="Arial"/>
              </a:rPr>
              <a:t>cortándose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selectiva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afectado. </a:t>
            </a:r>
            <a:r>
              <a:rPr dirty="0" sz="1050" spc="-95">
                <a:latin typeface="Arial"/>
                <a:cs typeface="Arial"/>
              </a:rPr>
              <a:t>Como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mantiene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 </a:t>
            </a:r>
            <a:r>
              <a:rPr dirty="0" sz="1050" spc="-80">
                <a:latin typeface="Arial"/>
                <a:cs typeface="Arial"/>
              </a:rPr>
              <a:t>con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24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70">
                <a:latin typeface="Arial"/>
                <a:cs typeface="Arial"/>
              </a:rPr>
              <a:t>restantes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posible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evitar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paradas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totales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Señalizaciones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detalladas</a:t>
            </a:r>
            <a:r>
              <a:rPr dirty="0" sz="1050" spc="-10">
                <a:latin typeface="Arial"/>
                <a:cs typeface="Arial"/>
              </a:rPr>
              <a:t> permiten </a:t>
            </a:r>
            <a:r>
              <a:rPr dirty="0" sz="1050" spc="-60">
                <a:latin typeface="Arial"/>
                <a:cs typeface="Arial"/>
              </a:rPr>
              <a:t>localizar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rápidamente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fallos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minimizar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así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55">
                <a:latin typeface="Arial"/>
                <a:cs typeface="Arial"/>
              </a:rPr>
              <a:t>tiempos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parada.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67970" y="1967522"/>
            <a:ext cx="2762250" cy="3212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950" spc="-85" i="1">
                <a:solidFill>
                  <a:srgbClr val="005BAA"/>
                </a:solidFill>
                <a:latin typeface="Arial"/>
                <a:cs typeface="Arial"/>
              </a:rPr>
              <a:t>SITOP</a:t>
            </a:r>
            <a:r>
              <a:rPr dirty="0" sz="950" spc="2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UPS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UPS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constituyen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 </a:t>
            </a:r>
            <a:r>
              <a:rPr dirty="0" sz="1050" spc="-10">
                <a:latin typeface="Arial"/>
                <a:cs typeface="Arial"/>
              </a:rPr>
              <a:t>óptima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cortes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red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prolongados.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Equipada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35">
                <a:latin typeface="Arial"/>
                <a:cs typeface="Arial"/>
              </a:rPr>
              <a:t>módulo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70">
                <a:latin typeface="Arial"/>
                <a:cs typeface="Arial"/>
              </a:rPr>
              <a:t>UPS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módulo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batería,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fuente </a:t>
            </a:r>
            <a:r>
              <a:rPr dirty="0" sz="1050" spc="-165">
                <a:latin typeface="Arial"/>
                <a:cs typeface="Arial"/>
              </a:rPr>
              <a:t>SITOP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24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V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sirve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alimentar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ininterrumpida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nominal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salida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40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transición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alimentación </a:t>
            </a:r>
            <a:r>
              <a:rPr dirty="0" sz="1050" spc="-80">
                <a:latin typeface="Arial"/>
                <a:cs typeface="Arial"/>
              </a:rPr>
              <a:t>desde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batería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total </a:t>
            </a:r>
            <a:r>
              <a:rPr dirty="0" sz="1050" spc="-55">
                <a:latin typeface="Arial"/>
                <a:cs typeface="Arial"/>
              </a:rPr>
              <a:t>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ininterrumpida.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UPS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disponen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funciones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vigilancia </a:t>
            </a:r>
            <a:r>
              <a:rPr dirty="0" sz="1050" spc="-80">
                <a:latin typeface="Arial"/>
                <a:cs typeface="Arial"/>
              </a:rPr>
              <a:t>necesarias,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asegurando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así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una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gran </a:t>
            </a:r>
            <a:r>
              <a:rPr dirty="0" sz="1050" spc="-20">
                <a:latin typeface="Arial"/>
                <a:cs typeface="Arial"/>
              </a:rPr>
              <a:t>disponibilidad.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integrada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gestión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batería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garantiza </a:t>
            </a:r>
            <a:r>
              <a:rPr dirty="0" sz="1050" spc="-70">
                <a:latin typeface="Arial"/>
                <a:cs typeface="Arial"/>
              </a:rPr>
              <a:t>una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vida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útil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módulos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batería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sin </a:t>
            </a:r>
            <a:r>
              <a:rPr dirty="0" sz="1050" spc="-45">
                <a:latin typeface="Arial"/>
                <a:cs typeface="Arial"/>
              </a:rPr>
              <a:t>mantenimiento.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estados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disponibilidad,</a:t>
            </a:r>
            <a:endParaRPr sz="1050">
              <a:latin typeface="Arial"/>
              <a:cs typeface="Arial"/>
            </a:endParaRPr>
          </a:p>
          <a:p>
            <a:pPr algn="just" marL="12700" marR="126364">
              <a:lnSpc>
                <a:spcPts val="1260"/>
              </a:lnSpc>
              <a:spcBef>
                <a:spcPts val="30"/>
              </a:spcBef>
            </a:pP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i</a:t>
            </a:r>
            <a:r>
              <a:rPr dirty="0" sz="1050" spc="-10">
                <a:latin typeface="Arial"/>
                <a:cs typeface="Arial"/>
              </a:rPr>
              <a:t>v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35">
                <a:latin typeface="Arial"/>
                <a:cs typeface="Arial"/>
              </a:rPr>
              <a:t>r</a:t>
            </a:r>
            <a:r>
              <a:rPr dirty="0" sz="1050" spc="-114">
                <a:latin typeface="Arial"/>
                <a:cs typeface="Arial"/>
              </a:rPr>
              <a:t>g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b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50">
                <a:latin typeface="Arial"/>
                <a:cs typeface="Arial"/>
              </a:rPr>
              <a:t>e</a:t>
            </a:r>
            <a:r>
              <a:rPr dirty="0" sz="1050" spc="30">
                <a:latin typeface="Arial"/>
                <a:cs typeface="Arial"/>
              </a:rPr>
              <a:t>r</a:t>
            </a:r>
            <a:r>
              <a:rPr dirty="0" sz="1050" spc="-105">
                <a:latin typeface="Arial"/>
                <a:cs typeface="Arial"/>
              </a:rPr>
              <a:t>í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11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6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b</a:t>
            </a:r>
            <a:r>
              <a:rPr dirty="0" sz="1050" spc="-50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70">
                <a:latin typeface="Arial"/>
                <a:cs typeface="Arial"/>
              </a:rPr>
              <a:t>a 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ñ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li</a:t>
            </a:r>
            <a:r>
              <a:rPr dirty="0" sz="1050" spc="-85">
                <a:latin typeface="Arial"/>
                <a:cs typeface="Arial"/>
              </a:rPr>
              <a:t>z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L</a:t>
            </a:r>
            <a:r>
              <a:rPr dirty="0" sz="1050" spc="-180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D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9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15">
                <a:latin typeface="Arial"/>
                <a:cs typeface="Arial"/>
              </a:rPr>
              <a:t>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n</a:t>
            </a:r>
            <a:r>
              <a:rPr dirty="0" sz="1050" spc="-70">
                <a:latin typeface="Arial"/>
                <a:cs typeface="Arial"/>
              </a:rPr>
              <a:t>t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130">
                <a:latin typeface="Arial"/>
                <a:cs typeface="Arial"/>
              </a:rPr>
              <a:t>s</a:t>
            </a:r>
            <a:r>
              <a:rPr dirty="0" sz="1050" spc="-40">
                <a:latin typeface="Arial"/>
                <a:cs typeface="Arial"/>
              </a:rPr>
              <a:t>.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</a:t>
            </a:r>
            <a:r>
              <a:rPr dirty="0" sz="1050" spc="-11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 spc="-110">
                <a:latin typeface="Arial"/>
                <a:cs typeface="Arial"/>
              </a:rPr>
              <a:t>ó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105">
                <a:latin typeface="Arial"/>
                <a:cs typeface="Arial"/>
              </a:rPr>
              <a:t>u</a:t>
            </a:r>
            <a:r>
              <a:rPr dirty="0" sz="1050" spc="5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U</a:t>
            </a:r>
            <a:r>
              <a:rPr dirty="0" sz="1050" spc="-265">
                <a:latin typeface="Arial"/>
                <a:cs typeface="Arial"/>
              </a:rPr>
              <a:t>P</a:t>
            </a:r>
            <a:r>
              <a:rPr dirty="0" sz="1050" spc="-204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</a:t>
            </a:r>
            <a:r>
              <a:rPr dirty="0" sz="1050" spc="-114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 spc="-135">
                <a:latin typeface="Arial"/>
                <a:cs typeface="Arial"/>
              </a:rPr>
              <a:t>p</a:t>
            </a:r>
            <a:r>
              <a:rPr dirty="0" sz="1050" spc="-50">
                <a:latin typeface="Arial"/>
                <a:cs typeface="Arial"/>
              </a:rPr>
              <a:t>a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80">
                <a:latin typeface="Arial"/>
                <a:cs typeface="Arial"/>
              </a:rPr>
              <a:t>t</a:t>
            </a:r>
            <a:r>
              <a:rPr dirty="0" sz="1050" spc="-14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6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10">
                <a:latin typeface="Arial"/>
                <a:cs typeface="Arial"/>
              </a:rPr>
              <a:t>1</a:t>
            </a:r>
            <a:r>
              <a:rPr dirty="0" sz="1050" spc="-35">
                <a:latin typeface="Arial"/>
                <a:cs typeface="Arial"/>
              </a:rPr>
              <a:t>5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p</a:t>
            </a:r>
            <a:r>
              <a:rPr dirty="0" sz="1050" spc="-105">
                <a:latin typeface="Arial"/>
                <a:cs typeface="Arial"/>
              </a:rPr>
              <a:t>u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d</a:t>
            </a:r>
            <a:r>
              <a:rPr dirty="0" sz="1050" spc="-3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  <a:p>
            <a:pPr algn="just" marL="12700" marR="40005" indent="-635">
              <a:lnSpc>
                <a:spcPts val="1250"/>
              </a:lnSpc>
              <a:spcBef>
                <a:spcPts val="20"/>
              </a:spcBef>
            </a:pP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z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70">
                <a:latin typeface="Arial"/>
                <a:cs typeface="Arial"/>
              </a:rPr>
              <a:t>c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,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5">
                <a:latin typeface="Arial"/>
                <a:cs typeface="Arial"/>
              </a:rPr>
              <a:t>o </a:t>
            </a:r>
            <a:r>
              <a:rPr dirty="0" sz="1050" spc="-35">
                <a:latin typeface="Arial"/>
                <a:cs typeface="Arial"/>
              </a:rPr>
              <a:t>q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8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g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0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 spc="-75">
                <a:latin typeface="Arial"/>
                <a:cs typeface="Arial"/>
              </a:rPr>
              <a:t>ác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8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190">
                <a:latin typeface="Arial"/>
                <a:cs typeface="Arial"/>
              </a:rPr>
              <a:t>a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ts val="1220"/>
              </a:lnSpc>
            </a:pPr>
            <a:r>
              <a:rPr dirty="0" sz="1050" spc="-70">
                <a:latin typeface="Arial"/>
                <a:cs typeface="Arial"/>
              </a:rPr>
              <a:t>automatizadas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9280" y="1324081"/>
            <a:ext cx="324040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Módulos</a:t>
            </a:r>
            <a:r>
              <a:rPr dirty="0" spc="-30"/>
              <a:t> </a:t>
            </a:r>
            <a:r>
              <a:rPr dirty="0" spc="-135"/>
              <a:t>Lógicos</a:t>
            </a:r>
            <a:r>
              <a:rPr dirty="0" spc="-30"/>
              <a:t> </a:t>
            </a:r>
            <a:r>
              <a:rPr dirty="0" spc="-135"/>
              <a:t>Programables</a:t>
            </a:r>
            <a:r>
              <a:rPr dirty="0" spc="-110"/>
              <a:t> </a:t>
            </a:r>
            <a:r>
              <a:rPr dirty="0" spc="-160"/>
              <a:t>LOGO!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29776" y="1353290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8879" y="1914738"/>
            <a:ext cx="4291965" cy="29400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80340">
              <a:lnSpc>
                <a:spcPct val="130700"/>
              </a:lnSpc>
              <a:spcBef>
                <a:spcPts val="9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módulo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lógico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programable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LOGO!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equipo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automatización</a:t>
            </a:r>
            <a:r>
              <a:rPr dirty="0" sz="1050" spc="160">
                <a:latin typeface="Arial"/>
                <a:cs typeface="Arial"/>
              </a:rPr>
              <a:t>  </a:t>
            </a:r>
            <a:r>
              <a:rPr dirty="0" sz="1050" spc="-25">
                <a:latin typeface="Arial"/>
                <a:cs typeface="Arial"/>
              </a:rPr>
              <a:t>ver </a:t>
            </a:r>
            <a:r>
              <a:rPr dirty="0" sz="1050" spc="-55">
                <a:latin typeface="Arial"/>
                <a:cs typeface="Arial"/>
              </a:rPr>
              <a:t>dadero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módulo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lógico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programable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LOGO!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PLC</a:t>
            </a:r>
            <a:r>
              <a:rPr dirty="0" sz="1050" spc="150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203835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programa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LOGO!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almacena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memoria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RAM</a:t>
            </a:r>
            <a:r>
              <a:rPr dirty="0" sz="1050" spc="509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LOGO!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tiene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capacidad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comunicación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visualización</a:t>
            </a:r>
            <a:r>
              <a:rPr dirty="0" sz="1050" spc="12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verdadero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7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periferia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digital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sólo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identica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presencia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tensión</a:t>
            </a:r>
            <a:endParaRPr sz="1050">
              <a:latin typeface="Arial"/>
              <a:cs typeface="Arial"/>
            </a:endParaRPr>
          </a:p>
          <a:p>
            <a:pPr marL="62865" marR="87630" indent="-50165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accionado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NC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sin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presenta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estado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lógico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1”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186690">
              <a:lnSpc>
                <a:spcPct val="129299"/>
              </a:lnSpc>
              <a:spcBef>
                <a:spcPts val="2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8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salida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acciona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bobina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contactor,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representa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65">
                <a:latin typeface="Arial"/>
                <a:cs typeface="Arial"/>
              </a:rPr>
              <a:t>estado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lógico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1”</a:t>
            </a:r>
            <a:r>
              <a:rPr dirty="0" sz="1050" spc="5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9299"/>
              </a:lnSpc>
              <a:spcBef>
                <a:spcPts val="1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5">
                <a:latin typeface="Arial"/>
                <a:cs typeface="Arial"/>
              </a:rPr>
              <a:t>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contrario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preguntas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6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7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representa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un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lógico</a:t>
            </a:r>
            <a:r>
              <a:rPr dirty="0" sz="1050" spc="1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0”</a:t>
            </a:r>
            <a:r>
              <a:rPr dirty="0" sz="1050" spc="130">
                <a:latin typeface="Arial"/>
                <a:cs typeface="Arial"/>
              </a:rPr>
              <a:t>  </a:t>
            </a:r>
            <a:r>
              <a:rPr dirty="0" sz="1050" spc="-40">
                <a:latin typeface="Arial"/>
                <a:cs typeface="Arial"/>
              </a:rPr>
              <a:t>verdadero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10">
                <a:latin typeface="Arial"/>
                <a:cs typeface="Arial"/>
              </a:rPr>
              <a:t>falso?</a:t>
            </a:r>
            <a:endParaRPr sz="1050">
              <a:latin typeface="Arial"/>
              <a:cs typeface="Arial"/>
            </a:endParaRPr>
          </a:p>
          <a:p>
            <a:pPr marL="151765" indent="-13970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LOGO!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Sólo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55">
                <a:latin typeface="Arial"/>
                <a:cs typeface="Arial"/>
              </a:rPr>
              <a:t> puede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programar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mediante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PC.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9290" y="5307614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69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280" y="1216373"/>
            <a:ext cx="10445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4"/>
              <a:t>Capítulo</a:t>
            </a:r>
            <a:r>
              <a:rPr dirty="0" spc="-70"/>
              <a:t> </a:t>
            </a:r>
            <a:r>
              <a:rPr dirty="0" spc="-45"/>
              <a:t>18.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3583" y="2294890"/>
            <a:ext cx="84899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Generalidades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55616" y="1640526"/>
            <a:ext cx="442023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55">
                <a:solidFill>
                  <a:srgbClr val="FFFFFF"/>
                </a:solidFill>
                <a:latin typeface="Arial"/>
                <a:cs typeface="Arial"/>
              </a:rPr>
              <a:t>Descargadores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FFFFFF"/>
                </a:solidFill>
                <a:latin typeface="Arial"/>
                <a:cs typeface="Arial"/>
              </a:rPr>
              <a:t>Pararrayos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2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5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9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>
                <a:solidFill>
                  <a:srgbClr val="FFFFFF"/>
                </a:solidFill>
                <a:latin typeface="Arial"/>
                <a:cs typeface="Arial"/>
              </a:rPr>
              <a:t>Sobretensiones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56762" y="2863008"/>
            <a:ext cx="2906395" cy="2270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destruyenun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número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considerable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sistemas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Estos </a:t>
            </a:r>
            <a:r>
              <a:rPr dirty="0" sz="1050" spc="-80">
                <a:latin typeface="Arial"/>
                <a:cs typeface="Arial"/>
              </a:rPr>
              <a:t>daños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limitados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sistemas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industriales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65">
                <a:latin typeface="Arial"/>
                <a:cs typeface="Arial"/>
              </a:rPr>
              <a:t>empresariales,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sino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también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afectan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 </a:t>
            </a:r>
            <a:r>
              <a:rPr dirty="0" sz="1050" spc="-65">
                <a:latin typeface="Arial"/>
                <a:cs typeface="Arial"/>
              </a:rPr>
              <a:t>ciones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95">
                <a:latin typeface="Arial"/>
                <a:cs typeface="Arial"/>
              </a:rPr>
              <a:t>edicios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incluso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aparatos </a:t>
            </a:r>
            <a:r>
              <a:rPr dirty="0" sz="1050" spc="-55">
                <a:latin typeface="Arial"/>
                <a:cs typeface="Arial"/>
              </a:rPr>
              <a:t>de uso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diario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ámbito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doméstico.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medidas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protección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salvaguarden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ecaz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contra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so </a:t>
            </a:r>
            <a:r>
              <a:rPr dirty="0" sz="1050" spc="-55">
                <a:latin typeface="Arial"/>
                <a:cs typeface="Arial"/>
              </a:rPr>
              <a:t>bretensiones,se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producenconsiderables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gastos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70">
                <a:latin typeface="Arial"/>
                <a:cs typeface="Arial"/>
              </a:rPr>
              <a:t>reparaciones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nuevas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adquisiciones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instala </a:t>
            </a:r>
            <a:r>
              <a:rPr dirty="0" sz="1050" spc="-65">
                <a:latin typeface="Arial"/>
                <a:cs typeface="Arial"/>
              </a:rPr>
              <a:t>ciones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afectadas.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claro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entonces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medidas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prevención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daños</a:t>
            </a:r>
            <a:r>
              <a:rPr dirty="0" sz="1050" spc="-10">
                <a:latin typeface="Arial"/>
                <a:cs typeface="Arial"/>
              </a:rPr>
              <a:t> causados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sobretensiones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resultan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interesantes</a:t>
            </a:r>
            <a:r>
              <a:rPr dirty="0" sz="1050" spc="-40">
                <a:latin typeface="Arial"/>
                <a:cs typeface="Arial"/>
              </a:rPr>
              <a:t> tanto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45">
                <a:latin typeface="Arial"/>
                <a:cs typeface="Arial"/>
              </a:rPr>
              <a:t>ámbito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doméstico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ámbito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empresarial</a:t>
            </a:r>
            <a:r>
              <a:rPr dirty="0" sz="1050" spc="-50">
                <a:latin typeface="Arial"/>
                <a:cs typeface="Arial"/>
              </a:rPr>
              <a:t> o </a:t>
            </a:r>
            <a:r>
              <a:rPr dirty="0" sz="1050" spc="-10">
                <a:latin typeface="Arial"/>
                <a:cs typeface="Arial"/>
              </a:rPr>
              <a:t>industrial.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56810" y="5262203"/>
            <a:ext cx="292544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líneas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estén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conecta </a:t>
            </a:r>
            <a:r>
              <a:rPr dirty="0" sz="1050" spc="-85">
                <a:latin typeface="Arial"/>
                <a:cs typeface="Arial"/>
              </a:rPr>
              <a:t>das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maniobren</a:t>
            </a:r>
            <a:r>
              <a:rPr dirty="0" sz="1050" spc="-50">
                <a:latin typeface="Arial"/>
                <a:cs typeface="Arial"/>
              </a:rPr>
              <a:t> con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descargador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adecuado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(así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todos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tienen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 </a:t>
            </a:r>
            <a:r>
              <a:rPr dirty="0" sz="1050" spc="-45">
                <a:latin typeface="Arial"/>
                <a:cs typeface="Arial"/>
              </a:rPr>
              <a:t>eléctrica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.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Además,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45">
                <a:latin typeface="Arial"/>
                <a:cs typeface="Arial"/>
              </a:rPr>
              <a:t>ejemplo,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televisión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requieren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señal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recepción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que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entra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través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línea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antena.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3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independencia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señal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suministrada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2889" y="2861751"/>
            <a:ext cx="2259330" cy="196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10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Instalaciones</a:t>
            </a:r>
            <a:r>
              <a:rPr dirty="0" sz="950" spc="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edicios</a:t>
            </a:r>
            <a:r>
              <a:rPr dirty="0" sz="950" spc="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y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aplicaciones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industriales</a:t>
            </a:r>
            <a:endParaRPr sz="950">
              <a:latin typeface="Arial"/>
              <a:cs typeface="Arial"/>
            </a:endParaRPr>
          </a:p>
          <a:p>
            <a:pPr marL="99060" marR="976630" indent="635">
              <a:lnSpc>
                <a:spcPct val="99600"/>
              </a:lnSpc>
              <a:spcBef>
                <a:spcPts val="195"/>
              </a:spcBef>
            </a:pPr>
            <a:r>
              <a:rPr dirty="0" sz="1050" spc="-55">
                <a:latin typeface="Arial"/>
                <a:cs typeface="Arial"/>
              </a:rPr>
              <a:t>Control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calefacción </a:t>
            </a:r>
            <a:r>
              <a:rPr dirty="0" sz="1050" spc="-10">
                <a:latin typeface="Arial"/>
                <a:cs typeface="Arial"/>
              </a:rPr>
              <a:t>Iluminaciónexterior </a:t>
            </a:r>
            <a:r>
              <a:rPr dirty="0" sz="1050" spc="-55">
                <a:latin typeface="Arial"/>
                <a:cs typeface="Arial"/>
              </a:rPr>
              <a:t>Control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persianas</a:t>
            </a:r>
            <a:endParaRPr sz="1050">
              <a:latin typeface="Arial"/>
              <a:cs typeface="Arial"/>
            </a:endParaRPr>
          </a:p>
          <a:p>
            <a:pPr marL="100965" marR="127635">
              <a:lnSpc>
                <a:spcPct val="99600"/>
              </a:lnSpc>
              <a:spcBef>
                <a:spcPts val="10"/>
              </a:spcBef>
            </a:pPr>
            <a:r>
              <a:rPr dirty="0" sz="1050" spc="-60">
                <a:latin typeface="Arial"/>
                <a:cs typeface="Arial"/>
              </a:rPr>
              <a:t>Automatismos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puertas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garajes </a:t>
            </a:r>
            <a:r>
              <a:rPr dirty="0" sz="1050" spc="-50">
                <a:latin typeface="Arial"/>
                <a:cs typeface="Arial"/>
              </a:rPr>
              <a:t>Control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mando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central </a:t>
            </a:r>
            <a:r>
              <a:rPr dirty="0" sz="1050" spc="-60">
                <a:latin typeface="Arial"/>
                <a:cs typeface="Arial"/>
              </a:rPr>
              <a:t>Aire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acondicionado</a:t>
            </a:r>
            <a:endParaRPr sz="105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</a:pPr>
            <a:r>
              <a:rPr dirty="0" sz="1050" spc="-85">
                <a:latin typeface="Arial"/>
                <a:cs typeface="Arial"/>
              </a:rPr>
              <a:t>Sistemas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alarma</a:t>
            </a:r>
            <a:endParaRPr sz="1050">
              <a:latin typeface="Arial"/>
              <a:cs typeface="Arial"/>
            </a:endParaRPr>
          </a:p>
          <a:p>
            <a:pPr marL="100965" marR="280670">
              <a:lnSpc>
                <a:spcPct val="1000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Sistemas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detección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incendios </a:t>
            </a:r>
            <a:r>
              <a:rPr dirty="0" sz="1050" spc="-50">
                <a:latin typeface="Arial"/>
                <a:cs typeface="Arial"/>
              </a:rPr>
              <a:t>Vigilancia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vídeo</a:t>
            </a:r>
            <a:endParaRPr sz="1050">
              <a:latin typeface="Arial"/>
              <a:cs typeface="Arial"/>
            </a:endParaRPr>
          </a:p>
          <a:p>
            <a:pPr marL="100965">
              <a:lnSpc>
                <a:spcPts val="1250"/>
              </a:lnSpc>
            </a:pPr>
            <a:r>
              <a:rPr dirty="0" sz="1050" spc="-75">
                <a:latin typeface="Arial"/>
                <a:cs typeface="Arial"/>
              </a:rPr>
              <a:t>Ordenador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control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proceso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72889" y="4973062"/>
            <a:ext cx="1766570" cy="9969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00330" marR="374650" indent="-88265">
              <a:lnSpc>
                <a:spcPct val="104900"/>
              </a:lnSpc>
              <a:spcBef>
                <a:spcPts val="12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Equipamiento</a:t>
            </a:r>
            <a:r>
              <a:rPr dirty="0" sz="950" spc="1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1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ocina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Computadoras Impresoras</a:t>
            </a:r>
            <a:endParaRPr sz="1050">
              <a:latin typeface="Arial"/>
              <a:cs typeface="Arial"/>
            </a:endParaRPr>
          </a:p>
          <a:p>
            <a:pPr marL="100965" marR="5080" indent="-635">
              <a:lnSpc>
                <a:spcPct val="100000"/>
              </a:lnSpc>
              <a:spcBef>
                <a:spcPts val="5"/>
              </a:spcBef>
            </a:pPr>
            <a:r>
              <a:rPr dirty="0" sz="1050" spc="-80">
                <a:latin typeface="Arial"/>
                <a:cs typeface="Arial"/>
              </a:rPr>
              <a:t>Equipos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telecomunicaciones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fax</a:t>
            </a:r>
            <a:endParaRPr sz="1050">
              <a:latin typeface="Arial"/>
              <a:cs typeface="Arial"/>
            </a:endParaRPr>
          </a:p>
          <a:p>
            <a:pPr marL="100330">
              <a:lnSpc>
                <a:spcPct val="100000"/>
              </a:lnSpc>
              <a:spcBef>
                <a:spcPts val="10"/>
              </a:spcBef>
            </a:pPr>
            <a:r>
              <a:rPr dirty="0" sz="1050" spc="-10">
                <a:latin typeface="Arial"/>
                <a:cs typeface="Arial"/>
              </a:rPr>
              <a:t>Fotocopiadoras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3545" y="6104884"/>
            <a:ext cx="105664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135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Ambito</a:t>
            </a:r>
            <a:r>
              <a:rPr dirty="0" sz="950" spc="2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doméstico</a:t>
            </a:r>
            <a:endParaRPr sz="950">
              <a:latin typeface="Arial"/>
              <a:cs typeface="Arial"/>
            </a:endParaRPr>
          </a:p>
          <a:p>
            <a:pPr marL="99695">
              <a:lnSpc>
                <a:spcPts val="1255"/>
              </a:lnSpc>
            </a:pPr>
            <a:r>
              <a:rPr dirty="0" sz="1050" spc="-10">
                <a:latin typeface="Arial"/>
                <a:cs typeface="Arial"/>
              </a:rPr>
              <a:t>Lavavajillas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49922"/>
            <a:ext cx="9524999" cy="531162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901388" y="2972825"/>
            <a:ext cx="1117600" cy="828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64465">
              <a:lnSpc>
                <a:spcPct val="99900"/>
              </a:lnSpc>
              <a:spcBef>
                <a:spcPts val="130"/>
              </a:spcBef>
            </a:pPr>
            <a:r>
              <a:rPr dirty="0" sz="1050" spc="-10">
                <a:latin typeface="Arial"/>
                <a:cs typeface="Arial"/>
              </a:rPr>
              <a:t>Heladeras Congeladores Microondas </a:t>
            </a:r>
            <a:r>
              <a:rPr dirty="0" sz="1050" spc="-95">
                <a:latin typeface="Arial"/>
                <a:cs typeface="Arial"/>
              </a:rPr>
              <a:t>Cocinas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eléctricas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45"/>
              </a:lnSpc>
            </a:pPr>
            <a:r>
              <a:rPr dirty="0" sz="1050" spc="-75">
                <a:latin typeface="Arial"/>
                <a:cs typeface="Arial"/>
              </a:rPr>
              <a:t>Centrales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telefónicas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9290" y="3925747"/>
            <a:ext cx="1919605" cy="151193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Ocio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y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recreo</a:t>
            </a:r>
            <a:endParaRPr sz="950">
              <a:latin typeface="Arial"/>
              <a:cs typeface="Arial"/>
            </a:endParaRPr>
          </a:p>
          <a:p>
            <a:pPr marL="104775" marR="459105">
              <a:lnSpc>
                <a:spcPct val="99900"/>
              </a:lnSpc>
              <a:spcBef>
                <a:spcPts val="275"/>
              </a:spcBef>
            </a:pP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televisión </a:t>
            </a:r>
            <a:r>
              <a:rPr dirty="0" sz="1050" spc="-85">
                <a:latin typeface="Arial"/>
                <a:cs typeface="Arial"/>
              </a:rPr>
              <a:t>Amplicadores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antena </a:t>
            </a:r>
            <a:r>
              <a:rPr dirty="0" sz="1050" spc="-75">
                <a:latin typeface="Arial"/>
                <a:cs typeface="Arial"/>
              </a:rPr>
              <a:t>Aparatos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0">
                <a:latin typeface="Arial"/>
                <a:cs typeface="Arial"/>
              </a:rPr>
              <a:t>vídeo </a:t>
            </a:r>
            <a:r>
              <a:rPr dirty="0" sz="1050" spc="-80">
                <a:latin typeface="Arial"/>
                <a:cs typeface="Arial"/>
              </a:rPr>
              <a:t>Reproductores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DVD</a:t>
            </a:r>
            <a:endParaRPr sz="1050">
              <a:latin typeface="Arial"/>
              <a:cs typeface="Arial"/>
            </a:endParaRPr>
          </a:p>
          <a:p>
            <a:pPr marL="104775" marR="194310">
              <a:lnSpc>
                <a:spcPct val="1000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Equipos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alta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delidad</a:t>
            </a:r>
            <a:r>
              <a:rPr dirty="0" sz="1050" spc="-25">
                <a:latin typeface="Arial"/>
                <a:cs typeface="Arial"/>
              </a:rPr>
              <a:t> (Hi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Fi</a:t>
            </a:r>
            <a:r>
              <a:rPr dirty="0" sz="1050" spc="-10">
                <a:latin typeface="Arial"/>
                <a:cs typeface="Arial"/>
              </a:rPr>
              <a:t> Computadoras</a:t>
            </a:r>
            <a:endParaRPr sz="1050">
              <a:latin typeface="Arial"/>
              <a:cs typeface="Arial"/>
            </a:endParaRPr>
          </a:p>
          <a:p>
            <a:pPr marL="104775" marR="5080">
              <a:lnSpc>
                <a:spcPts val="1250"/>
              </a:lnSpc>
              <a:spcBef>
                <a:spcPts val="55"/>
              </a:spcBef>
            </a:pPr>
            <a:r>
              <a:rPr dirty="0" sz="1050" spc="-55">
                <a:latin typeface="Arial"/>
                <a:cs typeface="Arial"/>
              </a:rPr>
              <a:t>Instrumentos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música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eléctricos </a:t>
            </a:r>
            <a:r>
              <a:rPr dirty="0" sz="1050" spc="-80">
                <a:latin typeface="Arial"/>
                <a:cs typeface="Arial"/>
              </a:rPr>
              <a:t>Equipos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radioacionados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4649" y="5617016"/>
            <a:ext cx="2660015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75">
                <a:latin typeface="Arial"/>
                <a:cs typeface="Arial"/>
              </a:rPr>
              <a:t>Teniendo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cuenta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valor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total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bienes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proteger,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 </a:t>
            </a:r>
            <a:r>
              <a:rPr dirty="0" sz="1050" spc="-35">
                <a:latin typeface="Arial"/>
                <a:cs typeface="Arial"/>
              </a:rPr>
              <a:t>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adecuados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casi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siempre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vale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pena,</a:t>
            </a:r>
            <a:r>
              <a:rPr dirty="0" sz="1050" spc="-10">
                <a:latin typeface="Arial"/>
                <a:cs typeface="Arial"/>
              </a:rPr>
              <a:t> incluso </a:t>
            </a:r>
            <a:r>
              <a:rPr dirty="0" sz="1050" spc="-55">
                <a:latin typeface="Arial"/>
                <a:cs typeface="Arial"/>
              </a:rPr>
              <a:t>si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trata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evitar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un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solo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caso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destrucción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4907" y="6256948"/>
            <a:ext cx="254000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40">
                <a:latin typeface="Arial"/>
                <a:cs typeface="Arial"/>
              </a:rPr>
              <a:t>un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electrotécnico.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cambio,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27497" y="2865968"/>
            <a:ext cx="2739390" cy="3412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" marR="332105">
              <a:lnSpc>
                <a:spcPct val="109400"/>
              </a:lnSpc>
              <a:spcBef>
                <a:spcPts val="100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El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concepto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universal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7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contra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sobretensiones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  <a:spcBef>
                <a:spcPts val="24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transitorias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producen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causa 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descargas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rayos,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operaciones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eléctricos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electroestáticas.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Sin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medidas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5">
                <a:latin typeface="Arial"/>
                <a:cs typeface="Arial"/>
              </a:rPr>
              <a:t> adecuadas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0">
                <a:latin typeface="Arial"/>
                <a:cs typeface="Arial"/>
              </a:rPr>
              <a:t>descargadores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pararrayos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sobretensiones,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ni </a:t>
            </a:r>
            <a:r>
              <a:rPr dirty="0" sz="1050" spc="-55">
                <a:latin typeface="Arial"/>
                <a:cs typeface="Arial"/>
              </a:rPr>
              <a:t>siquiera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robusto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baja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edicio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planta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industrial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es </a:t>
            </a:r>
            <a:r>
              <a:rPr dirty="0" sz="1050" spc="-85">
                <a:latin typeface="Arial"/>
                <a:cs typeface="Arial"/>
              </a:rPr>
              <a:t>capaz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resistir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energía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atmos </a:t>
            </a:r>
            <a:r>
              <a:rPr dirty="0" sz="1050" spc="-50">
                <a:latin typeface="Arial"/>
                <a:cs typeface="Arial"/>
              </a:rPr>
              <a:t>férica.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cortas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tienen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duración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orden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millonésimos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50">
                <a:latin typeface="Arial"/>
                <a:cs typeface="Arial"/>
              </a:rPr>
              <a:t>gundo.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obstante,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tensiones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suelen</a:t>
            </a:r>
            <a:r>
              <a:rPr dirty="0" sz="1050" spc="-25">
                <a:latin typeface="Arial"/>
                <a:cs typeface="Arial"/>
              </a:rPr>
              <a:t> presentar </a:t>
            </a:r>
            <a:r>
              <a:rPr dirty="0" sz="1050" spc="-60">
                <a:latin typeface="Arial"/>
                <a:cs typeface="Arial"/>
              </a:rPr>
              <a:t>niveles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elevados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por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capaces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destruir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electrónicos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aislamiento </a:t>
            </a:r>
            <a:r>
              <a:rPr dirty="0" sz="1050" spc="-55">
                <a:latin typeface="Arial"/>
                <a:cs typeface="Arial"/>
              </a:rPr>
              <a:t>entre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circuitos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impresos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sistema.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Aunque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aparato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electrónico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cumpla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crite </a:t>
            </a:r>
            <a:r>
              <a:rPr dirty="0" sz="1050" spc="-55">
                <a:latin typeface="Arial"/>
                <a:cs typeface="Arial"/>
              </a:rPr>
              <a:t>rios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prueba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resistencia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tensiones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según </a:t>
            </a:r>
            <a:r>
              <a:rPr dirty="0" sz="1050" spc="-135">
                <a:latin typeface="Arial"/>
                <a:cs typeface="Arial"/>
              </a:rPr>
              <a:t>IEC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100045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haya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obtenido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sello </a:t>
            </a:r>
            <a:r>
              <a:rPr dirty="0" sz="1050" spc="-125">
                <a:latin typeface="Arial"/>
                <a:cs typeface="Arial"/>
              </a:rPr>
              <a:t>CE,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ese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aparato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95">
                <a:latin typeface="Arial"/>
                <a:cs typeface="Arial"/>
              </a:rPr>
              <a:t> 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necesariamente</a:t>
            </a:r>
            <a:r>
              <a:rPr dirty="0" sz="1050" spc="-90">
                <a:latin typeface="Arial"/>
                <a:cs typeface="Arial"/>
              </a:rPr>
              <a:t> capaz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resistir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0">
                <a:latin typeface="Arial"/>
                <a:cs typeface="Arial"/>
              </a:rPr>
              <a:t>manera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destructiva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todos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 </a:t>
            </a:r>
            <a:r>
              <a:rPr dirty="0" sz="1050" spc="-60">
                <a:latin typeface="Arial"/>
                <a:cs typeface="Arial"/>
              </a:rPr>
              <a:t>ambientales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27770" y="6248500"/>
            <a:ext cx="245237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-65">
                <a:latin typeface="Arial"/>
                <a:cs typeface="Arial"/>
              </a:rPr>
              <a:t>respecto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compatibilidad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electromagnética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19584" y="4669796"/>
            <a:ext cx="3289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23,7</a:t>
            </a:r>
            <a:r>
              <a:rPr dirty="0" sz="700" spc="-4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47983" y="4179818"/>
            <a:ext cx="3289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15,4</a:t>
            </a:r>
            <a:r>
              <a:rPr dirty="0" sz="700" spc="-4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11978" y="3922160"/>
            <a:ext cx="3289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22,9</a:t>
            </a:r>
            <a:r>
              <a:rPr dirty="0" sz="700" spc="-4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046952" y="4353007"/>
            <a:ext cx="27432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5,6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 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85892" y="4382573"/>
            <a:ext cx="27622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5">
                <a:solidFill>
                  <a:srgbClr val="221F1F"/>
                </a:solidFill>
                <a:latin typeface="Verdana"/>
                <a:cs typeface="Verdana"/>
              </a:rPr>
              <a:t>0,8</a:t>
            </a:r>
            <a:r>
              <a:rPr dirty="0" sz="700" spc="-2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58877" y="3930605"/>
            <a:ext cx="3289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27,1</a:t>
            </a:r>
            <a:r>
              <a:rPr dirty="0" sz="700" spc="-4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08690" y="3759536"/>
            <a:ext cx="53784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Negligencia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83443" y="4249515"/>
            <a:ext cx="2654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Otros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424993" y="3694068"/>
            <a:ext cx="808355" cy="111442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53670" marR="133985">
              <a:lnSpc>
                <a:spcPct val="103000"/>
              </a:lnSpc>
              <a:spcBef>
                <a:spcPts val="70"/>
              </a:spcBef>
            </a:pPr>
            <a:r>
              <a:rPr dirty="0" sz="700" spc="-20">
                <a:solidFill>
                  <a:srgbClr val="221F1F"/>
                </a:solidFill>
                <a:latin typeface="Verdana"/>
                <a:cs typeface="Verdana"/>
              </a:rPr>
              <a:t>Robo </a:t>
            </a: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Vandalismo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4,6</a:t>
            </a:r>
            <a:r>
              <a:rPr dirty="0" sz="700" spc="-50">
                <a:solidFill>
                  <a:srgbClr val="221F1F"/>
                </a:solidFill>
                <a:latin typeface="Verdana"/>
                <a:cs typeface="Verdana"/>
              </a:rPr>
              <a:t> %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Verdana"/>
              <a:cs typeface="Verdana"/>
            </a:endParaRPr>
          </a:p>
          <a:p>
            <a:pPr marL="424180">
              <a:lnSpc>
                <a:spcPct val="100000"/>
              </a:lnSpc>
            </a:pP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Incendio</a:t>
            </a: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00">
              <a:latin typeface="Verdana"/>
              <a:cs typeface="Verdana"/>
            </a:endParaRPr>
          </a:p>
          <a:p>
            <a:pPr marL="259715">
              <a:lnSpc>
                <a:spcPct val="100000"/>
              </a:lnSpc>
            </a:pPr>
            <a:r>
              <a:rPr dirty="0" sz="700" spc="-20">
                <a:solidFill>
                  <a:srgbClr val="221F1F"/>
                </a:solidFill>
                <a:latin typeface="Verdana"/>
                <a:cs typeface="Verdana"/>
              </a:rPr>
              <a:t>Agua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58741" y="4743710"/>
            <a:ext cx="7353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solidFill>
                  <a:srgbClr val="221F1F"/>
                </a:solidFill>
                <a:latin typeface="Verdana"/>
                <a:cs typeface="Verdana"/>
              </a:rPr>
              <a:t>De</a:t>
            </a:r>
            <a:r>
              <a:rPr dirty="0" sz="700" spc="-4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la</a:t>
            </a:r>
            <a:r>
              <a:rPr dirty="0" sz="700" spc="-35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naturaleza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34674" y="5254822"/>
            <a:ext cx="2159635" cy="2400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9469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Sobretensiones</a:t>
            </a:r>
            <a:endParaRPr sz="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(Descargas</a:t>
            </a: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>
                <a:solidFill>
                  <a:srgbClr val="221F1F"/>
                </a:solidFill>
                <a:latin typeface="Verdana"/>
                <a:cs typeface="Verdana"/>
              </a:rPr>
              <a:t>de</a:t>
            </a:r>
            <a:r>
              <a:rPr dirty="0" sz="700" spc="-25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20">
                <a:solidFill>
                  <a:srgbClr val="221F1F"/>
                </a:solidFill>
                <a:latin typeface="Verdana"/>
                <a:cs typeface="Verdana"/>
              </a:rPr>
              <a:t>rayos</a:t>
            </a: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35">
                <a:solidFill>
                  <a:srgbClr val="221F1F"/>
                </a:solidFill>
                <a:latin typeface="Verdana"/>
                <a:cs typeface="Verdana"/>
              </a:rPr>
              <a:t>y</a:t>
            </a:r>
            <a:r>
              <a:rPr dirty="0" sz="700" spc="-25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operaciones</a:t>
            </a:r>
            <a:r>
              <a:rPr dirty="0" sz="700" spc="-25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>
                <a:solidFill>
                  <a:srgbClr val="221F1F"/>
                </a:solidFill>
                <a:latin typeface="Verdana"/>
                <a:cs typeface="Verdana"/>
              </a:rPr>
              <a:t>de</a:t>
            </a:r>
            <a:r>
              <a:rPr dirty="0" sz="700" spc="-30">
                <a:solidFill>
                  <a:srgbClr val="221F1F"/>
                </a:solidFill>
                <a:latin typeface="Verdana"/>
                <a:cs typeface="Verdana"/>
              </a:rPr>
              <a:t> </a:t>
            </a:r>
            <a:r>
              <a:rPr dirty="0" sz="700" spc="-10">
                <a:solidFill>
                  <a:srgbClr val="221F1F"/>
                </a:solidFill>
                <a:latin typeface="Verdana"/>
                <a:cs typeface="Verdana"/>
              </a:rPr>
              <a:t>maniobra)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267564" y="1950627"/>
            <a:ext cx="2934970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30"/>
              </a:spcBef>
            </a:pPr>
            <a:r>
              <a:rPr dirty="0" sz="1050" spc="-60">
                <a:latin typeface="Arial"/>
                <a:cs typeface="Arial"/>
              </a:rPr>
              <a:t>evitarse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ayuda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descargadores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pararrayos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con</a:t>
            </a:r>
            <a:r>
              <a:rPr dirty="0" sz="1050" spc="-18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combinaciones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descargadores.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5">
                <a:latin typeface="Arial"/>
                <a:cs typeface="Arial"/>
              </a:rPr>
              <a:t>actual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sociedad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industrial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sustentada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potentes </a:t>
            </a:r>
            <a:r>
              <a:rPr dirty="0" sz="1050" spc="-75">
                <a:latin typeface="Arial"/>
                <a:cs typeface="Arial"/>
              </a:rPr>
              <a:t>sistemas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información.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Cualquier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avería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falla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0">
                <a:latin typeface="Arial"/>
                <a:cs typeface="Arial"/>
              </a:rPr>
              <a:t>tales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tener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graves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consecuencias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 </a:t>
            </a:r>
            <a:r>
              <a:rPr dirty="0" sz="1050" spc="-55">
                <a:latin typeface="Arial"/>
                <a:cs typeface="Arial"/>
              </a:rPr>
              <a:t>incluso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provocar</a:t>
            </a:r>
            <a:r>
              <a:rPr dirty="0" sz="1050" spc="-45">
                <a:latin typeface="Arial"/>
                <a:cs typeface="Arial"/>
              </a:rPr>
              <a:t> 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quiebra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empresa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industrial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prestaciones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servicios. </a:t>
            </a:r>
            <a:r>
              <a:rPr dirty="0" sz="1050" spc="-90">
                <a:latin typeface="Arial"/>
                <a:cs typeface="Arial"/>
              </a:rPr>
              <a:t>Dichas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fallas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pre </a:t>
            </a:r>
            <a:r>
              <a:rPr dirty="0" sz="1050" spc="-75">
                <a:latin typeface="Arial"/>
                <a:cs typeface="Arial"/>
              </a:rPr>
              <a:t>sentarse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105">
                <a:latin typeface="Arial"/>
                <a:cs typeface="Arial"/>
              </a:rPr>
              <a:t> causas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muy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diversas,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inuencias </a:t>
            </a:r>
            <a:r>
              <a:rPr dirty="0" sz="1050" spc="-60">
                <a:latin typeface="Arial"/>
                <a:cs typeface="Arial"/>
              </a:rPr>
              <a:t>electromagnéticas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factor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suma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importancia.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39354" y="1961193"/>
            <a:ext cx="2805430" cy="4500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6670" marR="133985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65">
                <a:latin typeface="Arial"/>
                <a:cs typeface="Arial"/>
              </a:rPr>
              <a:t>nentes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eléctrica, </a:t>
            </a:r>
            <a:r>
              <a:rPr dirty="0" sz="1050" spc="-55">
                <a:latin typeface="Arial"/>
                <a:cs typeface="Arial"/>
              </a:rPr>
              <a:t>con</a:t>
            </a:r>
            <a:r>
              <a:rPr dirty="0" sz="1050" spc="-70">
                <a:latin typeface="Arial"/>
                <a:cs typeface="Arial"/>
              </a:rPr>
              <a:t> aparatos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sobretensiones.</a:t>
            </a:r>
            <a:endParaRPr sz="1050">
              <a:latin typeface="Arial"/>
              <a:cs typeface="Arial"/>
            </a:endParaRPr>
          </a:p>
          <a:p>
            <a:pPr marL="26670" marR="5080" indent="-635">
              <a:lnSpc>
                <a:spcPct val="99800"/>
              </a:lnSpc>
              <a:spcBef>
                <a:spcPts val="10"/>
              </a:spcBef>
            </a:pPr>
            <a:r>
              <a:rPr dirty="0" sz="1050" spc="-75">
                <a:latin typeface="Arial"/>
                <a:cs typeface="Arial"/>
              </a:rPr>
              <a:t>Según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aplicación,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componentes</a:t>
            </a:r>
            <a:r>
              <a:rPr dirty="0" sz="1050" spc="-20">
                <a:latin typeface="Arial"/>
                <a:cs typeface="Arial"/>
              </a:rPr>
              <a:t> como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chispa,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varistores,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diodos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75">
                <a:latin typeface="Arial"/>
                <a:cs typeface="Arial"/>
              </a:rPr>
              <a:t>presores</a:t>
            </a:r>
            <a:r>
              <a:rPr dirty="0" sz="1050" spc="-65">
                <a:latin typeface="Arial"/>
                <a:cs typeface="Arial"/>
              </a:rPr>
              <a:t> y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descargadores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sobretensiones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rellenos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gas,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deberán </a:t>
            </a:r>
            <a:r>
              <a:rPr dirty="0" sz="1050" spc="-70">
                <a:latin typeface="Arial"/>
                <a:cs typeface="Arial"/>
              </a:rPr>
              <a:t>disponerse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forma</a:t>
            </a:r>
            <a:r>
              <a:rPr dirty="0" sz="1050" spc="-35">
                <a:latin typeface="Arial"/>
                <a:cs typeface="Arial"/>
              </a:rPr>
              <a:t> individual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70">
                <a:latin typeface="Arial"/>
                <a:cs typeface="Arial"/>
              </a:rPr>
              <a:t>combinada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el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circuito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protección,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los </a:t>
            </a:r>
            <a:r>
              <a:rPr dirty="0" sz="1050" spc="-65">
                <a:latin typeface="Arial"/>
                <a:cs typeface="Arial"/>
              </a:rPr>
              <a:t>componentes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distinguen</a:t>
            </a:r>
            <a:r>
              <a:rPr dirty="0" sz="1050" spc="-17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características</a:t>
            </a:r>
            <a:endParaRPr sz="1050">
              <a:latin typeface="Arial"/>
              <a:cs typeface="Arial"/>
            </a:endParaRPr>
          </a:p>
          <a:p>
            <a:pPr marL="27305">
              <a:lnSpc>
                <a:spcPct val="100000"/>
              </a:lnSpc>
              <a:spcBef>
                <a:spcPts val="5"/>
              </a:spcBef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por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sus </a:t>
            </a:r>
            <a:r>
              <a:rPr dirty="0" sz="1050" spc="-10">
                <a:latin typeface="Arial"/>
                <a:cs typeface="Arial"/>
              </a:rPr>
              <a:t>límites.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Daños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ocasionados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por</a:t>
            </a:r>
            <a:r>
              <a:rPr dirty="0" sz="950" spc="1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sobretensiones</a:t>
            </a:r>
            <a:endParaRPr sz="950">
              <a:latin typeface="Arial"/>
              <a:cs typeface="Arial"/>
            </a:endParaRPr>
          </a:p>
          <a:p>
            <a:pPr marL="15875" marR="19050">
              <a:lnSpc>
                <a:spcPct val="100099"/>
              </a:lnSpc>
              <a:spcBef>
                <a:spcPts val="6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sobretensiones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alto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riesgo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causar </a:t>
            </a:r>
            <a:r>
              <a:rPr dirty="0" sz="1050" spc="-80">
                <a:latin typeface="Arial"/>
                <a:cs typeface="Arial"/>
              </a:rPr>
              <a:t>daños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destruir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electrónicos.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últimos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años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ha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experimentado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notable </a:t>
            </a:r>
            <a:r>
              <a:rPr dirty="0" sz="1050" spc="-55">
                <a:latin typeface="Arial"/>
                <a:cs typeface="Arial"/>
              </a:rPr>
              <a:t>aumento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frecuencia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siniestros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del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importe </a:t>
            </a:r>
            <a:r>
              <a:rPr dirty="0" sz="1050" spc="-20">
                <a:latin typeface="Arial"/>
                <a:cs typeface="Arial"/>
              </a:rPr>
              <a:t>total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daños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perjuicios.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estadísticas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85">
                <a:latin typeface="Arial"/>
                <a:cs typeface="Arial"/>
              </a:rPr>
              <a:t>compañías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aseguradoras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reejan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esa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tendencia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manera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clara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precisa.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frecuencia,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daños</a:t>
            </a:r>
            <a:endParaRPr sz="1050">
              <a:latin typeface="Arial"/>
              <a:cs typeface="Arial"/>
            </a:endParaRPr>
          </a:p>
          <a:p>
            <a:pPr algn="just" marL="16510" marR="224154">
              <a:lnSpc>
                <a:spcPts val="1260"/>
              </a:lnSpc>
              <a:spcBef>
                <a:spcPts val="30"/>
              </a:spcBef>
            </a:pP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95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120">
                <a:latin typeface="Arial"/>
                <a:cs typeface="Arial"/>
              </a:rPr>
              <a:t>u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55">
                <a:latin typeface="Arial"/>
                <a:cs typeface="Arial"/>
              </a:rPr>
              <a:t>c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15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95">
                <a:latin typeface="Arial"/>
                <a:cs typeface="Arial"/>
              </a:rPr>
              <a:t>r</a:t>
            </a:r>
            <a:r>
              <a:rPr dirty="0" sz="1050" spc="-35">
                <a:latin typeface="Arial"/>
                <a:cs typeface="Arial"/>
              </a:rPr>
              <a:t>o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j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160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n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190">
                <a:latin typeface="Arial"/>
                <a:cs typeface="Arial"/>
              </a:rPr>
              <a:t>c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b</a:t>
            </a:r>
            <a:r>
              <a:rPr dirty="0" sz="1050" spc="20">
                <a:latin typeface="Arial"/>
                <a:cs typeface="Arial"/>
              </a:rPr>
              <a:t>il</a:t>
            </a:r>
            <a:r>
              <a:rPr dirty="0" sz="1050" spc="-75">
                <a:latin typeface="Arial"/>
                <a:cs typeface="Arial"/>
              </a:rPr>
              <a:t>i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d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5">
                <a:latin typeface="Arial"/>
                <a:cs typeface="Arial"/>
              </a:rPr>
              <a:t>i 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h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200">
                <a:latin typeface="Arial"/>
                <a:cs typeface="Arial"/>
              </a:rPr>
              <a:t>a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2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6510" marR="5080" indent="-635">
              <a:lnSpc>
                <a:spcPct val="99900"/>
              </a:lnSpc>
            </a:pPr>
            <a:r>
              <a:rPr dirty="0" sz="1050" spc="-85">
                <a:latin typeface="Arial"/>
                <a:cs typeface="Arial"/>
              </a:rPr>
              <a:t>Además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gastos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reposición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reparación </a:t>
            </a:r>
            <a:r>
              <a:rPr dirty="0" sz="1050" spc="-55">
                <a:latin typeface="Arial"/>
                <a:cs typeface="Arial"/>
              </a:rPr>
              <a:t>surgencostos</a:t>
            </a:r>
            <a:r>
              <a:rPr dirty="0" sz="1050" spc="-65">
                <a:latin typeface="Arial"/>
                <a:cs typeface="Arial"/>
              </a:rPr>
              <a:t> adicionales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debido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tiempos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parada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componentes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afectados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pérdidas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software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datos.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general,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daños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mani</a:t>
            </a:r>
            <a:endParaRPr sz="10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"/>
              </a:spcBef>
            </a:pPr>
            <a:r>
              <a:rPr dirty="0" sz="1050" spc="-110">
                <a:latin typeface="Arial"/>
                <a:cs typeface="Arial"/>
              </a:rPr>
              <a:t>estan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cables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destruidos,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66552" y="5661371"/>
            <a:ext cx="2703195" cy="807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125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Causas</a:t>
            </a:r>
            <a:r>
              <a:rPr dirty="0" sz="950" spc="-4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las</a:t>
            </a:r>
            <a:r>
              <a:rPr dirty="0" sz="950" spc="1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sobretensiones</a:t>
            </a:r>
            <a:endParaRPr sz="950">
              <a:latin typeface="Arial"/>
              <a:cs typeface="Arial"/>
            </a:endParaRPr>
          </a:p>
          <a:p>
            <a:pPr marL="13970" marR="35560">
              <a:lnSpc>
                <a:spcPts val="1260"/>
              </a:lnSpc>
              <a:spcBef>
                <a:spcPts val="3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desglosan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dos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categorías </a:t>
            </a:r>
            <a:r>
              <a:rPr dirty="0" sz="1050" spc="-105">
                <a:latin typeface="Arial"/>
                <a:cs typeface="Arial"/>
              </a:rPr>
              <a:t>clasicadas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causas</a:t>
            </a:r>
            <a:endParaRPr sz="1050">
              <a:latin typeface="Arial"/>
              <a:cs typeface="Arial"/>
            </a:endParaRPr>
          </a:p>
          <a:p>
            <a:pPr marL="104775">
              <a:lnSpc>
                <a:spcPts val="1210"/>
              </a:lnSpc>
            </a:pPr>
            <a:r>
              <a:rPr dirty="0" sz="1050" spc="-165">
                <a:latin typeface="Arial"/>
                <a:cs typeface="Arial"/>
              </a:rPr>
              <a:t>LEMP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(Lightning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Electromagnetic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Pulse</a:t>
            </a:r>
            <a:endParaRPr sz="1050">
              <a:latin typeface="Arial"/>
              <a:cs typeface="Arial"/>
            </a:endParaRPr>
          </a:p>
          <a:p>
            <a:pPr marL="112395">
              <a:lnSpc>
                <a:spcPct val="100000"/>
              </a:lnSpc>
              <a:spcBef>
                <a:spcPts val="5"/>
              </a:spcBef>
            </a:pP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provocadas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inuencias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atmos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149280" y="1319852"/>
            <a:ext cx="3913504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50"/>
              <a:t>Descargadores</a:t>
            </a:r>
            <a:r>
              <a:rPr dirty="0" spc="-95"/>
              <a:t> </a:t>
            </a:r>
            <a:r>
              <a:rPr dirty="0" spc="-155"/>
              <a:t>Pararrayos</a:t>
            </a:r>
            <a:r>
              <a:rPr dirty="0" spc="-80"/>
              <a:t> </a:t>
            </a:r>
            <a:r>
              <a:rPr dirty="0" spc="-120"/>
              <a:t>y</a:t>
            </a:r>
            <a:r>
              <a:rPr dirty="0" spc="-55"/>
              <a:t> </a:t>
            </a:r>
            <a:r>
              <a:rPr dirty="0" spc="-120"/>
              <a:t>de</a:t>
            </a:r>
            <a:r>
              <a:rPr dirty="0" spc="-55"/>
              <a:t> </a:t>
            </a:r>
            <a:r>
              <a:rPr dirty="0" spc="-114"/>
              <a:t>Sobretensiones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808879" y="1961193"/>
            <a:ext cx="2734310" cy="3486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-635">
              <a:lnSpc>
                <a:spcPts val="1250"/>
              </a:lnSpc>
              <a:spcBef>
                <a:spcPts val="180"/>
              </a:spcBef>
            </a:pPr>
            <a:r>
              <a:rPr dirty="0" sz="1050" spc="-50">
                <a:latin typeface="Arial"/>
                <a:cs typeface="Arial"/>
              </a:rPr>
              <a:t>niobra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(por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ejemplo,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desconexión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cortocircuitos, </a:t>
            </a:r>
            <a:r>
              <a:rPr dirty="0" sz="1050" spc="-60">
                <a:latin typeface="Arial"/>
                <a:cs typeface="Arial"/>
              </a:rPr>
              <a:t>maniobras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cargas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servicio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9017" y="2440606"/>
            <a:ext cx="278384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presentan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consecuencia de</a:t>
            </a:r>
            <a:r>
              <a:rPr dirty="0" sz="1050" spc="-50">
                <a:latin typeface="Arial"/>
                <a:cs typeface="Arial"/>
              </a:rPr>
              <a:t> 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tormenta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tienen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causa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descarga </a:t>
            </a:r>
            <a:r>
              <a:rPr dirty="0" sz="1050" spc="-65">
                <a:latin typeface="Arial"/>
                <a:cs typeface="Arial"/>
              </a:rPr>
              <a:t>directa/cercana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distante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rayo </a:t>
            </a:r>
            <a:r>
              <a:rPr dirty="0" sz="1050" spc="-85">
                <a:latin typeface="Arial"/>
                <a:cs typeface="Arial"/>
              </a:rPr>
              <a:t>(gura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18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8883" y="3241049"/>
            <a:ext cx="2748280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directas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cercanas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soncaídas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85">
                <a:latin typeface="Arial"/>
                <a:cs typeface="Arial"/>
              </a:rPr>
              <a:t>rayos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pararrayos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edicio,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sus</a:t>
            </a:r>
            <a:r>
              <a:rPr dirty="0" sz="1050" spc="-60">
                <a:latin typeface="Arial"/>
                <a:cs typeface="Arial"/>
              </a:rPr>
              <a:t> inmediaciones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conducen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50">
                <a:latin typeface="Arial"/>
                <a:cs typeface="Arial"/>
              </a:rPr>
              <a:t>electricidad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hacia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edicio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(por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ejemplo,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alimen </a:t>
            </a:r>
            <a:r>
              <a:rPr dirty="0" sz="1050" spc="-40">
                <a:latin typeface="Arial"/>
                <a:cs typeface="Arial"/>
              </a:rPr>
              <a:t>tación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baja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líneas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65">
                <a:latin typeface="Arial"/>
                <a:cs typeface="Arial"/>
              </a:rPr>
              <a:t>TC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mando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 marR="121920">
              <a:lnSpc>
                <a:spcPts val="1260"/>
              </a:lnSpc>
              <a:spcBef>
                <a:spcPts val="30"/>
              </a:spcBef>
            </a:pPr>
            <a:r>
              <a:rPr dirty="0" sz="1050" spc="-60">
                <a:latin typeface="Arial"/>
                <a:cs typeface="Arial"/>
              </a:rPr>
              <a:t>Debido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 </a:t>
            </a:r>
            <a:r>
              <a:rPr dirty="0" sz="1050" spc="-35">
                <a:latin typeface="Arial"/>
                <a:cs typeface="Arial"/>
              </a:rPr>
              <a:t>amplitud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energía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transpor </a:t>
            </a:r>
            <a:r>
              <a:rPr dirty="0" sz="1050" spc="-45">
                <a:latin typeface="Arial"/>
                <a:cs typeface="Arial"/>
              </a:rPr>
              <a:t>tan,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corrientes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choque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tensiones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choque </a:t>
            </a:r>
            <a:r>
              <a:rPr dirty="0" sz="1050" spc="-50">
                <a:latin typeface="Arial"/>
                <a:cs typeface="Arial"/>
              </a:rPr>
              <a:t>constituyen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especial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amenaza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proteger.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9013" y="4839813"/>
            <a:ext cx="2708275" cy="1151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4064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caso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caída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directa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cercana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rayo,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(como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muestra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18.3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forman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caída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resistencia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choque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 </a:t>
            </a:r>
            <a:r>
              <a:rPr dirty="0" sz="1050" spc="-35">
                <a:latin typeface="Arial"/>
                <a:cs typeface="Arial"/>
              </a:rPr>
              <a:t>tierra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aumento</a:t>
            </a:r>
            <a:r>
              <a:rPr dirty="0" sz="1050" spc="-40">
                <a:latin typeface="Arial"/>
                <a:cs typeface="Arial"/>
              </a:rPr>
              <a:t> 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potencial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30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v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195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295">
                <a:latin typeface="Arial"/>
                <a:cs typeface="Arial"/>
              </a:rPr>
              <a:t>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70">
                <a:latin typeface="Arial"/>
                <a:cs typeface="Arial"/>
              </a:rPr>
              <a:t>i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45">
                <a:latin typeface="Arial"/>
                <a:cs typeface="Arial"/>
              </a:rPr>
              <a:t>f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4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n</a:t>
            </a:r>
            <a:r>
              <a:rPr dirty="0" sz="1050" spc="-4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j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n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20">
                <a:latin typeface="Arial"/>
                <a:cs typeface="Arial"/>
              </a:rPr>
              <a:t>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20">
                <a:latin typeface="Arial"/>
                <a:cs typeface="Arial"/>
              </a:rPr>
              <a:t>E</a:t>
            </a:r>
            <a:r>
              <a:rPr dirty="0" sz="1050" spc="-150">
                <a:latin typeface="Arial"/>
                <a:cs typeface="Arial"/>
              </a:rPr>
              <a:t>s</a:t>
            </a:r>
            <a:r>
              <a:rPr dirty="0" sz="1050" spc="-85">
                <a:latin typeface="Arial"/>
                <a:cs typeface="Arial"/>
              </a:rPr>
              <a:t>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15">
                <a:latin typeface="Arial"/>
                <a:cs typeface="Arial"/>
              </a:rPr>
              <a:t>o</a:t>
            </a:r>
            <a:r>
              <a:rPr dirty="0" sz="1050" spc="-130">
                <a:latin typeface="Arial"/>
                <a:cs typeface="Arial"/>
              </a:rPr>
              <a:t>n</a:t>
            </a:r>
            <a:r>
              <a:rPr dirty="0" sz="1050" spc="-95">
                <a:latin typeface="Arial"/>
                <a:cs typeface="Arial"/>
              </a:rPr>
              <a:t>s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i</a:t>
            </a:r>
            <a:r>
              <a:rPr dirty="0" sz="1050" spc="65">
                <a:latin typeface="Arial"/>
                <a:cs typeface="Arial"/>
              </a:rPr>
              <a:t>t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4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r</a:t>
            </a:r>
            <a:r>
              <a:rPr dirty="0" sz="1050" spc="-15">
                <a:latin typeface="Arial"/>
                <a:cs typeface="Arial"/>
              </a:rPr>
              <a:t>g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m</a:t>
            </a:r>
            <a:r>
              <a:rPr dirty="0" sz="1050" spc="-160">
                <a:latin typeface="Arial"/>
                <a:cs typeface="Arial"/>
              </a:rPr>
              <a:t>á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85">
                <a:latin typeface="Arial"/>
                <a:cs typeface="Arial"/>
              </a:rPr>
              <a:t>t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>
                <a:latin typeface="Arial"/>
                <a:cs typeface="Arial"/>
              </a:rPr>
              <a:t>n</a:t>
            </a:r>
            <a:r>
              <a:rPr dirty="0" sz="1050" spc="-210">
                <a:latin typeface="Arial"/>
                <a:cs typeface="Arial"/>
              </a:rPr>
              <a:t>s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35">
                <a:latin typeface="Arial"/>
                <a:cs typeface="Arial"/>
              </a:rPr>
              <a:t>l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q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p</a:t>
            </a:r>
            <a:r>
              <a:rPr dirty="0" sz="1050" spc="-5">
                <a:latin typeface="Arial"/>
                <a:cs typeface="Arial"/>
              </a:rPr>
              <a:t>u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20">
                <a:latin typeface="Arial"/>
                <a:cs typeface="Arial"/>
              </a:rPr>
              <a:t>d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</a:t>
            </a:r>
            <a:r>
              <a:rPr dirty="0" sz="1050" spc="-95">
                <a:latin typeface="Arial"/>
                <a:cs typeface="Arial"/>
              </a:rPr>
              <a:t>s 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-40">
                <a:latin typeface="Arial"/>
                <a:cs typeface="Arial"/>
              </a:rPr>
              <a:t>x</a:t>
            </a:r>
            <a:r>
              <a:rPr dirty="0" sz="1050" spc="-35">
                <a:latin typeface="Arial"/>
                <a:cs typeface="Arial"/>
              </a:rPr>
              <a:t>p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110">
                <a:latin typeface="Arial"/>
                <a:cs typeface="Arial"/>
              </a:rPr>
              <a:t>s</a:t>
            </a:r>
            <a:r>
              <a:rPr dirty="0" sz="1050" spc="50">
                <a:latin typeface="Arial"/>
                <a:cs typeface="Arial"/>
              </a:rPr>
              <a:t>t</a:t>
            </a:r>
            <a:r>
              <a:rPr dirty="0" sz="1050" spc="-165">
                <a:latin typeface="Arial"/>
                <a:cs typeface="Arial"/>
              </a:rPr>
              <a:t>e</a:t>
            </a:r>
            <a:r>
              <a:rPr dirty="0" sz="1050" spc="-30">
                <a:latin typeface="Arial"/>
                <a:cs typeface="Arial"/>
              </a:rPr>
              <a:t>m</a:t>
            </a:r>
            <a:r>
              <a:rPr dirty="0" sz="1050" spc="-8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</a:t>
            </a:r>
            <a:r>
              <a:rPr dirty="0" sz="1050" spc="20">
                <a:latin typeface="Arial"/>
                <a:cs typeface="Arial"/>
              </a:rPr>
              <a:t>l</a:t>
            </a:r>
            <a:r>
              <a:rPr dirty="0" sz="1050" spc="-65">
                <a:latin typeface="Arial"/>
                <a:cs typeface="Arial"/>
              </a:rPr>
              <a:t>é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65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r</a:t>
            </a:r>
            <a:r>
              <a:rPr dirty="0" sz="1050" spc="20">
                <a:latin typeface="Arial"/>
                <a:cs typeface="Arial"/>
              </a:rPr>
              <a:t>i</a:t>
            </a:r>
            <a:r>
              <a:rPr dirty="0" sz="1050" spc="-70">
                <a:latin typeface="Arial"/>
                <a:cs typeface="Arial"/>
              </a:rPr>
              <a:t>c</a:t>
            </a:r>
            <a:r>
              <a:rPr dirty="0" sz="1050" spc="-30">
                <a:latin typeface="Arial"/>
                <a:cs typeface="Arial"/>
              </a:rPr>
              <a:t>o</a:t>
            </a:r>
            <a:r>
              <a:rPr dirty="0" sz="1050" spc="-125">
                <a:latin typeface="Arial"/>
                <a:cs typeface="Arial"/>
              </a:rPr>
              <a:t>s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</a:t>
            </a:r>
            <a:r>
              <a:rPr dirty="0" sz="1050" spc="-80">
                <a:latin typeface="Arial"/>
                <a:cs typeface="Arial"/>
              </a:rPr>
              <a:t>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</a:t>
            </a:r>
            <a:r>
              <a:rPr dirty="0" sz="1050" spc="-30">
                <a:latin typeface="Arial"/>
                <a:cs typeface="Arial"/>
              </a:rPr>
              <a:t>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</a:t>
            </a:r>
            <a:r>
              <a:rPr dirty="0" sz="1050" spc="-55">
                <a:latin typeface="Arial"/>
                <a:cs typeface="Arial"/>
              </a:rPr>
              <a:t>d</a:t>
            </a:r>
            <a:r>
              <a:rPr dirty="0" sz="1050" spc="0">
                <a:latin typeface="Arial"/>
                <a:cs typeface="Arial"/>
              </a:rPr>
              <a:t>i</a:t>
            </a:r>
            <a:r>
              <a:rPr dirty="0" sz="1050" spc="-315">
                <a:latin typeface="Arial"/>
                <a:cs typeface="Arial"/>
              </a:rPr>
              <a:t></a:t>
            </a:r>
            <a:r>
              <a:rPr dirty="0" sz="1050" spc="-190">
                <a:latin typeface="Arial"/>
                <a:cs typeface="Arial"/>
              </a:rPr>
              <a:t>c</a:t>
            </a:r>
            <a:r>
              <a:rPr dirty="0" sz="1050" spc="0">
                <a:latin typeface="Arial"/>
                <a:cs typeface="Arial"/>
              </a:rPr>
              <a:t>i</a:t>
            </a:r>
            <a:r>
              <a:rPr dirty="0" sz="1050" spc="-50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09031" y="6119669"/>
            <a:ext cx="2740660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parámetros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típicos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choque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55">
                <a:latin typeface="Arial"/>
                <a:cs typeface="Arial"/>
              </a:rPr>
              <a:t>circulación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(valor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cresta,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velocidad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incremen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42002" y="1961193"/>
            <a:ext cx="270383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denidos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normas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internacionales, </a:t>
            </a:r>
            <a:r>
              <a:rPr dirty="0" sz="1050" spc="-70">
                <a:latin typeface="Arial"/>
                <a:cs typeface="Arial"/>
              </a:rPr>
              <a:t>europeas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nacionales, </a:t>
            </a:r>
            <a:r>
              <a:rPr dirty="0" sz="1050" spc="-50">
                <a:latin typeface="Arial"/>
                <a:cs typeface="Arial"/>
              </a:rPr>
              <a:t>como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intensidad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ensayo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componentes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60">
                <a:latin typeface="Arial"/>
                <a:cs typeface="Arial"/>
              </a:rPr>
              <a:t> 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directas.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42552" y="2761636"/>
            <a:ext cx="2755265" cy="990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85">
                <a:latin typeface="Arial"/>
                <a:cs typeface="Arial"/>
              </a:rPr>
              <a:t>Además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caída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resistencia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choque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tierra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producen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edicio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los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y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conectados,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debido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efecto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inducción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campo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electromagnético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(Caso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1b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"/>
                <a:cs typeface="Arial"/>
              </a:rPr>
              <a:t>dela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gura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18.3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42552" y="3880976"/>
            <a:ext cx="271462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energía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estas</a:t>
            </a:r>
            <a:r>
              <a:rPr dirty="0" sz="1050" spc="-70">
                <a:latin typeface="Arial"/>
                <a:cs typeface="Arial"/>
              </a:rPr>
              <a:t> sobretensiones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inducidas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60">
                <a:latin typeface="Arial"/>
                <a:cs typeface="Arial"/>
              </a:rPr>
              <a:t>consiguientes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impulsos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mucho </a:t>
            </a:r>
            <a:r>
              <a:rPr dirty="0" sz="1050" spc="-55">
                <a:latin typeface="Arial"/>
                <a:cs typeface="Arial"/>
              </a:rPr>
              <a:t>menor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 </a:t>
            </a:r>
            <a:r>
              <a:rPr dirty="0" sz="1050" spc="-30">
                <a:latin typeface="Arial"/>
                <a:cs typeface="Arial"/>
              </a:rPr>
              <a:t>impulsiva </a:t>
            </a:r>
            <a:r>
              <a:rPr dirty="0" sz="1050" spc="-45">
                <a:latin typeface="Arial"/>
                <a:cs typeface="Arial"/>
              </a:rPr>
              <a:t>directa,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eso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expuesta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onda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sobreintensidad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8/20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42633" y="4841921"/>
            <a:ext cx="265493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999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Por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tanto,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componentes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aparatos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no </a:t>
            </a:r>
            <a:r>
              <a:rPr dirty="0" sz="1050" spc="-35">
                <a:latin typeface="Arial"/>
                <a:cs typeface="Arial"/>
              </a:rPr>
              <a:t>tenganque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conducirlas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intensidades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procedentes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caídas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directas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comprueban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 </a:t>
            </a:r>
            <a:r>
              <a:rPr dirty="0" sz="1050" spc="-50">
                <a:latin typeface="Arial"/>
                <a:cs typeface="Arial"/>
              </a:rPr>
              <a:t>rrientes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choque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8/20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3583" y="1311407"/>
            <a:ext cx="3913504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50"/>
              <a:t>Descargadores</a:t>
            </a:r>
            <a:r>
              <a:rPr dirty="0" spc="-130"/>
              <a:t> </a:t>
            </a:r>
            <a:r>
              <a:rPr dirty="0" spc="-155"/>
              <a:t>Pararrayos</a:t>
            </a:r>
            <a:r>
              <a:rPr dirty="0" spc="-55"/>
              <a:t> </a:t>
            </a:r>
            <a:r>
              <a:rPr dirty="0" spc="-120"/>
              <a:t>y</a:t>
            </a:r>
            <a:r>
              <a:rPr dirty="0" spc="-50"/>
              <a:t> </a:t>
            </a:r>
            <a:r>
              <a:rPr dirty="0" spc="-120"/>
              <a:t>de</a:t>
            </a:r>
            <a:r>
              <a:rPr dirty="0" spc="-50"/>
              <a:t> </a:t>
            </a:r>
            <a:r>
              <a:rPr dirty="0" spc="-114"/>
              <a:t>Sobretensiones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342348" y="1971751"/>
            <a:ext cx="2776220" cy="4486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ts val="1120"/>
              </a:lnSpc>
              <a:spcBef>
                <a:spcPts val="95"/>
              </a:spcBef>
            </a:pP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El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concepto de</a:t>
            </a:r>
            <a:r>
              <a:rPr dirty="0" sz="950" spc="-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endParaRPr sz="950">
              <a:latin typeface="Arial"/>
              <a:cs typeface="Arial"/>
            </a:endParaRPr>
          </a:p>
          <a:p>
            <a:pPr marL="13335" marR="45720">
              <a:lnSpc>
                <a:spcPts val="1260"/>
              </a:lnSpc>
              <a:spcBef>
                <a:spcPts val="20"/>
              </a:spcBef>
            </a:pP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descargas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distantes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caídas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55">
                <a:latin typeface="Arial"/>
                <a:cs typeface="Arial"/>
              </a:rPr>
              <a:t>producen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muy</a:t>
            </a:r>
            <a:r>
              <a:rPr dirty="0" sz="1050" spc="-45">
                <a:latin typeface="Arial"/>
                <a:cs typeface="Arial"/>
              </a:rPr>
              <a:t> lejos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objeto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proteger,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caídas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13335" marR="86360">
              <a:lnSpc>
                <a:spcPts val="1250"/>
              </a:lnSpc>
              <a:spcBef>
                <a:spcPts val="20"/>
              </a:spcBef>
            </a:pP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red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líneas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aéreas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media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en</a:t>
            </a:r>
            <a:r>
              <a:rPr dirty="0" sz="1050" spc="-85">
                <a:latin typeface="Arial"/>
                <a:cs typeface="Arial"/>
              </a:rPr>
              <a:t> sus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inmediaciones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descargas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nube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  <a:p>
            <a:pPr marL="13335" marR="87630" indent="-635">
              <a:lnSpc>
                <a:spcPts val="1260"/>
              </a:lnSpc>
            </a:pPr>
            <a:r>
              <a:rPr dirty="0" sz="1050" spc="-45">
                <a:latin typeface="Arial"/>
                <a:cs typeface="Arial"/>
              </a:rPr>
              <a:t>nube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representadas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casos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2a,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2b</a:t>
            </a:r>
            <a:r>
              <a:rPr dirty="0" sz="1050" spc="2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2c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gura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18.3.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manera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equivalente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las</a:t>
            </a:r>
            <a:endParaRPr sz="1050">
              <a:latin typeface="Arial"/>
              <a:cs typeface="Arial"/>
            </a:endParaRPr>
          </a:p>
          <a:p>
            <a:pPr marL="13335" marR="5080" indent="-635">
              <a:lnSpc>
                <a:spcPts val="1250"/>
              </a:lnSpc>
              <a:spcBef>
                <a:spcPts val="15"/>
              </a:spcBef>
            </a:pP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inducidas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controlan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efectos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descargas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distantes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13335" marR="52705" indent="-635">
              <a:lnSpc>
                <a:spcPts val="1260"/>
              </a:lnSpc>
              <a:spcBef>
                <a:spcPts val="5"/>
              </a:spcBef>
            </a:pP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edicio,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medio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componentes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están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diseñados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conforme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onda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sobrein </a:t>
            </a:r>
            <a:r>
              <a:rPr dirty="0" sz="1050" spc="-60">
                <a:latin typeface="Arial"/>
                <a:cs typeface="Arial"/>
              </a:rPr>
              <a:t>tensidad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8/20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Arial"/>
              <a:cs typeface="Arial"/>
            </a:endParaRPr>
          </a:p>
          <a:p>
            <a:pPr marL="13335" marR="216535">
              <a:lnSpc>
                <a:spcPct val="100000"/>
              </a:lnSpc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causadas </a:t>
            </a:r>
            <a:r>
              <a:rPr dirty="0" sz="1050" spc="-30">
                <a:latin typeface="Arial"/>
                <a:cs typeface="Arial"/>
              </a:rPr>
              <a:t>por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operaciones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maniobra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producen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entre </a:t>
            </a:r>
            <a:r>
              <a:rPr dirty="0" sz="1050" spc="-55">
                <a:latin typeface="Arial"/>
                <a:cs typeface="Arial"/>
              </a:rPr>
              <a:t>otras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cosas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endParaRPr sz="1050">
              <a:latin typeface="Arial"/>
              <a:cs typeface="Arial"/>
            </a:endParaRPr>
          </a:p>
          <a:p>
            <a:pPr marL="102235">
              <a:lnSpc>
                <a:spcPts val="1255"/>
              </a:lnSpc>
              <a:spcBef>
                <a:spcPts val="5"/>
              </a:spcBef>
            </a:pPr>
            <a:r>
              <a:rPr dirty="0" sz="1050" spc="-70">
                <a:latin typeface="Arial"/>
                <a:cs typeface="Arial"/>
              </a:rPr>
              <a:t>desconexión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inductivas</a:t>
            </a:r>
            <a:endParaRPr sz="1050">
              <a:latin typeface="Arial"/>
              <a:cs typeface="Arial"/>
            </a:endParaRPr>
          </a:p>
          <a:p>
            <a:pPr marL="102235" marR="374650" indent="-90170">
              <a:lnSpc>
                <a:spcPts val="1260"/>
              </a:lnSpc>
              <a:spcBef>
                <a:spcPts val="35"/>
              </a:spcBef>
            </a:pPr>
            <a:r>
              <a:rPr dirty="0" sz="1050" spc="-35">
                <a:latin typeface="Arial"/>
                <a:cs typeface="Arial"/>
              </a:rPr>
              <a:t>(p.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ej.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transformadores,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bobinas,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motores</a:t>
            </a:r>
            <a:r>
              <a:rPr dirty="0" sz="1050" spc="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55">
                <a:latin typeface="Arial"/>
                <a:cs typeface="Arial"/>
              </a:rPr>
              <a:t>encendido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interrupción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arcos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voltaicos</a:t>
            </a:r>
            <a:endParaRPr sz="1050">
              <a:latin typeface="Arial"/>
              <a:cs typeface="Arial"/>
            </a:endParaRPr>
          </a:p>
          <a:p>
            <a:pPr marL="102235" marR="724535" indent="-89535">
              <a:lnSpc>
                <a:spcPts val="1260"/>
              </a:lnSpc>
              <a:spcBef>
                <a:spcPts val="10"/>
              </a:spcBef>
            </a:pPr>
            <a:r>
              <a:rPr dirty="0" sz="1050" spc="-10">
                <a:latin typeface="Arial"/>
                <a:cs typeface="Arial"/>
              </a:rPr>
              <a:t>(p.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ej.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aparatos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soldadura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arco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, </a:t>
            </a:r>
            <a:r>
              <a:rPr dirty="0" sz="1050" spc="-55">
                <a:latin typeface="Arial"/>
                <a:cs typeface="Arial"/>
              </a:rPr>
              <a:t>disparo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fusibles.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Arial"/>
              <a:cs typeface="Arial"/>
            </a:endParaRPr>
          </a:p>
          <a:p>
            <a:pPr marL="13335" marR="115570" indent="-635">
              <a:lnSpc>
                <a:spcPct val="100000"/>
              </a:lnSpc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efectos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operaciones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maniobra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sobre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edicio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simulan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igual</a:t>
            </a:r>
            <a:endParaRPr sz="1050">
              <a:latin typeface="Arial"/>
              <a:cs typeface="Arial"/>
            </a:endParaRPr>
          </a:p>
          <a:p>
            <a:pPr marL="13335" marR="40005" indent="-635">
              <a:lnSpc>
                <a:spcPts val="1250"/>
              </a:lnSpc>
              <a:spcBef>
                <a:spcPts val="60"/>
              </a:spcBef>
            </a:pPr>
            <a:r>
              <a:rPr dirty="0" sz="1050" spc="-50">
                <a:latin typeface="Arial"/>
                <a:cs typeface="Arial"/>
              </a:rPr>
              <a:t>mente</a:t>
            </a:r>
            <a:r>
              <a:rPr dirty="0" sz="1050" spc="-75">
                <a:latin typeface="Arial"/>
                <a:cs typeface="Arial"/>
              </a:rPr>
              <a:t> con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corrientes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70">
                <a:latin typeface="Arial"/>
                <a:cs typeface="Arial"/>
              </a:rPr>
              <a:t>choque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forma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25">
                <a:latin typeface="Arial"/>
                <a:cs typeface="Arial"/>
              </a:rPr>
              <a:t>onda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8/20</a:t>
            </a:r>
            <a:r>
              <a:rPr dirty="0" sz="1050" spc="10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paranes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ensayo.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marL="13335" marR="8890">
              <a:lnSpc>
                <a:spcPct val="100000"/>
              </a:lnSpc>
            </a:pPr>
            <a:r>
              <a:rPr dirty="0" sz="1050" spc="-155">
                <a:latin typeface="Arial"/>
                <a:cs typeface="Arial"/>
              </a:rPr>
              <a:t>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importante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tener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cuenta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todas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causas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que </a:t>
            </a:r>
            <a:r>
              <a:rPr dirty="0" sz="1050" spc="-65">
                <a:latin typeface="Arial"/>
                <a:cs typeface="Arial"/>
              </a:rPr>
              <a:t>puedan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provocar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sobretensiones.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n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aplica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368970" y="4537100"/>
            <a:ext cx="87630" cy="1511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 indent="-635">
              <a:lnSpc>
                <a:spcPts val="450"/>
              </a:lnSpc>
              <a:spcBef>
                <a:spcPts val="190"/>
              </a:spcBef>
            </a:pPr>
            <a:r>
              <a:rPr dirty="0" sz="450" spc="-50">
                <a:latin typeface="Verdana"/>
                <a:cs typeface="Verdana"/>
              </a:rPr>
              <a:t>]</a:t>
            </a:r>
            <a:r>
              <a:rPr dirty="0" sz="450" spc="125">
                <a:latin typeface="Verdana"/>
                <a:cs typeface="Verdana"/>
              </a:rPr>
              <a:t> A</a:t>
            </a:r>
            <a:endParaRPr sz="4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547405" y="5909173"/>
            <a:ext cx="203200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>
                <a:latin typeface="Lucida Sans"/>
                <a:cs typeface="Lucida Sans"/>
              </a:rPr>
              <a:t>0</a:t>
            </a:r>
            <a:r>
              <a:rPr dirty="0" sz="600" spc="20">
                <a:latin typeface="Lucida Sans"/>
                <a:cs typeface="Lucida Sans"/>
              </a:rPr>
              <a:t> </a:t>
            </a:r>
            <a:r>
              <a:rPr dirty="0" sz="600" spc="-25">
                <a:latin typeface="Lucida Sans"/>
                <a:cs typeface="Lucida Sans"/>
              </a:rPr>
              <a:t>20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054503" y="5909173"/>
            <a:ext cx="175895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-25">
                <a:latin typeface="Lucida Sans"/>
                <a:cs typeface="Lucida Sans"/>
              </a:rPr>
              <a:t>200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496108" y="5909173"/>
            <a:ext cx="338455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>
                <a:latin typeface="Lucida Sans"/>
                <a:cs typeface="Lucida Sans"/>
              </a:rPr>
              <a:t>350</a:t>
            </a:r>
            <a:r>
              <a:rPr dirty="0" sz="600" spc="-55">
                <a:latin typeface="Lucida Sans"/>
                <a:cs typeface="Lucida Sans"/>
              </a:rPr>
              <a:t> </a:t>
            </a:r>
            <a:r>
              <a:rPr dirty="0" sz="600" spc="-25">
                <a:latin typeface="Lucida Sans"/>
                <a:cs typeface="Lucida Sans"/>
              </a:rPr>
              <a:t>400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85032" y="5909173"/>
            <a:ext cx="175895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-25">
                <a:latin typeface="Lucida Sans"/>
                <a:cs typeface="Lucida Sans"/>
              </a:rPr>
              <a:t>600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753370" y="5909173"/>
            <a:ext cx="175895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-25">
                <a:latin typeface="Lucida Sans"/>
                <a:cs typeface="Lucida Sans"/>
              </a:rPr>
              <a:t>800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24015" y="5909173"/>
            <a:ext cx="396875" cy="216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82880">
              <a:lnSpc>
                <a:spcPct val="100000"/>
              </a:lnSpc>
              <a:spcBef>
                <a:spcPts val="114"/>
              </a:spcBef>
            </a:pPr>
            <a:r>
              <a:rPr dirty="0" sz="600" spc="-20">
                <a:latin typeface="Lucida Sans"/>
                <a:cs typeface="Lucida Sans"/>
              </a:rPr>
              <a:t>1000</a:t>
            </a:r>
            <a:endParaRPr sz="6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baseline="4629" sz="900">
                <a:latin typeface="Lucida Sans"/>
                <a:cs typeface="Lucida Sans"/>
              </a:rPr>
              <a:t>[</a:t>
            </a:r>
            <a:r>
              <a:rPr dirty="0" baseline="4629" sz="900" spc="577">
                <a:latin typeface="Lucida Sans"/>
                <a:cs typeface="Lucida Sans"/>
              </a:rPr>
              <a:t> </a:t>
            </a:r>
            <a:r>
              <a:rPr dirty="0" sz="600" spc="-25">
                <a:latin typeface="Lucida Sans"/>
                <a:cs typeface="Lucida Sans"/>
              </a:rPr>
              <a:t>s</a:t>
            </a:r>
            <a:r>
              <a:rPr dirty="0" baseline="4629" sz="900" spc="-37">
                <a:latin typeface="Lucida Sans"/>
                <a:cs typeface="Lucida Sans"/>
              </a:rPr>
              <a:t>]</a:t>
            </a:r>
            <a:endParaRPr baseline="4629" sz="90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29030" y="5412854"/>
            <a:ext cx="127000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-25">
                <a:latin typeface="Lucida Sans"/>
                <a:cs typeface="Lucida Sans"/>
              </a:rPr>
              <a:t>25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37476" y="5009477"/>
            <a:ext cx="127000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-25">
                <a:latin typeface="Lucida Sans"/>
                <a:cs typeface="Lucida Sans"/>
              </a:rPr>
              <a:t>50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43570" y="4615243"/>
            <a:ext cx="246379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24691" sz="675" spc="-202">
                <a:latin typeface="Verdana"/>
                <a:cs typeface="Verdana"/>
              </a:rPr>
              <a:t>[</a:t>
            </a:r>
            <a:r>
              <a:rPr dirty="0" sz="450" spc="-135">
                <a:latin typeface="Verdana"/>
                <a:cs typeface="Verdana"/>
              </a:rPr>
              <a:t>k</a:t>
            </a:r>
            <a:r>
              <a:rPr dirty="0" baseline="-24691" sz="675" spc="-202">
                <a:latin typeface="Verdana"/>
                <a:cs typeface="Verdana"/>
              </a:rPr>
              <a:t>[</a:t>
            </a:r>
            <a:r>
              <a:rPr dirty="0" baseline="-24691" sz="675" spc="150">
                <a:latin typeface="Verdana"/>
                <a:cs typeface="Verdana"/>
              </a:rPr>
              <a:t> </a:t>
            </a:r>
            <a:r>
              <a:rPr dirty="0" baseline="4629" sz="900" spc="-52">
                <a:latin typeface="Lucida Sans"/>
                <a:cs typeface="Lucida Sans"/>
              </a:rPr>
              <a:t>75</a:t>
            </a:r>
            <a:endParaRPr baseline="4629" sz="90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266140" y="1961193"/>
            <a:ext cx="3486150" cy="23653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137795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40">
                <a:latin typeface="Arial"/>
                <a:cs typeface="Arial"/>
              </a:rPr>
              <a:t>peligro.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Estas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zonas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permiten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determinar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los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com </a:t>
            </a:r>
            <a:r>
              <a:rPr dirty="0" sz="1050" spc="-65">
                <a:latin typeface="Arial"/>
                <a:cs typeface="Arial"/>
              </a:rPr>
              <a:t>ponentes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necesarios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obtener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debida</a:t>
            </a:r>
            <a:r>
              <a:rPr dirty="0" sz="1050" spc="-35">
                <a:latin typeface="Arial"/>
                <a:cs typeface="Arial"/>
              </a:rPr>
              <a:t> protección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5">
                <a:latin typeface="Arial"/>
                <a:cs typeface="Arial"/>
              </a:rPr>
              <a:t> rayos</a:t>
            </a:r>
            <a:r>
              <a:rPr dirty="0" sz="1050" spc="-60">
                <a:latin typeface="Arial"/>
                <a:cs typeface="Arial"/>
              </a:rPr>
              <a:t> y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sobretensiones.</a:t>
            </a:r>
            <a:endParaRPr sz="10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6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Datos</a:t>
            </a:r>
            <a:r>
              <a:rPr dirty="0" sz="950" spc="-8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generales</a:t>
            </a:r>
            <a:endParaRPr sz="950">
              <a:latin typeface="Arial"/>
              <a:cs typeface="Arial"/>
            </a:endParaRPr>
          </a:p>
          <a:p>
            <a:pPr marL="18415" marR="5080" indent="-635">
              <a:lnSpc>
                <a:spcPct val="100000"/>
              </a:lnSpc>
              <a:spcBef>
                <a:spcPts val="190"/>
              </a:spcBef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modelo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las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zonas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responda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requisitos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140">
                <a:latin typeface="Arial"/>
                <a:cs typeface="Arial"/>
              </a:rPr>
              <a:t>CEM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incluye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20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externa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contra </a:t>
            </a:r>
            <a:r>
              <a:rPr dirty="0" sz="1050" spc="-70">
                <a:latin typeface="Arial"/>
                <a:cs typeface="Arial"/>
              </a:rPr>
              <a:t>impactos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rayos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(con </a:t>
            </a:r>
            <a:r>
              <a:rPr dirty="0" sz="1050" spc="-50">
                <a:latin typeface="Arial"/>
                <a:cs typeface="Arial"/>
              </a:rPr>
              <a:t>dispositivo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captor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terminal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aéreo,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descarga,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puesta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tierra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nivelado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potencial,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aislamiento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ambiente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sistema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protección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sobretensiones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el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sistema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gestión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energética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0">
                <a:latin typeface="Arial"/>
                <a:cs typeface="Arial"/>
              </a:rPr>
              <a:t>información.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50">
                <a:latin typeface="Arial"/>
                <a:cs typeface="Arial"/>
              </a:rPr>
              <a:t>Las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zonas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rayos</a:t>
            </a:r>
            <a:r>
              <a:rPr dirty="0" sz="1050" spc="-30">
                <a:latin typeface="Arial"/>
                <a:cs typeface="Arial"/>
              </a:rPr>
              <a:t> (término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inglés </a:t>
            </a:r>
            <a:r>
              <a:rPr dirty="0" sz="1050" spc="-35">
                <a:latin typeface="Arial"/>
                <a:cs typeface="Arial"/>
              </a:rPr>
              <a:t>Lightning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Protection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Zones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LPZ</a:t>
            </a:r>
            <a:r>
              <a:rPr dirty="0" sz="1050" spc="2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están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denidas </a:t>
            </a:r>
            <a:r>
              <a:rPr dirty="0" sz="1050" spc="-60">
                <a:latin typeface="Arial"/>
                <a:cs typeface="Arial"/>
              </a:rPr>
              <a:t>según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especi</a:t>
            </a:r>
            <a:r>
              <a:rPr dirty="0" sz="1050" spc="-80">
                <a:latin typeface="Arial"/>
                <a:cs typeface="Arial"/>
              </a:rPr>
              <a:t> caciones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guran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la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tabla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18.2.</a:t>
            </a:r>
            <a:endParaRPr sz="1050">
              <a:latin typeface="Arial"/>
              <a:cs typeface="Arial"/>
            </a:endParaRPr>
          </a:p>
          <a:p>
            <a:pPr marL="137160">
              <a:lnSpc>
                <a:spcPct val="100000"/>
              </a:lnSpc>
              <a:spcBef>
                <a:spcPts val="525"/>
              </a:spcBef>
            </a:pPr>
            <a:r>
              <a:rPr dirty="0" sz="600" spc="-25">
                <a:latin typeface="Lucida Sans"/>
                <a:cs typeface="Lucida Sans"/>
              </a:rPr>
              <a:t>100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138768" y="5009477"/>
            <a:ext cx="76200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20">
                <a:latin typeface="Lucida Sans"/>
                <a:cs typeface="Lucida Sans"/>
              </a:rPr>
              <a:t>1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748053" y="5607160"/>
            <a:ext cx="76200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00" spc="20">
                <a:latin typeface="Lucida Sans"/>
                <a:cs typeface="Lucida Sans"/>
              </a:rPr>
              <a:t>2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75612" y="5649403"/>
            <a:ext cx="76200" cy="29083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685"/>
              </a:lnSpc>
              <a:spcBef>
                <a:spcPts val="114"/>
              </a:spcBef>
            </a:pPr>
            <a:r>
              <a:rPr dirty="0" sz="600" spc="20">
                <a:latin typeface="Lucida Sans"/>
                <a:cs typeface="Lucida Sans"/>
              </a:rPr>
              <a:t>8</a:t>
            </a:r>
            <a:endParaRPr sz="600">
              <a:latin typeface="Lucida Sans"/>
              <a:cs typeface="Lucida Sans"/>
            </a:endParaRPr>
          </a:p>
          <a:p>
            <a:pPr marL="12700">
              <a:lnSpc>
                <a:spcPts val="675"/>
              </a:lnSpc>
            </a:pPr>
            <a:r>
              <a:rPr dirty="0" sz="600" spc="20">
                <a:latin typeface="Lucida Sans"/>
                <a:cs typeface="Lucida Sans"/>
              </a:rPr>
              <a:t>4</a:t>
            </a:r>
            <a:endParaRPr sz="600">
              <a:latin typeface="Lucida Sans"/>
              <a:cs typeface="Lucida Sans"/>
            </a:endParaRPr>
          </a:p>
          <a:p>
            <a:pPr marL="12700">
              <a:lnSpc>
                <a:spcPts val="710"/>
              </a:lnSpc>
            </a:pPr>
            <a:r>
              <a:rPr dirty="0" sz="600" spc="20">
                <a:latin typeface="Lucida Sans"/>
                <a:cs typeface="Lucida Sans"/>
              </a:rPr>
              <a:t>0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637077" y="6238995"/>
            <a:ext cx="1857375" cy="119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Tahoma"/>
                <a:cs typeface="Tahoma"/>
              </a:rPr>
              <a:t>max</a:t>
            </a:r>
            <a:r>
              <a:rPr dirty="0" sz="550" spc="10">
                <a:latin typeface="Tahoma"/>
                <a:cs typeface="Tahoma"/>
              </a:rPr>
              <a:t> </a:t>
            </a:r>
            <a:r>
              <a:rPr dirty="0" sz="550" spc="-10">
                <a:latin typeface="Tahoma"/>
                <a:cs typeface="Tahoma"/>
              </a:rPr>
              <a:t>[</a:t>
            </a:r>
            <a:r>
              <a:rPr dirty="0" sz="550" spc="-105">
                <a:latin typeface="Tahoma"/>
                <a:cs typeface="Tahoma"/>
              </a:rPr>
              <a:t> </a:t>
            </a:r>
            <a:r>
              <a:rPr dirty="0" sz="550">
                <a:latin typeface="Tahoma"/>
                <a:cs typeface="Tahoma"/>
              </a:rPr>
              <a:t>kA]</a:t>
            </a:r>
            <a:r>
              <a:rPr dirty="0" sz="550" spc="225">
                <a:latin typeface="Tahoma"/>
                <a:cs typeface="Tahoma"/>
              </a:rPr>
              <a:t>  </a:t>
            </a:r>
            <a:r>
              <a:rPr dirty="0" sz="550">
                <a:latin typeface="Tahoma"/>
                <a:cs typeface="Tahoma"/>
              </a:rPr>
              <a:t>Forma</a:t>
            </a:r>
            <a:r>
              <a:rPr dirty="0" sz="550" spc="-10">
                <a:latin typeface="Tahoma"/>
                <a:cs typeface="Tahoma"/>
              </a:rPr>
              <a:t> </a:t>
            </a:r>
            <a:r>
              <a:rPr dirty="0" sz="550">
                <a:latin typeface="Tahoma"/>
                <a:cs typeface="Tahoma"/>
              </a:rPr>
              <a:t>de</a:t>
            </a:r>
            <a:r>
              <a:rPr dirty="0" sz="550" spc="-15">
                <a:latin typeface="Tahoma"/>
                <a:cs typeface="Tahoma"/>
              </a:rPr>
              <a:t> </a:t>
            </a:r>
            <a:r>
              <a:rPr dirty="0" sz="550">
                <a:latin typeface="Tahoma"/>
                <a:cs typeface="Tahoma"/>
              </a:rPr>
              <a:t>onda</a:t>
            </a:r>
            <a:r>
              <a:rPr dirty="0" sz="550" spc="25">
                <a:latin typeface="Tahoma"/>
                <a:cs typeface="Tahoma"/>
              </a:rPr>
              <a:t> </a:t>
            </a:r>
            <a:r>
              <a:rPr dirty="0" baseline="5050" sz="825">
                <a:latin typeface="Tahoma"/>
                <a:cs typeface="Tahoma"/>
              </a:rPr>
              <a:t>[</a:t>
            </a:r>
            <a:r>
              <a:rPr dirty="0" baseline="5050" sz="825" spc="359">
                <a:latin typeface="Tahoma"/>
                <a:cs typeface="Tahoma"/>
              </a:rPr>
              <a:t> </a:t>
            </a:r>
            <a:r>
              <a:rPr dirty="0" baseline="4629" sz="900">
                <a:latin typeface="Lucida Sans"/>
                <a:cs typeface="Lucida Sans"/>
              </a:rPr>
              <a:t>s</a:t>
            </a:r>
            <a:r>
              <a:rPr dirty="0" baseline="5050" sz="825">
                <a:latin typeface="Tahoma"/>
                <a:cs typeface="Tahoma"/>
              </a:rPr>
              <a:t>]</a:t>
            </a:r>
            <a:r>
              <a:rPr dirty="0" baseline="5050" sz="825" spc="419">
                <a:latin typeface="Tahoma"/>
                <a:cs typeface="Tahoma"/>
              </a:rPr>
              <a:t>  </a:t>
            </a:r>
            <a:r>
              <a:rPr dirty="0" sz="550">
                <a:latin typeface="Tahoma"/>
                <a:cs typeface="Tahoma"/>
              </a:rPr>
              <a:t>Q</a:t>
            </a:r>
            <a:r>
              <a:rPr dirty="0" baseline="5050" sz="825">
                <a:latin typeface="Tahoma"/>
                <a:cs typeface="Tahoma"/>
              </a:rPr>
              <a:t>[As]</a:t>
            </a:r>
            <a:r>
              <a:rPr dirty="0" baseline="5050" sz="825" spc="427">
                <a:latin typeface="Tahoma"/>
                <a:cs typeface="Tahoma"/>
              </a:rPr>
              <a:t>  </a:t>
            </a:r>
            <a:r>
              <a:rPr dirty="0" baseline="5050" sz="825">
                <a:latin typeface="Tahoma"/>
                <a:cs typeface="Tahoma"/>
              </a:rPr>
              <a:t>W/R</a:t>
            </a:r>
            <a:r>
              <a:rPr dirty="0" baseline="5050" sz="825" spc="480">
                <a:latin typeface="Tahoma"/>
                <a:cs typeface="Tahoma"/>
              </a:rPr>
              <a:t> </a:t>
            </a:r>
            <a:r>
              <a:rPr dirty="0" baseline="5050" sz="825">
                <a:latin typeface="Tahoma"/>
                <a:cs typeface="Tahoma"/>
              </a:rPr>
              <a:t>[J/</a:t>
            </a:r>
            <a:r>
              <a:rPr dirty="0" baseline="5050" sz="825" spc="615">
                <a:latin typeface="Tahoma"/>
                <a:cs typeface="Tahoma"/>
              </a:rPr>
              <a:t> </a:t>
            </a:r>
            <a:r>
              <a:rPr dirty="0" baseline="5050" sz="825" spc="-75">
                <a:latin typeface="Tahoma"/>
                <a:cs typeface="Tahoma"/>
              </a:rPr>
              <a:t>]</a:t>
            </a:r>
            <a:endParaRPr baseline="5050" sz="825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403107" y="6380497"/>
            <a:ext cx="7137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Tahoma"/>
                <a:cs typeface="Tahoma"/>
              </a:rPr>
              <a:t>Intensidad</a:t>
            </a:r>
            <a:r>
              <a:rPr dirty="0" sz="550" spc="10">
                <a:latin typeface="Tahoma"/>
                <a:cs typeface="Tahoma"/>
              </a:rPr>
              <a:t> </a:t>
            </a:r>
            <a:r>
              <a:rPr dirty="0" sz="550">
                <a:latin typeface="Tahoma"/>
                <a:cs typeface="Tahoma"/>
              </a:rPr>
              <a:t>choque</a:t>
            </a:r>
            <a:r>
              <a:rPr dirty="0" sz="550" spc="20">
                <a:latin typeface="Tahoma"/>
                <a:cs typeface="Tahoma"/>
              </a:rPr>
              <a:t> </a:t>
            </a:r>
            <a:r>
              <a:rPr dirty="0" sz="550" spc="-25">
                <a:latin typeface="Tahoma"/>
                <a:cs typeface="Tahoma"/>
              </a:rPr>
              <a:t>de</a:t>
            </a:r>
            <a:endParaRPr sz="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5691" y="1963306"/>
            <a:ext cx="2829560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Denición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las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zonas</a:t>
            </a:r>
            <a:r>
              <a:rPr dirty="0" sz="950" spc="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protección</a:t>
            </a:r>
            <a:r>
              <a:rPr dirty="0" sz="950" spc="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contra</a:t>
            </a:r>
            <a:r>
              <a:rPr dirty="0" sz="950" spc="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005BAA"/>
                </a:solidFill>
                <a:latin typeface="Arial"/>
                <a:cs typeface="Arial"/>
              </a:rPr>
              <a:t>rayos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4649" y="4535691"/>
            <a:ext cx="2783840" cy="9823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Datos</a:t>
            </a:r>
            <a:r>
              <a:rPr dirty="0" sz="950" spc="5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generales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1050" spc="-65">
                <a:latin typeface="Arial"/>
                <a:cs typeface="Arial"/>
              </a:rPr>
              <a:t>Conforme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los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requisitos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las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cargas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estén </a:t>
            </a:r>
            <a:r>
              <a:rPr dirty="0" sz="1050" spc="-70">
                <a:latin typeface="Arial"/>
                <a:cs typeface="Arial"/>
              </a:rPr>
              <a:t>expuestos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su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lugar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instalación,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aparatos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contra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clasicados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descargadores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pararrayos,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descargadores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combinaciones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descargadores.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4802" y="5646585"/>
            <a:ext cx="2830830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30"/>
              </a:spcBef>
            </a:pPr>
            <a:r>
              <a:rPr dirty="0" sz="1050" spc="-90">
                <a:latin typeface="Arial"/>
                <a:cs typeface="Arial"/>
              </a:rPr>
              <a:t>Los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requisitos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más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rigurosos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conrespecto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capaci </a:t>
            </a:r>
            <a:r>
              <a:rPr dirty="0" sz="1050" spc="-60">
                <a:latin typeface="Arial"/>
                <a:cs typeface="Arial"/>
              </a:rPr>
              <a:t>dad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cumplir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descargadores </a:t>
            </a:r>
            <a:r>
              <a:rPr dirty="0" sz="1050" spc="-75">
                <a:latin typeface="Arial"/>
                <a:cs typeface="Arial"/>
              </a:rPr>
              <a:t>pararrayos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combinaciones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descargadores</a:t>
            </a:r>
            <a:endParaRPr sz="1050">
              <a:latin typeface="Arial"/>
              <a:cs typeface="Arial"/>
            </a:endParaRPr>
          </a:p>
          <a:p>
            <a:pPr marL="12700" marR="22860" indent="-635">
              <a:lnSpc>
                <a:spcPts val="1250"/>
              </a:lnSpc>
              <a:spcBef>
                <a:spcPts val="60"/>
              </a:spcBef>
            </a:pP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tengan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que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realizar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función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transición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85">
                <a:latin typeface="Arial"/>
                <a:cs typeface="Arial"/>
              </a:rPr>
              <a:t>zona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LPZ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0A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LPZ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24964" y="1959085"/>
            <a:ext cx="2794635" cy="2110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55">
                <a:latin typeface="Arial"/>
                <a:cs typeface="Arial"/>
              </a:rPr>
              <a:t>corrientes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parciales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entren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sistema </a:t>
            </a:r>
            <a:r>
              <a:rPr dirty="0" sz="1050" spc="-45">
                <a:latin typeface="Arial"/>
                <a:cs typeface="Arial"/>
              </a:rPr>
              <a:t>eléctrico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edicio.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área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transición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12700" marR="53975" indent="635">
              <a:lnSpc>
                <a:spcPct val="99900"/>
              </a:lnSpc>
              <a:spcBef>
                <a:spcPts val="10"/>
              </a:spcBef>
            </a:pP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zona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70">
                <a:latin typeface="Arial"/>
                <a:cs typeface="Arial"/>
              </a:rPr>
              <a:t>LPZ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0Ba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LPZ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el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área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50">
                <a:latin typeface="Arial"/>
                <a:cs typeface="Arial"/>
              </a:rPr>
              <a:t>transición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del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descargador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pararrayos </a:t>
            </a:r>
            <a:r>
              <a:rPr dirty="0" sz="1050" spc="-65">
                <a:latin typeface="Arial"/>
                <a:cs typeface="Arial"/>
              </a:rPr>
              <a:t>dispuesto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 </a:t>
            </a:r>
            <a:r>
              <a:rPr dirty="0" sz="1050" spc="-55">
                <a:latin typeface="Arial"/>
                <a:cs typeface="Arial"/>
              </a:rPr>
              <a:t>continuación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zonas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protección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LPZ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LPZ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y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superior,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se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descargadores</a:t>
            </a:r>
            <a:endParaRPr sz="1050">
              <a:latin typeface="Arial"/>
              <a:cs typeface="Arial"/>
            </a:endParaRPr>
          </a:p>
          <a:p>
            <a:pPr marL="12700" marR="106045" indent="635">
              <a:lnSpc>
                <a:spcPct val="100000"/>
              </a:lnSpc>
            </a:pP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proteger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sobreten </a:t>
            </a:r>
            <a:r>
              <a:rPr dirty="0" sz="1050" spc="-65">
                <a:latin typeface="Arial"/>
                <a:cs typeface="Arial"/>
              </a:rPr>
              <a:t>siones.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30">
                <a:latin typeface="Arial"/>
                <a:cs typeface="Arial"/>
              </a:rPr>
              <a:t>Su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función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consiste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seguir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atenuando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nivel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residual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etapas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antepues tas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limitar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sobretensiones,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indepen </a:t>
            </a:r>
            <a:r>
              <a:rPr dirty="0" sz="1050" spc="-55">
                <a:latin typeface="Arial"/>
                <a:cs typeface="Arial"/>
              </a:rPr>
              <a:t>dencia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su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origen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debe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inducción</a:t>
            </a:r>
            <a:endParaRPr sz="1050">
              <a:latin typeface="Arial"/>
              <a:cs typeface="Arial"/>
            </a:endParaRPr>
          </a:p>
          <a:p>
            <a:pPr marL="12700" marR="266065">
              <a:lnSpc>
                <a:spcPts val="1250"/>
              </a:lnSpc>
              <a:spcBef>
                <a:spcPts val="55"/>
              </a:spcBef>
            </a:pP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han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generadas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sistema </a:t>
            </a:r>
            <a:r>
              <a:rPr dirty="0" sz="1050" spc="-10">
                <a:latin typeface="Arial"/>
                <a:cs typeface="Arial"/>
              </a:rPr>
              <a:t>mismo.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25237" y="4199886"/>
            <a:ext cx="2747645" cy="14700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dirty="0" sz="1050" spc="-114">
                <a:latin typeface="Arial"/>
                <a:cs typeface="Arial"/>
              </a:rPr>
              <a:t>Las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medidas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protección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especicadas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contra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sobretensiones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áreas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límite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las </a:t>
            </a:r>
            <a:r>
              <a:rPr dirty="0" sz="1050" spc="-95">
                <a:latin typeface="Arial"/>
                <a:cs typeface="Arial"/>
              </a:rPr>
              <a:t>zonas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rayos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valen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gestión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energética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infor </a:t>
            </a:r>
            <a:r>
              <a:rPr dirty="0" sz="1050" spc="-55">
                <a:latin typeface="Arial"/>
                <a:cs typeface="Arial"/>
              </a:rPr>
              <a:t>mación.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totalidad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medidas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especicadas </a:t>
            </a:r>
            <a:r>
              <a:rPr dirty="0" sz="1050" spc="-30">
                <a:latin typeface="Arial"/>
                <a:cs typeface="Arial"/>
              </a:rPr>
              <a:t>en</a:t>
            </a:r>
            <a:r>
              <a:rPr dirty="0" sz="1050" spc="3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modelo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zonas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rayos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responda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requisitos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CEM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proporciona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45">
                <a:latin typeface="Arial"/>
                <a:cs typeface="Arial"/>
              </a:rPr>
              <a:t>disponibilidad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permanente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sistema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infra </a:t>
            </a:r>
            <a:r>
              <a:rPr dirty="0" sz="1050" spc="-50">
                <a:latin typeface="Arial"/>
                <a:cs typeface="Arial"/>
              </a:rPr>
              <a:t>estructura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moderna.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20990" y="2220260"/>
            <a:ext cx="882650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66370" marR="5080" indent="-154305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Zona</a:t>
            </a:r>
            <a:r>
              <a:rPr dirty="0" sz="750" spc="-9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protección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contra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rayos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495687" y="2260392"/>
            <a:ext cx="55181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Descripción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01522" y="2625057"/>
            <a:ext cx="34480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650" spc="-20">
                <a:latin typeface="Tahoma"/>
                <a:cs typeface="Tahoma"/>
              </a:rPr>
              <a:t>LPZ</a:t>
            </a:r>
            <a:r>
              <a:rPr dirty="0" sz="650" spc="-1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0</a:t>
            </a:r>
            <a:r>
              <a:rPr dirty="0" sz="650" spc="-40">
                <a:latin typeface="Tahoma"/>
                <a:cs typeface="Tahoma"/>
              </a:rPr>
              <a:t> </a:t>
            </a:r>
            <a:r>
              <a:rPr dirty="0" baseline="-9259" sz="900" spc="-75">
                <a:latin typeface="Tahoma"/>
                <a:cs typeface="Tahoma"/>
              </a:rPr>
              <a:t>A</a:t>
            </a:r>
            <a:endParaRPr baseline="-9259" sz="9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95244" y="2943966"/>
            <a:ext cx="35750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650">
                <a:latin typeface="Tahoma"/>
                <a:cs typeface="Tahoma"/>
              </a:rPr>
              <a:t>LPZ</a:t>
            </a:r>
            <a:r>
              <a:rPr dirty="0" sz="650" spc="9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0</a:t>
            </a:r>
            <a:r>
              <a:rPr dirty="0" sz="650" spc="-65">
                <a:latin typeface="Tahoma"/>
                <a:cs typeface="Tahoma"/>
              </a:rPr>
              <a:t> </a:t>
            </a:r>
            <a:r>
              <a:rPr dirty="0" baseline="-9259" sz="900" spc="-75">
                <a:latin typeface="Tahoma"/>
                <a:cs typeface="Tahoma"/>
              </a:rPr>
              <a:t>B</a:t>
            </a:r>
            <a:endParaRPr baseline="-9259" sz="9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862826" y="3328344"/>
            <a:ext cx="22352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0">
                <a:latin typeface="Tahoma"/>
                <a:cs typeface="Tahoma"/>
              </a:rPr>
              <a:t>LPZ</a:t>
            </a:r>
            <a:r>
              <a:rPr dirty="0" sz="650" spc="-30">
                <a:latin typeface="Tahoma"/>
                <a:cs typeface="Tahoma"/>
              </a:rPr>
              <a:t> </a:t>
            </a:r>
            <a:r>
              <a:rPr dirty="0" sz="650" spc="-60">
                <a:latin typeface="Tahoma"/>
                <a:cs typeface="Tahoma"/>
              </a:rPr>
              <a:t>1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862826" y="3759179"/>
            <a:ext cx="223520" cy="221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775"/>
              </a:lnSpc>
              <a:spcBef>
                <a:spcPts val="95"/>
              </a:spcBef>
            </a:pPr>
            <a:r>
              <a:rPr dirty="0" sz="650" spc="-20">
                <a:latin typeface="Tahoma"/>
                <a:cs typeface="Tahoma"/>
              </a:rPr>
              <a:t>LPZ</a:t>
            </a:r>
            <a:r>
              <a:rPr dirty="0" sz="650" spc="-30">
                <a:latin typeface="Tahoma"/>
                <a:cs typeface="Tahoma"/>
              </a:rPr>
              <a:t> </a:t>
            </a:r>
            <a:r>
              <a:rPr dirty="0" sz="650" spc="-60">
                <a:latin typeface="Tahoma"/>
                <a:cs typeface="Tahoma"/>
              </a:rPr>
              <a:t>2</a:t>
            </a:r>
            <a:endParaRPr sz="650">
              <a:latin typeface="Tahoma"/>
              <a:cs typeface="Tahoma"/>
            </a:endParaRPr>
          </a:p>
          <a:p>
            <a:pPr marL="12700">
              <a:lnSpc>
                <a:spcPts val="775"/>
              </a:lnSpc>
            </a:pPr>
            <a:r>
              <a:rPr dirty="0" sz="650" spc="-20">
                <a:latin typeface="Tahoma"/>
                <a:cs typeface="Tahoma"/>
              </a:rPr>
              <a:t>LPZ</a:t>
            </a:r>
            <a:r>
              <a:rPr dirty="0" sz="650" spc="-30">
                <a:latin typeface="Tahoma"/>
                <a:cs typeface="Tahoma"/>
              </a:rPr>
              <a:t> </a:t>
            </a:r>
            <a:r>
              <a:rPr dirty="0" sz="650" spc="-60">
                <a:latin typeface="Tahoma"/>
                <a:cs typeface="Tahoma"/>
              </a:rPr>
              <a:t>3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549525" y="2520519"/>
            <a:ext cx="288925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2299"/>
              </a:lnSpc>
              <a:spcBef>
                <a:spcPts val="95"/>
              </a:spcBef>
            </a:pPr>
            <a:r>
              <a:rPr dirty="0" sz="650">
                <a:latin typeface="Tahoma"/>
                <a:cs typeface="Tahoma"/>
              </a:rPr>
              <a:t>Zona en la que los objetos están</a:t>
            </a:r>
            <a:r>
              <a:rPr dirty="0" sz="650" spc="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expuestos a</a:t>
            </a:r>
            <a:r>
              <a:rPr dirty="0" sz="650" spc="15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caídas</a:t>
            </a:r>
            <a:r>
              <a:rPr dirty="0" sz="650" spc="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directas de rayos y </a:t>
            </a:r>
            <a:r>
              <a:rPr dirty="0" sz="650" spc="-25">
                <a:latin typeface="Tahoma"/>
                <a:cs typeface="Tahoma"/>
              </a:rPr>
              <a:t>que</a:t>
            </a:r>
            <a:r>
              <a:rPr dirty="0" sz="650">
                <a:latin typeface="Tahoma"/>
                <a:cs typeface="Tahoma"/>
              </a:rPr>
              <a:t> por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eso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deben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conducir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toda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</a:t>
            </a:r>
            <a:r>
              <a:rPr dirty="0" sz="650" spc="18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intensidad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corriente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descarga.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Aquí</a:t>
            </a:r>
            <a:r>
              <a:rPr dirty="0" sz="650">
                <a:latin typeface="Tahoma"/>
                <a:cs typeface="Tahoma"/>
              </a:rPr>
              <a:t> se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presenta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</a:t>
            </a:r>
            <a:r>
              <a:rPr dirty="0" sz="650" spc="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campo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electromagnético</a:t>
            </a:r>
            <a:r>
              <a:rPr dirty="0" sz="650" spc="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no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atenuado.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551633" y="2890115"/>
            <a:ext cx="2920365" cy="2260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4"/>
              </a:spcBef>
            </a:pPr>
            <a:r>
              <a:rPr dirty="0" sz="650">
                <a:latin typeface="Tahoma"/>
                <a:cs typeface="Tahoma"/>
              </a:rPr>
              <a:t>Zona en la que los objetos no están</a:t>
            </a:r>
            <a:r>
              <a:rPr dirty="0" sz="650" spc="1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expuestos a las caídas</a:t>
            </a:r>
            <a:r>
              <a:rPr dirty="0" sz="650" spc="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directas de r</a:t>
            </a:r>
            <a:r>
              <a:rPr dirty="0" sz="650" spc="-6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ayos,</a:t>
            </a:r>
            <a:r>
              <a:rPr dirty="0" sz="650">
                <a:latin typeface="Tahoma"/>
                <a:cs typeface="Tahoma"/>
              </a:rPr>
              <a:t> pero</a:t>
            </a:r>
            <a:r>
              <a:rPr dirty="0" sz="650" spc="1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en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las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cuales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sí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se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presenta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</a:t>
            </a:r>
            <a:r>
              <a:rPr dirty="0" sz="650" spc="18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campo</a:t>
            </a:r>
            <a:r>
              <a:rPr dirty="0" sz="650" spc="1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electromagnético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no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atenuado.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50705" y="3682099"/>
            <a:ext cx="2937510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01600"/>
              </a:lnSpc>
              <a:spcBef>
                <a:spcPts val="100"/>
              </a:spcBef>
            </a:pPr>
            <a:r>
              <a:rPr dirty="0" sz="650">
                <a:latin typeface="Tahoma"/>
                <a:cs typeface="Tahoma"/>
              </a:rPr>
              <a:t>Si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se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requiere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una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reducción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adicional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las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</a:t>
            </a:r>
            <a:r>
              <a:rPr dirty="0" sz="650" spc="-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ntensidades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conducidas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y/o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del</a:t>
            </a:r>
            <a:r>
              <a:rPr dirty="0" sz="650">
                <a:latin typeface="Tahoma"/>
                <a:cs typeface="Tahoma"/>
              </a:rPr>
              <a:t> campo</a:t>
            </a:r>
            <a:r>
              <a:rPr dirty="0" sz="650" spc="9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electromagnético</a:t>
            </a:r>
            <a:r>
              <a:rPr dirty="0" sz="650" spc="9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deberán</a:t>
            </a:r>
            <a:r>
              <a:rPr dirty="0" sz="650" spc="9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instalarse</a:t>
            </a:r>
            <a:r>
              <a:rPr dirty="0" sz="650" spc="9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zonas</a:t>
            </a:r>
            <a:r>
              <a:rPr dirty="0" sz="650" spc="9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subsiguientes.</a:t>
            </a:r>
            <a:r>
              <a:rPr dirty="0" sz="650" spc="95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Los</a:t>
            </a:r>
            <a:r>
              <a:rPr dirty="0" sz="650">
                <a:latin typeface="Tahoma"/>
                <a:cs typeface="Tahoma"/>
              </a:rPr>
              <a:t> requerimientos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estas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zonas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deben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orientarse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por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las</a:t>
            </a:r>
            <a:r>
              <a:rPr dirty="0" sz="650" spc="21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zonas</a:t>
            </a:r>
            <a:r>
              <a:rPr dirty="0" sz="650" spc="3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ambiente</a:t>
            </a:r>
            <a:r>
              <a:rPr dirty="0" sz="650" spc="30">
                <a:latin typeface="Tahoma"/>
                <a:cs typeface="Tahoma"/>
              </a:rPr>
              <a:t> </a:t>
            </a:r>
            <a:r>
              <a:rPr dirty="0" sz="650" spc="-25">
                <a:latin typeface="Tahoma"/>
                <a:cs typeface="Tahoma"/>
              </a:rPr>
              <a:t>del</a:t>
            </a:r>
            <a:r>
              <a:rPr dirty="0" sz="650">
                <a:latin typeface="Tahoma"/>
                <a:cs typeface="Tahoma"/>
              </a:rPr>
              <a:t> sistema</a:t>
            </a:r>
            <a:r>
              <a:rPr dirty="0" sz="650" spc="-4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</a:t>
            </a:r>
            <a:r>
              <a:rPr dirty="0" sz="650" spc="-40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proteger.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524125" y="3194229"/>
            <a:ext cx="3009900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1905">
              <a:lnSpc>
                <a:spcPct val="101600"/>
              </a:lnSpc>
              <a:spcBef>
                <a:spcPts val="100"/>
              </a:spcBef>
            </a:pPr>
            <a:r>
              <a:rPr dirty="0" sz="650">
                <a:latin typeface="Tahoma"/>
                <a:cs typeface="Tahoma"/>
              </a:rPr>
              <a:t>Zona</a:t>
            </a:r>
            <a:r>
              <a:rPr dirty="0" sz="650" spc="-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en la que los objetos no están</a:t>
            </a:r>
            <a:r>
              <a:rPr dirty="0" sz="650" spc="1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expuestos a las caídas directas de</a:t>
            </a:r>
            <a:r>
              <a:rPr dirty="0" sz="650" spc="-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r</a:t>
            </a:r>
            <a:r>
              <a:rPr dirty="0" sz="650" spc="-5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ayos</a:t>
            </a:r>
            <a:r>
              <a:rPr dirty="0" sz="650" spc="-5">
                <a:latin typeface="Tahoma"/>
                <a:cs typeface="Tahoma"/>
              </a:rPr>
              <a:t> </a:t>
            </a:r>
            <a:r>
              <a:rPr dirty="0" sz="650" spc="-50">
                <a:latin typeface="Tahoma"/>
                <a:cs typeface="Tahoma"/>
              </a:rPr>
              <a:t>y</a:t>
            </a:r>
            <a:r>
              <a:rPr dirty="0" sz="650">
                <a:latin typeface="Tahoma"/>
                <a:cs typeface="Tahoma"/>
              </a:rPr>
              <a:t> en</a:t>
            </a:r>
            <a:r>
              <a:rPr dirty="0" sz="650" spc="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cual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las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intensidades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están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limitadas</a:t>
            </a:r>
            <a:r>
              <a:rPr dirty="0" sz="650" spc="18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frente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</a:t>
            </a:r>
            <a:r>
              <a:rPr dirty="0" sz="650" spc="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Zona</a:t>
            </a:r>
            <a:r>
              <a:rPr dirty="0" sz="650" spc="10">
                <a:latin typeface="Tahoma"/>
                <a:cs typeface="Tahoma"/>
              </a:rPr>
              <a:t> </a:t>
            </a:r>
            <a:r>
              <a:rPr dirty="0" sz="650" spc="-35">
                <a:latin typeface="Tahoma"/>
                <a:cs typeface="Tahoma"/>
              </a:rPr>
              <a:t>0</a:t>
            </a:r>
            <a:r>
              <a:rPr dirty="0" baseline="-12820" sz="975" spc="-52">
                <a:latin typeface="Tahoma"/>
                <a:cs typeface="Tahoma"/>
              </a:rPr>
              <a:t>A</a:t>
            </a:r>
            <a:r>
              <a:rPr dirty="0" sz="650" spc="-35">
                <a:latin typeface="Tahoma"/>
                <a:cs typeface="Tahoma"/>
              </a:rPr>
              <a:t>.</a:t>
            </a:r>
            <a:r>
              <a:rPr dirty="0" sz="650" spc="-15">
                <a:latin typeface="Tahoma"/>
                <a:cs typeface="Tahoma"/>
              </a:rPr>
              <a:t> </a:t>
            </a:r>
            <a:r>
              <a:rPr dirty="0" sz="650" spc="-10">
                <a:latin typeface="Tahoma"/>
                <a:cs typeface="Tahoma"/>
              </a:rPr>
              <a:t>Dependiendo</a:t>
            </a:r>
            <a:r>
              <a:rPr dirty="0" sz="650" spc="50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las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medidas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de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aislamiento,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campo</a:t>
            </a:r>
            <a:r>
              <a:rPr dirty="0" sz="650" spc="229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electromagnético</a:t>
            </a:r>
            <a:r>
              <a:rPr dirty="0" sz="650" spc="4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puede</a:t>
            </a:r>
            <a:r>
              <a:rPr dirty="0" sz="650" spc="50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estar</a:t>
            </a:r>
            <a:r>
              <a:rPr dirty="0" sz="650">
                <a:latin typeface="Tahoma"/>
                <a:cs typeface="Tahoma"/>
              </a:rPr>
              <a:t> atenuado</a:t>
            </a:r>
            <a:r>
              <a:rPr dirty="0" sz="650" spc="20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en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>
                <a:latin typeface="Tahoma"/>
                <a:cs typeface="Tahoma"/>
              </a:rPr>
              <a:t>esta</a:t>
            </a:r>
            <a:r>
              <a:rPr dirty="0" sz="650" spc="25">
                <a:latin typeface="Tahoma"/>
                <a:cs typeface="Tahoma"/>
              </a:rPr>
              <a:t> </a:t>
            </a:r>
            <a:r>
              <a:rPr dirty="0" sz="650" spc="-20">
                <a:latin typeface="Tahoma"/>
                <a:cs typeface="Tahoma"/>
              </a:rPr>
              <a:t>zona.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57930" y="4172430"/>
            <a:ext cx="486409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30">
                <a:latin typeface="Arial"/>
                <a:cs typeface="Arial"/>
              </a:rPr>
              <a:t>tabla</a:t>
            </a:r>
            <a:r>
              <a:rPr dirty="0" sz="650">
                <a:latin typeface="Arial"/>
                <a:cs typeface="Arial"/>
              </a:rPr>
              <a:t> </a:t>
            </a:r>
            <a:r>
              <a:rPr dirty="0" sz="650" spc="-20">
                <a:latin typeface="Arial"/>
                <a:cs typeface="Arial"/>
              </a:rPr>
              <a:t>18.2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122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3583" y="1328310"/>
            <a:ext cx="39020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50"/>
              <a:t>Descargadores</a:t>
            </a:r>
            <a:r>
              <a:rPr dirty="0" spc="-125"/>
              <a:t> </a:t>
            </a:r>
            <a:r>
              <a:rPr dirty="0" spc="-130"/>
              <a:t>pararrayos</a:t>
            </a:r>
            <a:r>
              <a:rPr dirty="0" spc="-65"/>
              <a:t> </a:t>
            </a:r>
            <a:r>
              <a:rPr dirty="0" spc="-120"/>
              <a:t>y</a:t>
            </a:r>
            <a:r>
              <a:rPr dirty="0" spc="-20"/>
              <a:t> </a:t>
            </a:r>
            <a:r>
              <a:rPr dirty="0" spc="-125"/>
              <a:t>de</a:t>
            </a:r>
            <a:r>
              <a:rPr dirty="0" spc="-65"/>
              <a:t> </a:t>
            </a:r>
            <a:r>
              <a:rPr dirty="0" spc="-105"/>
              <a:t>sobretensiones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702612" y="2412800"/>
            <a:ext cx="1926589" cy="8877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0"/>
              </a:spcBef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Descarga</a:t>
            </a:r>
            <a:r>
              <a:rPr dirty="0" sz="750" spc="7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en</a:t>
            </a:r>
            <a:r>
              <a:rPr dirty="0" sz="750" spc="8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la</a:t>
            </a:r>
            <a:r>
              <a:rPr dirty="0" sz="750" spc="8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protección</a:t>
            </a:r>
            <a:r>
              <a:rPr dirty="0" sz="750" spc="8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externa</a:t>
            </a:r>
            <a:r>
              <a:rPr dirty="0" sz="750" spc="9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contra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impactos</a:t>
            </a:r>
            <a:r>
              <a:rPr dirty="0" sz="750" spc="6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rayos,</a:t>
            </a:r>
            <a:r>
              <a:rPr dirty="0" sz="750" spc="7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estructura</a:t>
            </a:r>
            <a:r>
              <a:rPr dirty="0" sz="750" spc="7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229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procesos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(en</a:t>
            </a:r>
            <a:r>
              <a:rPr dirty="0" sz="750" spc="10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plantas</a:t>
            </a:r>
            <a:r>
              <a:rPr dirty="0" sz="750" spc="9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industriales),</a:t>
            </a:r>
            <a:r>
              <a:rPr dirty="0" sz="750" spc="10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cables</a:t>
            </a:r>
            <a:r>
              <a:rPr dirty="0" sz="750" spc="9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221F1F"/>
                </a:solidFill>
                <a:latin typeface="Arial"/>
                <a:cs typeface="Arial"/>
              </a:rPr>
              <a:t>etc.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50">
              <a:latin typeface="Arial"/>
              <a:cs typeface="Arial"/>
            </a:endParaRPr>
          </a:p>
          <a:p>
            <a:pPr marL="12700" marR="387985">
              <a:lnSpc>
                <a:spcPct val="101600"/>
              </a:lnSpc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Caída</a:t>
            </a:r>
            <a:r>
              <a:rPr dirty="0" sz="750" spc="4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4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tensión</a:t>
            </a:r>
            <a:r>
              <a:rPr dirty="0" sz="750" spc="3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en</a:t>
            </a:r>
            <a:r>
              <a:rPr dirty="0" sz="750" spc="4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la</a:t>
            </a:r>
            <a:r>
              <a:rPr dirty="0" sz="750" spc="18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resistencia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de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choque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contra</a:t>
            </a:r>
            <a:r>
              <a:rPr dirty="0" sz="750" spc="7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tierra</a:t>
            </a:r>
            <a:r>
              <a:rPr dirty="0" sz="750" spc="7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221F1F"/>
                </a:solidFill>
                <a:latin typeface="Arial"/>
                <a:cs typeface="Arial"/>
              </a:rPr>
              <a:t>Rst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Tensión</a:t>
            </a:r>
            <a:r>
              <a:rPr dirty="0" sz="750" spc="6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inducida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en</a:t>
            </a:r>
            <a:r>
              <a:rPr dirty="0" sz="750" spc="6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bucles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68400" y="3859508"/>
            <a:ext cx="1181100" cy="13125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45">
                <a:solidFill>
                  <a:srgbClr val="221F1F"/>
                </a:solidFill>
                <a:latin typeface="Lucida Sans"/>
                <a:cs typeface="Lucida Sans"/>
              </a:rPr>
              <a:t>Descarga</a:t>
            </a:r>
            <a:r>
              <a:rPr dirty="0" sz="750" spc="80">
                <a:solidFill>
                  <a:srgbClr val="221F1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Lucida Sans"/>
                <a:cs typeface="Lucida Sans"/>
              </a:rPr>
              <a:t>distante:</a:t>
            </a:r>
            <a:endParaRPr sz="7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00">
              <a:latin typeface="Lucida Sans"/>
              <a:cs typeface="Lucida Sans"/>
            </a:endParaRPr>
          </a:p>
          <a:p>
            <a:pPr marL="16510" marR="59055">
              <a:lnSpc>
                <a:spcPct val="101600"/>
              </a:lnSpc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Descarga</a:t>
            </a:r>
            <a:r>
              <a:rPr dirty="0" sz="750" spc="6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en</a:t>
            </a:r>
            <a:r>
              <a:rPr dirty="0" sz="750" spc="6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líneas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aéreas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6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tensión</a:t>
            </a:r>
            <a:r>
              <a:rPr dirty="0" sz="750" spc="7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media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Ondas</a:t>
            </a:r>
            <a:r>
              <a:rPr dirty="0" sz="750" spc="4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progresivas</a:t>
            </a:r>
            <a:endParaRPr sz="750">
              <a:latin typeface="Arial"/>
              <a:cs typeface="Arial"/>
            </a:endParaRPr>
          </a:p>
          <a:p>
            <a:pPr marL="16510" marR="5080">
              <a:lnSpc>
                <a:spcPct val="101600"/>
              </a:lnSpc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sobretensión</a:t>
            </a:r>
            <a:r>
              <a:rPr dirty="0" sz="750" spc="1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en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líneas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aéreas,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a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causa</a:t>
            </a:r>
            <a:r>
              <a:rPr dirty="0" sz="750" spc="1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descargas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</a:t>
            </a:r>
            <a:r>
              <a:rPr dirty="0" sz="750" spc="1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nube</a:t>
            </a:r>
            <a:r>
              <a:rPr dirty="0" sz="750" spc="1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a</a:t>
            </a:r>
            <a:r>
              <a:rPr dirty="0" sz="750" spc="1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221F1F"/>
                </a:solidFill>
                <a:latin typeface="Arial"/>
                <a:cs typeface="Arial"/>
              </a:rPr>
              <a:t>nube</a:t>
            </a:r>
            <a:endParaRPr sz="750">
              <a:latin typeface="Arial"/>
              <a:cs typeface="Arial"/>
            </a:endParaRPr>
          </a:p>
          <a:p>
            <a:pPr marL="16510" marR="353695">
              <a:lnSpc>
                <a:spcPct val="101600"/>
              </a:lnSpc>
              <a:spcBef>
                <a:spcPts val="500"/>
              </a:spcBef>
            </a:pP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Campos</a:t>
            </a:r>
            <a:r>
              <a:rPr dirty="0" sz="750" spc="7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del</a:t>
            </a:r>
            <a:r>
              <a:rPr dirty="0" sz="750" spc="7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canal</a:t>
            </a:r>
            <a:r>
              <a:rPr dirty="0" sz="750">
                <a:solidFill>
                  <a:srgbClr val="221F1F"/>
                </a:solidFill>
                <a:latin typeface="Arial"/>
                <a:cs typeface="Arial"/>
              </a:rPr>
              <a:t> de</a:t>
            </a:r>
            <a:r>
              <a:rPr dirty="0" sz="750" spc="5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21F1F"/>
                </a:solidFill>
                <a:latin typeface="Arial"/>
                <a:cs typeface="Arial"/>
              </a:rPr>
              <a:t>descarga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3236" y="5383648"/>
            <a:ext cx="283464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12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18.1</a:t>
            </a:r>
            <a:r>
              <a:rPr dirty="0" sz="650" spc="1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causas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sobretensiones</a:t>
            </a:r>
            <a:r>
              <a:rPr dirty="0" sz="750" spc="4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descargas</a:t>
            </a:r>
            <a:r>
              <a:rPr dirty="0" sz="7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60">
                <a:latin typeface="Arial"/>
                <a:cs typeface="Arial"/>
              </a:rPr>
              <a:t> </a:t>
            </a:r>
            <a:r>
              <a:rPr dirty="0" sz="750" spc="-20">
                <a:latin typeface="Arial"/>
                <a:cs typeface="Arial"/>
              </a:rPr>
              <a:t>rayos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960488"/>
            <a:ext cx="9524999" cy="530105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53790" y="5575835"/>
            <a:ext cx="424434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8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18.2</a:t>
            </a:r>
            <a:r>
              <a:rPr dirty="0" sz="650" spc="40">
                <a:latin typeface="Arial"/>
                <a:cs typeface="Arial"/>
              </a:rPr>
              <a:t> </a:t>
            </a:r>
            <a:r>
              <a:rPr dirty="0" sz="750" spc="-70">
                <a:latin typeface="Arial"/>
                <a:cs typeface="Arial"/>
              </a:rPr>
              <a:t>m</a:t>
            </a:r>
            <a:r>
              <a:rPr dirty="0" sz="750" spc="75">
                <a:latin typeface="Arial"/>
                <a:cs typeface="Arial"/>
              </a:rPr>
              <a:t>o</a:t>
            </a:r>
            <a:r>
              <a:rPr dirty="0" sz="750" spc="40">
                <a:latin typeface="Arial"/>
                <a:cs typeface="Arial"/>
              </a:rPr>
              <a:t>d</a:t>
            </a:r>
            <a:r>
              <a:rPr dirty="0" sz="750" spc="-40">
                <a:latin typeface="Arial"/>
                <a:cs typeface="Arial"/>
              </a:rPr>
              <a:t>e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80">
                <a:latin typeface="Arial"/>
                <a:cs typeface="Arial"/>
              </a:rPr>
              <a:t>o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15">
                <a:latin typeface="Arial"/>
                <a:cs typeface="Arial"/>
              </a:rPr>
              <a:t>l</a:t>
            </a:r>
            <a:r>
              <a:rPr dirty="0" sz="750" spc="-25">
                <a:latin typeface="Arial"/>
                <a:cs typeface="Arial"/>
              </a:rPr>
              <a:t>a</a:t>
            </a:r>
            <a:r>
              <a:rPr dirty="0" sz="750" spc="-25">
                <a:latin typeface="Arial"/>
                <a:cs typeface="Arial"/>
              </a:rPr>
              <a:t>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zonas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14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proteccionn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80">
                <a:latin typeface="Arial"/>
                <a:cs typeface="Arial"/>
              </a:rPr>
              <a:t>contra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rayos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orientado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por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 spc="225">
                <a:latin typeface="Arial"/>
                <a:cs typeface="Arial"/>
              </a:rPr>
              <a:t>l</a:t>
            </a:r>
            <a:r>
              <a:rPr dirty="0" sz="750" spc="40">
                <a:latin typeface="Arial"/>
                <a:cs typeface="Arial"/>
              </a:rPr>
              <a:t>o</a:t>
            </a:r>
            <a:r>
              <a:rPr dirty="0" sz="750" spc="-30">
                <a:latin typeface="Arial"/>
                <a:cs typeface="Arial"/>
              </a:rPr>
              <a:t>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60">
                <a:latin typeface="Arial"/>
                <a:cs typeface="Arial"/>
              </a:rPr>
              <a:t>criterios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CEM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3583" y="1328310"/>
            <a:ext cx="390207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50"/>
              <a:t>Descargadores</a:t>
            </a:r>
            <a:r>
              <a:rPr dirty="0" spc="-125"/>
              <a:t> </a:t>
            </a:r>
            <a:r>
              <a:rPr dirty="0" spc="-130"/>
              <a:t>pararrayos</a:t>
            </a:r>
            <a:r>
              <a:rPr dirty="0" spc="-65"/>
              <a:t> </a:t>
            </a:r>
            <a:r>
              <a:rPr dirty="0" spc="-120"/>
              <a:t>y</a:t>
            </a:r>
            <a:r>
              <a:rPr dirty="0" spc="-20"/>
              <a:t> </a:t>
            </a:r>
            <a:r>
              <a:rPr dirty="0" spc="-125"/>
              <a:t>de</a:t>
            </a:r>
            <a:r>
              <a:rPr dirty="0" spc="-65"/>
              <a:t> </a:t>
            </a:r>
            <a:r>
              <a:rPr dirty="0" spc="-105"/>
              <a:t>sobretensiones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700434" y="2363170"/>
            <a:ext cx="112966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35">
                <a:latin typeface="Lucida Sans"/>
                <a:cs typeface="Lucida Sans"/>
              </a:rPr>
              <a:t>¿Sistema</a:t>
            </a:r>
            <a:r>
              <a:rPr dirty="0" sz="650" spc="-10">
                <a:latin typeface="Lucida Sans"/>
                <a:cs typeface="Lucida Sans"/>
              </a:rPr>
              <a:t> </a:t>
            </a:r>
            <a:r>
              <a:rPr dirty="0" sz="650" spc="-45">
                <a:latin typeface="Lucida Sans"/>
                <a:cs typeface="Lucida Sans"/>
              </a:rPr>
              <a:t>pararrayos</a:t>
            </a:r>
            <a:r>
              <a:rPr dirty="0" sz="650" spc="10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instalado?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890991" y="2363170"/>
            <a:ext cx="78359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30">
                <a:latin typeface="Lucida Sans"/>
                <a:cs typeface="Lucida Sans"/>
              </a:rPr>
              <a:t>¿Antena</a:t>
            </a:r>
            <a:r>
              <a:rPr dirty="0" sz="650" spc="-50">
                <a:latin typeface="Lucida Sans"/>
                <a:cs typeface="Lucida Sans"/>
              </a:rPr>
              <a:t> </a:t>
            </a:r>
            <a:r>
              <a:rPr dirty="0" sz="650" spc="-25">
                <a:latin typeface="Lucida Sans"/>
                <a:cs typeface="Lucida Sans"/>
              </a:rPr>
              <a:t>en </a:t>
            </a:r>
            <a:r>
              <a:rPr dirty="0" sz="650" spc="-20">
                <a:latin typeface="Lucida Sans"/>
                <a:cs typeface="Lucida Sans"/>
              </a:rPr>
              <a:t>el</a:t>
            </a:r>
            <a:r>
              <a:rPr dirty="0" sz="650" spc="-25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techo?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248583" y="2314592"/>
            <a:ext cx="1119505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90195" marR="5080" indent="-278130">
              <a:lnSpc>
                <a:spcPts val="760"/>
              </a:lnSpc>
              <a:spcBef>
                <a:spcPts val="140"/>
              </a:spcBef>
            </a:pPr>
            <a:r>
              <a:rPr dirty="0" sz="650" spc="-40">
                <a:latin typeface="Lucida Sans"/>
                <a:cs typeface="Lucida Sans"/>
              </a:rPr>
              <a:t>¿Cables</a:t>
            </a:r>
            <a:r>
              <a:rPr dirty="0" sz="650" spc="-80">
                <a:latin typeface="Lucida Sans"/>
                <a:cs typeface="Lucida Sans"/>
              </a:rPr>
              <a:t> </a:t>
            </a:r>
            <a:r>
              <a:rPr dirty="0" sz="650" spc="-35">
                <a:latin typeface="Lucida Sans"/>
                <a:cs typeface="Lucida Sans"/>
              </a:rPr>
              <a:t>de</a:t>
            </a:r>
            <a:r>
              <a:rPr dirty="0" sz="650" spc="-80">
                <a:latin typeface="Lucida Sans"/>
                <a:cs typeface="Lucida Sans"/>
              </a:rPr>
              <a:t> </a:t>
            </a:r>
            <a:r>
              <a:rPr dirty="0" sz="650" spc="-30">
                <a:latin typeface="Lucida Sans"/>
                <a:cs typeface="Lucida Sans"/>
              </a:rPr>
              <a:t>alimentación</a:t>
            </a:r>
            <a:r>
              <a:rPr dirty="0" sz="650" spc="-80">
                <a:latin typeface="Lucida Sans"/>
                <a:cs typeface="Lucida Sans"/>
              </a:rPr>
              <a:t> </a:t>
            </a:r>
            <a:r>
              <a:rPr dirty="0" sz="650" spc="-20">
                <a:latin typeface="Lucida Sans"/>
                <a:cs typeface="Lucida Sans"/>
              </a:rPr>
              <a:t>aérea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sobre</a:t>
            </a:r>
            <a:r>
              <a:rPr dirty="0" sz="650" spc="-15">
                <a:latin typeface="Lucida Sans"/>
                <a:cs typeface="Lucida Sans"/>
              </a:rPr>
              <a:t> </a:t>
            </a:r>
            <a:r>
              <a:rPr dirty="0" sz="650" spc="-30">
                <a:latin typeface="Lucida Sans"/>
                <a:cs typeface="Lucida Sans"/>
              </a:rPr>
              <a:t>el</a:t>
            </a:r>
            <a:r>
              <a:rPr dirty="0" sz="650" spc="-15">
                <a:latin typeface="Lucida Sans"/>
                <a:cs typeface="Lucida Sans"/>
              </a:rPr>
              <a:t> </a:t>
            </a:r>
            <a:r>
              <a:rPr dirty="0" sz="650" spc="-10">
                <a:latin typeface="Lucida Sans"/>
                <a:cs typeface="Lucida Sans"/>
              </a:rPr>
              <a:t>techo?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25104" y="2798234"/>
            <a:ext cx="909319" cy="2216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73685" marR="5080" indent="-261620">
              <a:lnSpc>
                <a:spcPts val="760"/>
              </a:lnSpc>
              <a:spcBef>
                <a:spcPts val="140"/>
              </a:spcBef>
            </a:pPr>
            <a:r>
              <a:rPr dirty="0" sz="650" spc="-45">
                <a:latin typeface="Lucida Sans"/>
                <a:cs typeface="Lucida Sans"/>
              </a:rPr>
              <a:t>Descargador</a:t>
            </a:r>
            <a:r>
              <a:rPr dirty="0" sz="650" spc="45">
                <a:latin typeface="Lucida Sans"/>
                <a:cs typeface="Lucida Sans"/>
              </a:rPr>
              <a:t> </a:t>
            </a:r>
            <a:r>
              <a:rPr dirty="0" sz="650" spc="-40">
                <a:latin typeface="Lucida Sans"/>
                <a:cs typeface="Lucida Sans"/>
              </a:rPr>
              <a:t>combinado</a:t>
            </a:r>
            <a:r>
              <a:rPr dirty="0" sz="650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Tipo</a:t>
            </a:r>
            <a:r>
              <a:rPr dirty="0" sz="650" spc="-50">
                <a:latin typeface="Lucida Sans"/>
                <a:cs typeface="Lucida Sans"/>
              </a:rPr>
              <a:t> </a:t>
            </a:r>
            <a:r>
              <a:rPr dirty="0" sz="650" spc="-30">
                <a:latin typeface="Lucida Sans"/>
                <a:cs typeface="Lucida Sans"/>
              </a:rPr>
              <a:t>1</a:t>
            </a:r>
            <a:r>
              <a:rPr dirty="0" sz="650" spc="-45">
                <a:latin typeface="Lucida Sans"/>
                <a:cs typeface="Lucida Sans"/>
              </a:rPr>
              <a:t> </a:t>
            </a:r>
            <a:r>
              <a:rPr dirty="0" sz="650" spc="-30">
                <a:latin typeface="Lucida Sans"/>
                <a:cs typeface="Lucida Sans"/>
              </a:rPr>
              <a:t>+</a:t>
            </a:r>
            <a:r>
              <a:rPr dirty="0" sz="650" spc="-50">
                <a:latin typeface="Lucida Sans"/>
                <a:cs typeface="Lucida Sans"/>
              </a:rPr>
              <a:t> 2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15287" y="3374801"/>
            <a:ext cx="112839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40">
                <a:latin typeface="Lucida Sans"/>
                <a:cs typeface="Lucida Sans"/>
              </a:rPr>
              <a:t>¿Existen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40">
                <a:latin typeface="Lucida Sans"/>
                <a:cs typeface="Lucida Sans"/>
              </a:rPr>
              <a:t>circuitos</a:t>
            </a:r>
            <a:r>
              <a:rPr dirty="0" sz="650" spc="20">
                <a:latin typeface="Lucida Sans"/>
                <a:cs typeface="Lucida Sans"/>
              </a:rPr>
              <a:t> </a:t>
            </a:r>
            <a:r>
              <a:rPr dirty="0" sz="650" spc="-35">
                <a:latin typeface="Lucida Sans"/>
                <a:cs typeface="Lucida Sans"/>
              </a:rPr>
              <a:t>secundarios?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23623" y="3862671"/>
            <a:ext cx="72517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50">
                <a:latin typeface="Lucida Sans"/>
                <a:cs typeface="Lucida Sans"/>
              </a:rPr>
              <a:t>Descargador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Tipo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2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198963" y="3816215"/>
            <a:ext cx="808355" cy="217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95"/>
              </a:spcBef>
            </a:pPr>
            <a:r>
              <a:rPr dirty="0" sz="650" spc="-55">
                <a:latin typeface="Lucida Sans"/>
                <a:cs typeface="Lucida Sans"/>
              </a:rPr>
              <a:t>Descargador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55">
                <a:latin typeface="Lucida Sans"/>
                <a:cs typeface="Lucida Sans"/>
              </a:rPr>
              <a:t>Tipo</a:t>
            </a:r>
            <a:r>
              <a:rPr dirty="0" sz="650" spc="20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3</a:t>
            </a:r>
            <a:endParaRPr sz="6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600" spc="-25">
                <a:latin typeface="Lucida Sans"/>
                <a:cs typeface="Lucida Sans"/>
              </a:rPr>
              <a:t>Para</a:t>
            </a:r>
            <a:r>
              <a:rPr dirty="0" sz="600" spc="-20">
                <a:latin typeface="Lucida Sans"/>
                <a:cs typeface="Lucida Sans"/>
              </a:rPr>
              <a:t> </a:t>
            </a:r>
            <a:r>
              <a:rPr dirty="0" sz="600" spc="-30">
                <a:latin typeface="Lucida Sans"/>
                <a:cs typeface="Lucida Sans"/>
              </a:rPr>
              <a:t>equipos</a:t>
            </a:r>
            <a:r>
              <a:rPr dirty="0" sz="600" spc="-20">
                <a:latin typeface="Lucida Sans"/>
                <a:cs typeface="Lucida Sans"/>
              </a:rPr>
              <a:t> </a:t>
            </a:r>
            <a:r>
              <a:rPr dirty="0" sz="600" spc="-10">
                <a:latin typeface="Lucida Sans"/>
                <a:cs typeface="Lucida Sans"/>
              </a:rPr>
              <a:t>sensibles</a:t>
            </a:r>
            <a:endParaRPr sz="60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36242" y="2950304"/>
            <a:ext cx="72517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50">
                <a:latin typeface="Lucida Sans"/>
                <a:cs typeface="Lucida Sans"/>
              </a:rPr>
              <a:t>Descargador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Tipo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1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36242" y="3311441"/>
            <a:ext cx="72517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50">
                <a:latin typeface="Lucida Sans"/>
                <a:cs typeface="Lucida Sans"/>
              </a:rPr>
              <a:t>Descargador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60">
                <a:latin typeface="Lucida Sans"/>
                <a:cs typeface="Lucida Sans"/>
              </a:rPr>
              <a:t>Tipo</a:t>
            </a:r>
            <a:r>
              <a:rPr dirty="0" sz="650" spc="15">
                <a:latin typeface="Lucida Sans"/>
                <a:cs typeface="Lucida Sans"/>
              </a:rPr>
              <a:t> </a:t>
            </a:r>
            <a:r>
              <a:rPr dirty="0" sz="650" spc="-50">
                <a:latin typeface="Lucida Sans"/>
                <a:cs typeface="Lucida Sans"/>
              </a:rPr>
              <a:t>2</a:t>
            </a:r>
            <a:endParaRPr sz="6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342540" y="2626117"/>
            <a:ext cx="10668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342540" y="3658868"/>
            <a:ext cx="10668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25">
                <a:solidFill>
                  <a:srgbClr val="545558"/>
                </a:solidFill>
                <a:latin typeface="Verdana"/>
                <a:cs typeface="Verdana"/>
              </a:rPr>
              <a:t>SI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001479" y="3075963"/>
            <a:ext cx="8255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110">
                <a:solidFill>
                  <a:srgbClr val="545558"/>
                </a:solidFill>
                <a:latin typeface="Verdana"/>
                <a:cs typeface="Verdana"/>
              </a:rPr>
              <a:t>ó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69806" y="3325176"/>
            <a:ext cx="1670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10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419605" y="2307207"/>
            <a:ext cx="16700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100">
                <a:solidFill>
                  <a:srgbClr val="545558"/>
                </a:solidFill>
                <a:latin typeface="Verdana"/>
                <a:cs typeface="Verdana"/>
              </a:rPr>
              <a:t>NO</a:t>
            </a:r>
            <a:endParaRPr sz="550">
              <a:latin typeface="Verdana"/>
              <a:cs typeface="Verdan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43583" y="1966123"/>
            <a:ext cx="5525770" cy="1803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Matriz</a:t>
            </a:r>
            <a:r>
              <a:rPr dirty="0" sz="1000" spc="9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selección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descargadores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pararrayos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o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sobretensión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en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spc="-10" i="1">
                <a:solidFill>
                  <a:srgbClr val="005BAA"/>
                </a:solidFill>
                <a:latin typeface="Arial"/>
                <a:cs typeface="Arial"/>
              </a:rPr>
              <a:t>edicios</a:t>
            </a:r>
            <a:r>
              <a:rPr dirty="0" sz="1000" spc="9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spc="-10" i="1">
                <a:solidFill>
                  <a:srgbClr val="005BAA"/>
                </a:solidFill>
                <a:latin typeface="Arial"/>
                <a:cs typeface="Arial"/>
              </a:rPr>
              <a:t>residenciales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9" name="object 19" descr=""/>
          <p:cNvGraphicFramePr>
            <a:graphicFrameLocks noGrp="1"/>
          </p:cNvGraphicFramePr>
          <p:nvPr/>
        </p:nvGraphicFramePr>
        <p:xfrm>
          <a:off x="1485036" y="5210198"/>
          <a:ext cx="5552440" cy="1241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7670"/>
                <a:gridCol w="965834"/>
                <a:gridCol w="989964"/>
                <a:gridCol w="1020444"/>
                <a:gridCol w="899795"/>
              </a:tblGrid>
              <a:tr h="128270"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75">
                          <a:latin typeface="Verdana"/>
                          <a:cs typeface="Verdana"/>
                        </a:rPr>
                        <a:t>Modelos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ts val="590"/>
                        </a:lnSpc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5SD7</a:t>
                      </a:r>
                      <a:r>
                        <a:rPr dirty="0" sz="500" spc="-3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55">
                          <a:latin typeface="Verdana"/>
                          <a:cs typeface="Verdana"/>
                        </a:rPr>
                        <a:t>41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1950">
                        <a:lnSpc>
                          <a:spcPts val="590"/>
                        </a:lnSpc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5SD7</a:t>
                      </a:r>
                      <a:r>
                        <a:rPr dirty="0" sz="500" spc="-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44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90"/>
                        </a:lnSpc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5SD7</a:t>
                      </a:r>
                      <a:r>
                        <a:rPr dirty="0" sz="500" spc="-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42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ts val="590"/>
                        </a:lnSpc>
                      </a:pPr>
                      <a:r>
                        <a:rPr dirty="0" sz="500" spc="60">
                          <a:latin typeface="Verdana"/>
                          <a:cs typeface="Verdana"/>
                        </a:rPr>
                        <a:t>5SD7</a:t>
                      </a:r>
                      <a:r>
                        <a:rPr dirty="0" sz="500" spc="-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500" spc="60">
                          <a:latin typeface="Verdana"/>
                          <a:cs typeface="Verdana"/>
                        </a:rPr>
                        <a:t>43</a:t>
                      </a:r>
                      <a:endParaRPr sz="5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</a:tr>
              <a:tr h="212725">
                <a:tc>
                  <a:txBody>
                    <a:bodyPr/>
                    <a:lstStyle/>
                    <a:p>
                      <a:pPr marL="316865" marR="421005" indent="40005">
                        <a:lnSpc>
                          <a:spcPts val="630"/>
                        </a:lnSpc>
                        <a:spcBef>
                          <a:spcPts val="110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Clase</a:t>
                      </a:r>
                      <a:r>
                        <a:rPr dirty="0" sz="65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65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Requerimiento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 según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norma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EN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61643-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1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3970"/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Tipo</a:t>
                      </a:r>
                      <a:r>
                        <a:rPr dirty="0" sz="65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1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Tipo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1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0">
                          <a:latin typeface="Tahoma"/>
                          <a:cs typeface="Tahoma"/>
                        </a:rPr>
                        <a:t>+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2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Tipo</a:t>
                      </a:r>
                      <a:r>
                        <a:rPr dirty="0" sz="65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2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R="61594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Tipo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3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52705"/>
                </a:tc>
              </a:tr>
              <a:tr h="161290">
                <a:tc>
                  <a:txBody>
                    <a:bodyPr/>
                    <a:lstStyle/>
                    <a:p>
                      <a:pPr algn="ctr" marR="965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Polos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39115" algn="l"/>
                        </a:tabLst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ó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4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3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742950" algn="l"/>
                        </a:tabLst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ó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4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3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727075" algn="l"/>
                        </a:tabLst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ó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4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3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628650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4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31750"/>
                </a:tc>
              </a:tr>
              <a:tr h="149860">
                <a:tc>
                  <a:txBody>
                    <a:bodyPr/>
                    <a:lstStyle/>
                    <a:p>
                      <a:pPr algn="ctr" marR="1016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Tipo</a:t>
                      </a:r>
                      <a:r>
                        <a:rPr dirty="0" sz="65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Red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556895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TT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S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C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113664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579755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TT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650" spc="-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S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C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565150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TT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S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30">
                          <a:latin typeface="Tahoma"/>
                          <a:cs typeface="Tahoma"/>
                        </a:rPr>
                        <a:t>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C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TT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TN-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S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549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Corriente</a:t>
                      </a:r>
                      <a:r>
                        <a:rPr dirty="0" sz="65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descarga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impulsiva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(I</a:t>
                      </a:r>
                      <a:r>
                        <a:rPr dirty="0" baseline="-16666" sz="750">
                          <a:latin typeface="Tahoma"/>
                          <a:cs typeface="Tahoma"/>
                        </a:rPr>
                        <a:t>min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)</a:t>
                      </a:r>
                      <a:r>
                        <a:rPr dirty="0" sz="650" spc="1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kA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L="32384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526415" algn="l"/>
                        </a:tabLst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25/100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25/75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111125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514984" algn="l"/>
                        </a:tabLst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25/100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25/75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735965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629920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7780"/>
                </a:tc>
              </a:tr>
              <a:tr h="15367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Corriente</a:t>
                      </a:r>
                      <a:r>
                        <a:rPr dirty="0" sz="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descarga</a:t>
                      </a:r>
                      <a:r>
                        <a:rPr dirty="0" sz="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máxima</a:t>
                      </a:r>
                      <a:r>
                        <a:rPr dirty="0" sz="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(I</a:t>
                      </a:r>
                      <a:r>
                        <a:rPr dirty="0" baseline="-16666" sz="750" spc="-30">
                          <a:latin typeface="Tahoma"/>
                          <a:cs typeface="Tahoma"/>
                        </a:rPr>
                        <a:t>max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)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 kA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0325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534035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758190" algn="l"/>
                        </a:tabLst>
                      </a:pP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-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126364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395605" algn="l"/>
                        </a:tabLst>
                      </a:pPr>
                      <a:r>
                        <a:rPr dirty="0" sz="650" spc="-25">
                          <a:latin typeface="Tahoma"/>
                          <a:cs typeface="Tahoma"/>
                        </a:rPr>
                        <a:t>40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40/120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596900" algn="l"/>
                        </a:tabLst>
                      </a:pPr>
                      <a:r>
                        <a:rPr dirty="0" sz="650" spc="-25">
                          <a:latin typeface="Tahoma"/>
                          <a:cs typeface="Tahoma"/>
                        </a:rPr>
                        <a:t>10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4.5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</a:tr>
              <a:tr h="149860">
                <a:tc>
                  <a:txBody>
                    <a:bodyPr/>
                    <a:lstStyle/>
                    <a:p>
                      <a:pPr algn="r" marR="15748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937260" algn="l"/>
                        </a:tabLst>
                      </a:pPr>
                      <a:r>
                        <a:rPr dirty="0" sz="650">
                          <a:latin typeface="Tahoma"/>
                          <a:cs typeface="Tahoma"/>
                        </a:rPr>
                        <a:t>Forma</a:t>
                      </a:r>
                      <a:r>
                        <a:rPr dirty="0" sz="65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65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20">
                          <a:latin typeface="Tahoma"/>
                          <a:cs typeface="Tahoma"/>
                        </a:rPr>
                        <a:t>Onda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µs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381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10/350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10/350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Tahoma"/>
                          <a:cs typeface="Tahoma"/>
                        </a:rPr>
                        <a:t>8/20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41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Tahoma"/>
                          <a:cs typeface="Tahoma"/>
                        </a:rPr>
                        <a:t>8/20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4604"/>
                </a:tc>
              </a:tr>
              <a:tr h="130810">
                <a:tc>
                  <a:txBody>
                    <a:bodyPr/>
                    <a:lstStyle/>
                    <a:p>
                      <a:pPr algn="r" marR="99060">
                        <a:lnSpc>
                          <a:spcPct val="100000"/>
                        </a:lnSpc>
                        <a:spcBef>
                          <a:spcPts val="114"/>
                        </a:spcBef>
                        <a:tabLst>
                          <a:tab pos="964565" algn="l"/>
                        </a:tabLst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Tensión</a:t>
                      </a:r>
                      <a:r>
                        <a:rPr dirty="0" sz="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Nominal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V</a:t>
                      </a:r>
                      <a:r>
                        <a:rPr dirty="0" sz="65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50" spc="-25">
                          <a:latin typeface="Tahoma"/>
                          <a:cs typeface="Tahoma"/>
                        </a:rPr>
                        <a:t>CA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ts val="700"/>
                        </a:lnSpc>
                        <a:spcBef>
                          <a:spcPts val="229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230/400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marL="370205">
                        <a:lnSpc>
                          <a:spcPts val="700"/>
                        </a:lnSpc>
                        <a:spcBef>
                          <a:spcPts val="229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230/400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ts val="700"/>
                        </a:lnSpc>
                        <a:spcBef>
                          <a:spcPts val="229"/>
                        </a:spcBef>
                      </a:pPr>
                      <a:r>
                        <a:rPr dirty="0" sz="650" spc="-10">
                          <a:latin typeface="Tahoma"/>
                          <a:cs typeface="Tahoma"/>
                        </a:rPr>
                        <a:t>230/400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29209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700"/>
                        </a:lnSpc>
                        <a:spcBef>
                          <a:spcPts val="229"/>
                        </a:spcBef>
                        <a:tabLst>
                          <a:tab pos="559435" algn="l"/>
                        </a:tabLst>
                      </a:pPr>
                      <a:r>
                        <a:rPr dirty="0" sz="650" spc="-25">
                          <a:latin typeface="Tahoma"/>
                          <a:cs typeface="Tahoma"/>
                        </a:rPr>
                        <a:t>230</a:t>
                      </a:r>
                      <a:r>
                        <a:rPr dirty="0" sz="65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650" spc="-10">
                          <a:latin typeface="Tahoma"/>
                          <a:cs typeface="Tahoma"/>
                        </a:rPr>
                        <a:t>230/400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B="0" marT="29209"/>
                </a:tc>
              </a:tr>
            </a:tbl>
          </a:graphicData>
        </a:graphic>
      </p:graphicFrame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629776" y="1346965"/>
            <a:ext cx="14878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0">
                <a:solidFill>
                  <a:srgbClr val="AFC0C9"/>
                </a:solidFill>
                <a:latin typeface="Arial"/>
                <a:cs typeface="Arial"/>
              </a:rPr>
              <a:t>Autoevaluación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09017" y="1914738"/>
            <a:ext cx="4286250" cy="169227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00025" indent="-187960">
              <a:lnSpc>
                <a:spcPct val="100000"/>
              </a:lnSpc>
              <a:spcBef>
                <a:spcPts val="480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85">
                <a:latin typeface="Arial"/>
                <a:cs typeface="Arial"/>
              </a:rPr>
              <a:t>Cuándo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necesario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instalar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descargador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sobretensión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contra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rayos?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114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qué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norma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responde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clase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requerimientoTipo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1, </a:t>
            </a:r>
            <a:r>
              <a:rPr dirty="0" sz="1050" spc="-45">
                <a:latin typeface="Arial"/>
                <a:cs typeface="Arial"/>
              </a:rPr>
              <a:t>2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3?</a:t>
            </a:r>
            <a:endParaRPr sz="1050">
              <a:latin typeface="Arial"/>
              <a:cs typeface="Arial"/>
            </a:endParaRPr>
          </a:p>
          <a:p>
            <a:pPr marL="12700" marR="57785">
              <a:lnSpc>
                <a:spcPts val="1650"/>
              </a:lnSpc>
              <a:spcBef>
                <a:spcPts val="100"/>
              </a:spcBef>
              <a:buClr>
                <a:srgbClr val="FFFFFF"/>
              </a:buClr>
              <a:buSzPct val="90476"/>
              <a:buAutoNum type="arabicPeriod"/>
              <a:tabLst>
                <a:tab pos="152400" algn="l"/>
              </a:tabLst>
            </a:pPr>
            <a:r>
              <a:rPr dirty="0" sz="1050" spc="-70">
                <a:latin typeface="Arial"/>
                <a:cs typeface="Arial"/>
              </a:rPr>
              <a:t>Un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descargador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una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forma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onda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10/350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135">
                <a:latin typeface="Arial"/>
                <a:cs typeface="Arial"/>
              </a:rPr>
              <a:t>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puede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ser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reemplazado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50">
                <a:latin typeface="Arial"/>
                <a:cs typeface="Arial"/>
              </a:rPr>
              <a:t>uno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una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onda8/20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</a:t>
            </a:r>
            <a:r>
              <a:rPr dirty="0" sz="1050" spc="5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verdadero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falso?</a:t>
            </a:r>
            <a:r>
              <a:rPr dirty="0" sz="1050" spc="18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Por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qué?</a:t>
            </a:r>
            <a:endParaRPr sz="1050">
              <a:latin typeface="Arial"/>
              <a:cs typeface="Arial"/>
            </a:endParaRPr>
          </a:p>
          <a:p>
            <a:pPr marL="200025" indent="-187960">
              <a:lnSpc>
                <a:spcPct val="100000"/>
              </a:lnSpc>
              <a:spcBef>
                <a:spcPts val="245"/>
              </a:spcBef>
              <a:buClr>
                <a:srgbClr val="FFFFFF"/>
              </a:buClr>
              <a:buSzPct val="90476"/>
              <a:buAutoNum type="arabicPeriod"/>
              <a:tabLst>
                <a:tab pos="200660" algn="l"/>
              </a:tabLst>
            </a:pPr>
            <a:r>
              <a:rPr dirty="0" sz="1050" spc="-65">
                <a:latin typeface="Arial"/>
                <a:cs typeface="Arial"/>
              </a:rPr>
              <a:t>Entre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qué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zonas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contra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rayos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(LPZ</a:t>
            </a:r>
            <a:r>
              <a:rPr dirty="0" sz="1050" spc="3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deben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descarga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050" spc="-75">
                <a:latin typeface="Arial"/>
                <a:cs typeface="Arial"/>
              </a:rPr>
              <a:t>dores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Tipo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forma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onda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10/350</a:t>
            </a:r>
            <a:r>
              <a:rPr dirty="0" sz="1050" spc="1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s?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650"/>
              </a:lnSpc>
              <a:spcBef>
                <a:spcPts val="85"/>
              </a:spcBef>
              <a:buClr>
                <a:srgbClr val="FFFFFF"/>
              </a:buClr>
              <a:buSzPct val="90476"/>
              <a:buAutoNum type="arabicPeriod" startAt="5"/>
              <a:tabLst>
                <a:tab pos="152400" algn="l"/>
              </a:tabLst>
            </a:pPr>
            <a:r>
              <a:rPr dirty="0" sz="1050" spc="-90">
                <a:latin typeface="Arial"/>
                <a:cs typeface="Arial"/>
              </a:rPr>
              <a:t>Si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cae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rayo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una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distancia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1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km</a:t>
            </a:r>
            <a:r>
              <a:rPr dirty="0" sz="1050" spc="3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pueden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inducir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sobretensiones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la </a:t>
            </a:r>
            <a:r>
              <a:rPr dirty="0" sz="1050" spc="-20">
                <a:latin typeface="Arial"/>
                <a:cs typeface="Arial"/>
              </a:rPr>
              <a:t>red?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09290" y="4059445"/>
            <a:ext cx="146431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r>
              <a:rPr dirty="0" sz="900" spc="9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00" spc="1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50" i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900" spc="-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35" i="1">
                <a:solidFill>
                  <a:srgbClr val="FFFFFF"/>
                </a:solidFill>
                <a:latin typeface="Arial"/>
                <a:cs typeface="Arial"/>
              </a:rPr>
              <a:t>69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49280" y="1268809"/>
            <a:ext cx="916305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75">
                <a:solidFill>
                  <a:srgbClr val="FFFFFF"/>
                </a:solidFill>
                <a:latin typeface="Arial"/>
                <a:cs typeface="Arial"/>
              </a:rPr>
              <a:t>Apéndice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1190" y="2879903"/>
            <a:ext cx="5683250" cy="3212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Tipos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de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Puesta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a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Tierra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"/>
              <a:cs typeface="Arial"/>
            </a:endParaRPr>
          </a:p>
          <a:p>
            <a:pPr marL="102870" marR="5080" indent="-90805">
              <a:lnSpc>
                <a:spcPts val="1250"/>
              </a:lnSpc>
            </a:pPr>
            <a:r>
              <a:rPr dirty="0" sz="1050" spc="-100">
                <a:latin typeface="Arial"/>
                <a:cs typeface="Arial"/>
              </a:rPr>
              <a:t>Para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clasicar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diferentes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esquemas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tierra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 baja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tensión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utiliza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siguiente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simbología </a:t>
            </a:r>
            <a:r>
              <a:rPr dirty="0" sz="1050" spc="-75">
                <a:latin typeface="Arial"/>
                <a:cs typeface="Arial"/>
              </a:rPr>
              <a:t>Primera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Letra</a:t>
            </a:r>
            <a:r>
              <a:rPr dirty="0" sz="1050" spc="25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designa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situación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neutro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relación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20"/>
              </a:lnSpc>
              <a:tabLst>
                <a:tab pos="210820" algn="l"/>
              </a:tabLst>
            </a:pPr>
            <a:r>
              <a:rPr dirty="0" sz="950" spc="-50">
                <a:latin typeface="Arial"/>
                <a:cs typeface="Arial"/>
              </a:rPr>
              <a:t>T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neutro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conectado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directamente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tierra.</a:t>
            </a:r>
            <a:endParaRPr sz="1050">
              <a:latin typeface="Arial"/>
              <a:cs typeface="Arial"/>
            </a:endParaRPr>
          </a:p>
          <a:p>
            <a:pPr marL="12700" marR="224154">
              <a:lnSpc>
                <a:spcPct val="100000"/>
              </a:lnSpc>
              <a:spcBef>
                <a:spcPts val="5"/>
              </a:spcBef>
              <a:tabLst>
                <a:tab pos="180975" algn="l"/>
              </a:tabLst>
            </a:pPr>
            <a:r>
              <a:rPr dirty="0" sz="950" spc="-50">
                <a:latin typeface="Arial"/>
                <a:cs typeface="Arial"/>
              </a:rPr>
              <a:t>I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1050" spc="-50">
                <a:latin typeface="Arial"/>
                <a:cs typeface="Arial"/>
              </a:rPr>
              <a:t>Ningún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punto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conectada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tierra,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decir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neutro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aislado</a:t>
            </a:r>
            <a:r>
              <a:rPr dirty="0" sz="1050" spc="-55">
                <a:latin typeface="Arial"/>
                <a:cs typeface="Arial"/>
              </a:rPr>
              <a:t> 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vinculado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una </a:t>
            </a:r>
            <a:r>
              <a:rPr dirty="0" sz="1050" spc="-65">
                <a:latin typeface="Arial"/>
                <a:cs typeface="Arial"/>
              </a:rPr>
              <a:t>impedancia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alto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valor.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539115" indent="90170">
              <a:lnSpc>
                <a:spcPct val="100000"/>
              </a:lnSpc>
              <a:spcBef>
                <a:spcPts val="5"/>
              </a:spcBef>
            </a:pPr>
            <a:r>
              <a:rPr dirty="0" sz="1050" spc="-85">
                <a:latin typeface="Arial"/>
                <a:cs typeface="Arial"/>
              </a:rPr>
              <a:t>Segunda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Letra</a:t>
            </a:r>
            <a:r>
              <a:rPr dirty="0" sz="1050" spc="215">
                <a:latin typeface="Arial"/>
                <a:cs typeface="Arial"/>
              </a:rPr>
              <a:t>  </a:t>
            </a:r>
            <a:r>
              <a:rPr dirty="0" sz="1050" spc="-40">
                <a:latin typeface="Arial"/>
                <a:cs typeface="Arial"/>
              </a:rPr>
              <a:t>indica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situación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masas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instalación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relación</a:t>
            </a:r>
            <a:r>
              <a:rPr dirty="0" sz="1050" spc="-15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tierra. </a:t>
            </a:r>
            <a:r>
              <a:rPr dirty="0" sz="1050">
                <a:latin typeface="Arial"/>
                <a:cs typeface="Arial"/>
              </a:rPr>
              <a:t>T</a:t>
            </a:r>
            <a:r>
              <a:rPr dirty="0" sz="1050" spc="215">
                <a:latin typeface="Arial"/>
                <a:cs typeface="Arial"/>
              </a:rPr>
              <a:t> 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masas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están </a:t>
            </a:r>
            <a:r>
              <a:rPr dirty="0" sz="1050" spc="-90">
                <a:latin typeface="Arial"/>
                <a:cs typeface="Arial"/>
              </a:rPr>
              <a:t>conectadas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directamente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24154" algn="l"/>
              </a:tabLst>
            </a:pPr>
            <a:r>
              <a:rPr dirty="0" sz="1050" spc="-50">
                <a:latin typeface="Arial"/>
                <a:cs typeface="Arial"/>
              </a:rPr>
              <a:t>N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masas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conectadas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punto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referido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tierra,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generalmente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al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neutro.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"/>
              <a:cs typeface="Arial"/>
            </a:endParaRPr>
          </a:p>
          <a:p>
            <a:pPr marL="12700" marR="90805">
              <a:lnSpc>
                <a:spcPct val="100000"/>
              </a:lnSpc>
            </a:pPr>
            <a:r>
              <a:rPr dirty="0" sz="1050" spc="-13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entiende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masas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eléctricas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parte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accesible,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parte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material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o </a:t>
            </a:r>
            <a:r>
              <a:rPr dirty="0" sz="1050" spc="-45">
                <a:latin typeface="Arial"/>
                <a:cs typeface="Arial"/>
              </a:rPr>
              <a:t>equipo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eléctrico,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susceptible</a:t>
            </a:r>
            <a:r>
              <a:rPr dirty="0" sz="1050" spc="-55">
                <a:latin typeface="Arial"/>
                <a:cs typeface="Arial"/>
              </a:rPr>
              <a:t> 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sertocado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normalmente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no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bajo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tensión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pero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</a:t>
            </a:r>
            <a:r>
              <a:rPr dirty="0" sz="1050" spc="-55">
                <a:latin typeface="Arial"/>
                <a:cs typeface="Arial"/>
              </a:rPr>
              <a:t> estarlo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90">
                <a:latin typeface="Arial"/>
                <a:cs typeface="Arial"/>
              </a:rPr>
              <a:t>caso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defecto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falla.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2700" marR="200025" indent="90170">
              <a:lnSpc>
                <a:spcPct val="100000"/>
              </a:lnSpc>
            </a:pPr>
            <a:r>
              <a:rPr dirty="0" sz="1050" spc="-85">
                <a:latin typeface="Arial"/>
                <a:cs typeface="Arial"/>
              </a:rPr>
              <a:t>Tercera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Letra</a:t>
            </a:r>
            <a:r>
              <a:rPr dirty="0" sz="1050" spc="195">
                <a:latin typeface="Arial"/>
                <a:cs typeface="Arial"/>
              </a:rPr>
              <a:t>  </a:t>
            </a:r>
            <a:r>
              <a:rPr dirty="0" sz="1050" spc="-55">
                <a:latin typeface="Arial"/>
                <a:cs typeface="Arial"/>
              </a:rPr>
              <a:t>indica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situación </a:t>
            </a:r>
            <a:r>
              <a:rPr dirty="0" sz="1050" spc="-70">
                <a:latin typeface="Arial"/>
                <a:cs typeface="Arial"/>
              </a:rPr>
              <a:t>del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conductor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neutro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relación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al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5">
                <a:latin typeface="Arial"/>
                <a:cs typeface="Arial"/>
              </a:rPr>
              <a:t> protección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eléc </a:t>
            </a:r>
            <a:r>
              <a:rPr dirty="0" sz="1050" spc="-40">
                <a:latin typeface="Arial"/>
                <a:cs typeface="Arial"/>
              </a:rPr>
              <a:t>trica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 </a:t>
            </a:r>
            <a:r>
              <a:rPr dirty="0" sz="1050" spc="-30">
                <a:latin typeface="Arial"/>
                <a:cs typeface="Arial"/>
              </a:rPr>
              <a:t>tierra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(PE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  <a:spcBef>
                <a:spcPts val="10"/>
              </a:spcBef>
              <a:tabLst>
                <a:tab pos="203200" algn="l"/>
              </a:tabLst>
            </a:pPr>
            <a:r>
              <a:rPr dirty="0" sz="1050" spc="-50">
                <a:latin typeface="Arial"/>
                <a:cs typeface="Arial"/>
              </a:rPr>
              <a:t>S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conductor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Neutro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separado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del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PE.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255"/>
              </a:lnSpc>
              <a:tabLst>
                <a:tab pos="211454" algn="l"/>
              </a:tabLst>
            </a:pPr>
            <a:r>
              <a:rPr dirty="0" sz="1050" spc="-50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funciones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neutro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combinadas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solo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cable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25">
                <a:latin typeface="Arial"/>
                <a:cs typeface="Arial"/>
              </a:rPr>
              <a:t>(PEN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,</a:t>
            </a:r>
            <a:r>
              <a:rPr dirty="0" sz="1050" spc="-45">
                <a:latin typeface="Arial"/>
                <a:cs typeface="Arial"/>
              </a:rPr>
              <a:t> situación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combinada.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3038" y="2886240"/>
            <a:ext cx="5022215" cy="1292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Esquemas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TN-</a:t>
            </a:r>
            <a:r>
              <a:rPr dirty="0" sz="950" spc="-65" i="1">
                <a:solidFill>
                  <a:srgbClr val="005BAA"/>
                </a:solidFill>
                <a:latin typeface="Arial"/>
                <a:cs typeface="Arial"/>
              </a:rPr>
              <a:t>C,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TN-</a:t>
            </a:r>
            <a:r>
              <a:rPr dirty="0" sz="950" spc="-114" i="1">
                <a:solidFill>
                  <a:srgbClr val="005BAA"/>
                </a:solidFill>
                <a:latin typeface="Arial"/>
                <a:cs typeface="Arial"/>
              </a:rPr>
              <a:t>S</a:t>
            </a:r>
            <a:r>
              <a:rPr dirty="0" sz="950" spc="-3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y</a:t>
            </a:r>
            <a:r>
              <a:rPr dirty="0" sz="950" spc="-35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40" i="1">
                <a:solidFill>
                  <a:srgbClr val="005BAA"/>
                </a:solidFill>
                <a:latin typeface="Arial"/>
                <a:cs typeface="Arial"/>
              </a:rPr>
              <a:t>TN-</a:t>
            </a:r>
            <a:r>
              <a:rPr dirty="0" sz="950" spc="-80" i="1">
                <a:solidFill>
                  <a:srgbClr val="005BAA"/>
                </a:solidFill>
                <a:latin typeface="Arial"/>
                <a:cs typeface="Arial"/>
              </a:rPr>
              <a:t>C-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  <a:p>
            <a:pPr marL="12700" marR="250190" indent="-635">
              <a:lnSpc>
                <a:spcPct val="100000"/>
              </a:lnSpc>
              <a:spcBef>
                <a:spcPts val="25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esquemas,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el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neutro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conectado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masas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eléctricas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cargas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se </a:t>
            </a:r>
            <a:r>
              <a:rPr dirty="0" sz="1050" spc="-70">
                <a:latin typeface="Arial"/>
                <a:cs typeface="Arial"/>
              </a:rPr>
              <a:t>conectan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tierra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través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neutro.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99900"/>
              </a:lnSpc>
            </a:pPr>
            <a:r>
              <a:rPr dirty="0" sz="1050" spc="-105">
                <a:latin typeface="Arial"/>
                <a:cs typeface="Arial"/>
              </a:rPr>
              <a:t>Con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90">
                <a:latin typeface="Arial"/>
                <a:cs typeface="Arial"/>
              </a:rPr>
              <a:t>estos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tipos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conexión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fuga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un </a:t>
            </a:r>
            <a:r>
              <a:rPr dirty="0" sz="1050" spc="-70">
                <a:latin typeface="Arial"/>
                <a:cs typeface="Arial"/>
              </a:rPr>
              <a:t>orden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similar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cortocircuito</a:t>
            </a:r>
            <a:r>
              <a:rPr dirty="0" sz="1050" spc="-50">
                <a:latin typeface="Arial"/>
                <a:cs typeface="Arial"/>
              </a:rPr>
              <a:t> entre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fase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y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neutro,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tanto,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 </a:t>
            </a:r>
            <a:r>
              <a:rPr dirty="0" sz="1050" spc="-65">
                <a:latin typeface="Arial"/>
                <a:cs typeface="Arial"/>
              </a:rPr>
              <a:t>detección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fugas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tierra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permitido </a:t>
            </a:r>
            <a:r>
              <a:rPr dirty="0" sz="1050" spc="-35">
                <a:latin typeface="Arial"/>
                <a:cs typeface="Arial"/>
              </a:rPr>
              <a:t>utilizar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dispositivos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sobrecorrientes.</a:t>
            </a:r>
            <a:r>
              <a:rPr dirty="0" sz="1050" spc="-90">
                <a:latin typeface="Arial"/>
                <a:cs typeface="Arial"/>
              </a:rPr>
              <a:t> Por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motivo,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recomiendan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en </a:t>
            </a:r>
            <a:r>
              <a:rPr dirty="0" sz="1050" spc="-65">
                <a:latin typeface="Arial"/>
                <a:cs typeface="Arial"/>
              </a:rPr>
              <a:t>lugares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riesgo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incendio.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304444" y="5711002"/>
            <a:ext cx="303530" cy="1270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650" spc="85">
                <a:latin typeface="Century Gothic"/>
                <a:cs typeface="Century Gothic"/>
              </a:rPr>
              <a:t>Masa</a:t>
            </a:r>
            <a:endParaRPr sz="650">
              <a:latin typeface="Century Gothic"/>
              <a:cs typeface="Century Gothic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41472" y="5709242"/>
            <a:ext cx="37655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35">
                <a:latin typeface="Century Gothic"/>
                <a:cs typeface="Century Gothic"/>
              </a:rPr>
              <a:t>Masas</a:t>
            </a:r>
            <a:endParaRPr sz="650">
              <a:latin typeface="Century Gothic"/>
              <a:cs typeface="Century Gothic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09509" y="5934873"/>
            <a:ext cx="33972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-10">
                <a:latin typeface="Verdana"/>
                <a:cs typeface="Verdana"/>
              </a:rPr>
              <a:t>Masas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954694" y="4414960"/>
            <a:ext cx="3810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10">
                <a:latin typeface="Verdana"/>
                <a:cs typeface="Verdana"/>
              </a:rPr>
              <a:t>Esquema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1204" y="5943315"/>
            <a:ext cx="87693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6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1</a:t>
            </a:r>
            <a:r>
              <a:rPr dirty="0" sz="6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</a:t>
            </a:r>
            <a:r>
              <a:rPr dirty="0" sz="750" spc="-4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tn-</a:t>
            </a:r>
            <a:r>
              <a:rPr dirty="0" sz="750" spc="-50">
                <a:latin typeface="Arial"/>
                <a:cs typeface="Arial"/>
              </a:rPr>
              <a:t>c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24156" y="5930646"/>
            <a:ext cx="87376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85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2</a:t>
            </a:r>
            <a:r>
              <a:rPr dirty="0" sz="650" spc="7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</a:t>
            </a:r>
            <a:r>
              <a:rPr dirty="0" sz="750" spc="-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tn-</a:t>
            </a:r>
            <a:r>
              <a:rPr dirty="0" sz="750" spc="-50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606447" y="6156626"/>
            <a:ext cx="9563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3</a:t>
            </a:r>
            <a:r>
              <a:rPr dirty="0" sz="650" spc="3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</a:t>
            </a:r>
            <a:r>
              <a:rPr dirty="0" sz="750" spc="-70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tn-</a:t>
            </a:r>
            <a:r>
              <a:rPr dirty="0" sz="750">
                <a:latin typeface="Arial"/>
                <a:cs typeface="Arial"/>
              </a:rPr>
              <a:t>c-</a:t>
            </a:r>
            <a:r>
              <a:rPr dirty="0" sz="750" spc="-50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5291" y="2892971"/>
            <a:ext cx="348462" cy="147840"/>
          </a:xfrm>
          <a:prstGeom prst="rect">
            <a:avLst/>
          </a:prstGeom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5280" y="2147037"/>
            <a:ext cx="4923155" cy="813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Esquema</a:t>
            </a:r>
            <a:r>
              <a:rPr dirty="0" sz="950" spc="-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TT</a:t>
            </a:r>
            <a:endParaRPr sz="95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1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esta</a:t>
            </a:r>
            <a:r>
              <a:rPr dirty="0" sz="1050" spc="-80">
                <a:latin typeface="Arial"/>
                <a:cs typeface="Arial"/>
              </a:rPr>
              <a:t> conguración,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neutro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conecta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una</a:t>
            </a:r>
            <a:r>
              <a:rPr dirty="0" sz="1050" spc="-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llamada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Tierra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Servicio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masas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cargas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conectan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otra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(distinta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anterior</a:t>
            </a:r>
            <a:r>
              <a:rPr dirty="0" sz="1050" spc="31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llamada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Tierra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Protección.</a:t>
            </a:r>
            <a:endParaRPr sz="1050">
              <a:latin typeface="Arial"/>
              <a:cs typeface="Arial"/>
            </a:endParaRPr>
          </a:p>
          <a:p>
            <a:pPr marL="12700" marR="57150">
              <a:lnSpc>
                <a:spcPct val="100000"/>
              </a:lnSpc>
              <a:spcBef>
                <a:spcPts val="5"/>
              </a:spcBef>
            </a:pPr>
            <a:r>
              <a:rPr dirty="0" sz="1050" spc="-95">
                <a:latin typeface="Arial"/>
                <a:cs typeface="Arial"/>
              </a:rPr>
              <a:t>Ambas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tierras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estar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sucientemente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separadas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evitar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 </a:t>
            </a:r>
            <a:r>
              <a:rPr dirty="0" sz="1050" spc="-70">
                <a:latin typeface="Arial"/>
                <a:cs typeface="Arial"/>
              </a:rPr>
              <a:t>riesgos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transferen </a:t>
            </a:r>
            <a:r>
              <a:rPr dirty="0" sz="1050" spc="-55">
                <a:latin typeface="Arial"/>
                <a:cs typeface="Arial"/>
              </a:rPr>
              <a:t>cia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potenciales.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45524" y="3088991"/>
            <a:ext cx="4848225" cy="830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02870" marR="1529080" indent="-90805">
              <a:lnSpc>
                <a:spcPct val="100000"/>
              </a:lnSpc>
              <a:spcBef>
                <a:spcPts val="130"/>
              </a:spcBef>
            </a:pPr>
            <a:r>
              <a:rPr dirty="0" sz="1050" spc="-105">
                <a:latin typeface="Arial"/>
                <a:cs typeface="Arial"/>
              </a:rPr>
              <a:t>En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esquema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TT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fuga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tierra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está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limitada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 </a:t>
            </a:r>
            <a:r>
              <a:rPr dirty="0" sz="1050" spc="-90">
                <a:latin typeface="Arial"/>
                <a:cs typeface="Arial"/>
              </a:rPr>
              <a:t>Resistencia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electrodo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aterramiento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neutro.</a:t>
            </a:r>
            <a:endParaRPr sz="1050">
              <a:latin typeface="Arial"/>
              <a:cs typeface="Arial"/>
            </a:endParaRPr>
          </a:p>
          <a:p>
            <a:pPr marL="103505" indent="-635">
              <a:lnSpc>
                <a:spcPts val="1255"/>
              </a:lnSpc>
              <a:spcBef>
                <a:spcPts val="5"/>
              </a:spcBef>
            </a:pPr>
            <a:r>
              <a:rPr dirty="0" sz="1050" spc="-90">
                <a:latin typeface="Arial"/>
                <a:cs typeface="Arial"/>
              </a:rPr>
              <a:t>Resistencia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45">
                <a:latin typeface="Arial"/>
                <a:cs typeface="Arial"/>
              </a:rPr>
              <a:t> electrodo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aterramiento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masas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del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conductor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(PE</a:t>
            </a:r>
            <a:r>
              <a:rPr dirty="0" sz="1050" spc="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 marR="5080" indent="90805">
              <a:lnSpc>
                <a:spcPts val="1260"/>
              </a:lnSpc>
              <a:spcBef>
                <a:spcPts val="40"/>
              </a:spcBef>
            </a:pPr>
            <a:r>
              <a:rPr dirty="0" sz="1050" spc="-90">
                <a:latin typeface="Arial"/>
                <a:cs typeface="Arial"/>
              </a:rPr>
              <a:t>Resistencia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conductores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(de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fase,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neutro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protección</a:t>
            </a:r>
            <a:r>
              <a:rPr dirty="0" sz="1050" spc="2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resistencia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tierra </a:t>
            </a:r>
            <a:r>
              <a:rPr dirty="0" sz="1050" spc="-65">
                <a:latin typeface="Arial"/>
                <a:cs typeface="Arial"/>
              </a:rPr>
              <a:t>misma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por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donde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se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cierra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falla.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343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9280" y="1313515"/>
            <a:ext cx="814069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10"/>
              <a:t>A</a:t>
            </a:r>
            <a:r>
              <a:rPr dirty="0" spc="-110"/>
              <a:t>p</a:t>
            </a:r>
            <a:r>
              <a:rPr dirty="0" spc="-110"/>
              <a:t>é</a:t>
            </a:r>
            <a:r>
              <a:rPr dirty="0" spc="-110"/>
              <a:t>n</a:t>
            </a:r>
            <a:r>
              <a:rPr dirty="0" spc="-110"/>
              <a:t>dice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343305" y="4049937"/>
            <a:ext cx="4968875" cy="15170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4604" marR="117475">
              <a:lnSpc>
                <a:spcPts val="1250"/>
              </a:lnSpc>
              <a:spcBef>
                <a:spcPts val="180"/>
              </a:spcBef>
            </a:pPr>
            <a:r>
              <a:rPr dirty="0" sz="1050" spc="-105">
                <a:latin typeface="Arial"/>
                <a:cs typeface="Arial"/>
              </a:rPr>
              <a:t>Las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corrientes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fuga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tierra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TT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órdenes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muy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inferiores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las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corto </a:t>
            </a:r>
            <a:r>
              <a:rPr dirty="0" sz="1050" spc="-35">
                <a:latin typeface="Arial"/>
                <a:cs typeface="Arial"/>
              </a:rPr>
              <a:t>circuito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lo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tanto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no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está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permitido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detectar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corrientes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fuga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dispositivos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protec</a:t>
            </a:r>
            <a:endParaRPr sz="1050">
              <a:latin typeface="Arial"/>
              <a:cs typeface="Arial"/>
            </a:endParaRPr>
          </a:p>
          <a:p>
            <a:pPr marL="13970" marR="57785">
              <a:lnSpc>
                <a:spcPts val="1260"/>
              </a:lnSpc>
            </a:pPr>
            <a:r>
              <a:rPr dirty="0" sz="1050" spc="-35">
                <a:latin typeface="Arial"/>
                <a:cs typeface="Arial"/>
              </a:rPr>
              <a:t>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sobrecorrientes.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este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caso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 </a:t>
            </a:r>
            <a:r>
              <a:rPr dirty="0" sz="1050" spc="-45">
                <a:latin typeface="Arial"/>
                <a:cs typeface="Arial"/>
              </a:rPr>
              <a:t>utilizar</a:t>
            </a:r>
            <a:r>
              <a:rPr dirty="0" sz="1050" spc="-55">
                <a:latin typeface="Arial"/>
                <a:cs typeface="Arial"/>
              </a:rPr>
              <a:t> dispositivos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detección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corrientes </a:t>
            </a:r>
            <a:r>
              <a:rPr dirty="0" sz="1050" spc="-55">
                <a:latin typeface="Arial"/>
                <a:cs typeface="Arial"/>
              </a:rPr>
              <a:t>diferenciales,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conocidos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comúnmente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como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disyuntores.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Esquema</a:t>
            </a:r>
            <a:r>
              <a:rPr dirty="0" sz="950" spc="-6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IT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dirty="0" sz="1050" spc="-95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esquema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IT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implementa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aislando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sistema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alimentación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al</a:t>
            </a:r>
            <a:r>
              <a:rPr dirty="0" sz="1050" spc="-65">
                <a:latin typeface="Arial"/>
                <a:cs typeface="Arial"/>
              </a:rPr>
              <a:t> 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tierra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conectando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 </a:t>
            </a:r>
            <a:r>
              <a:rPr dirty="0" sz="1050" spc="-35">
                <a:latin typeface="Arial"/>
                <a:cs typeface="Arial"/>
              </a:rPr>
              <a:t>punto,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generalmente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neutro,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través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impedancia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elevada.</a:t>
            </a:r>
            <a:endParaRPr sz="1050">
              <a:latin typeface="Arial"/>
              <a:cs typeface="Arial"/>
            </a:endParaRPr>
          </a:p>
          <a:p>
            <a:pPr marL="12700" marR="245745">
              <a:lnSpc>
                <a:spcPts val="1260"/>
              </a:lnSpc>
              <a:spcBef>
                <a:spcPts val="30"/>
              </a:spcBef>
            </a:pPr>
            <a:r>
              <a:rPr dirty="0" sz="1050" spc="-95">
                <a:latin typeface="Arial"/>
                <a:cs typeface="Arial"/>
              </a:rPr>
              <a:t>Además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masas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eléctricas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partes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conductoras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accesibles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instalación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deben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estar </a:t>
            </a:r>
            <a:r>
              <a:rPr dirty="0" sz="1050" spc="-75">
                <a:latin typeface="Arial"/>
                <a:cs typeface="Arial"/>
              </a:rPr>
              <a:t>puestas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tierra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ya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100">
                <a:latin typeface="Arial"/>
                <a:cs typeface="Arial"/>
              </a:rPr>
              <a:t>sea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individualmente,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grupos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colectivamente.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2621" y="5697275"/>
            <a:ext cx="4719320" cy="8305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01600" marR="5080" indent="-89535">
              <a:lnSpc>
                <a:spcPts val="1250"/>
              </a:lnSpc>
              <a:spcBef>
                <a:spcPts val="180"/>
              </a:spcBef>
            </a:pPr>
            <a:r>
              <a:rPr dirty="0" sz="1050" spc="-114">
                <a:latin typeface="Arial"/>
                <a:cs typeface="Arial"/>
              </a:rPr>
              <a:t>En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esquema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110">
                <a:latin typeface="Arial"/>
                <a:cs typeface="Arial"/>
              </a:rPr>
              <a:t>IT,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pueden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ser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utilizados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los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siguientes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dispositivos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control </a:t>
            </a:r>
            <a:r>
              <a:rPr dirty="0" sz="1050" spc="-70">
                <a:latin typeface="Arial"/>
                <a:cs typeface="Arial"/>
              </a:rPr>
              <a:t>Controladores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monitores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aislación</a:t>
            </a:r>
            <a:endParaRPr sz="1050">
              <a:latin typeface="Arial"/>
              <a:cs typeface="Arial"/>
            </a:endParaRPr>
          </a:p>
          <a:p>
            <a:pPr marL="101600" marR="1855470">
              <a:lnSpc>
                <a:spcPts val="1260"/>
              </a:lnSpc>
            </a:pPr>
            <a:r>
              <a:rPr dirty="0" sz="1050" spc="-65">
                <a:latin typeface="Arial"/>
                <a:cs typeface="Arial"/>
              </a:rPr>
              <a:t>Dispositivos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las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sobrecorrientes </a:t>
            </a:r>
            <a:r>
              <a:rPr dirty="0" sz="1050" spc="-65">
                <a:latin typeface="Arial"/>
                <a:cs typeface="Arial"/>
              </a:rPr>
              <a:t>Dispositivos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protección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de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corriente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diferencial</a:t>
            </a:r>
            <a:endParaRPr sz="1050">
              <a:latin typeface="Arial"/>
              <a:cs typeface="Arial"/>
            </a:endParaRPr>
          </a:p>
          <a:p>
            <a:pPr marL="101600">
              <a:lnSpc>
                <a:spcPts val="1225"/>
              </a:lnSpc>
            </a:pPr>
            <a:r>
              <a:rPr dirty="0" sz="1050" spc="-65">
                <a:latin typeface="Arial"/>
                <a:cs typeface="Arial"/>
              </a:rPr>
              <a:t>Dispositivos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búsqueda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defectos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362621" y="3394517"/>
            <a:ext cx="31686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0">
                <a:latin typeface="Century Gothic"/>
                <a:cs typeface="Century Gothic"/>
              </a:rPr>
              <a:t>Masa</a:t>
            </a:r>
            <a:endParaRPr sz="650">
              <a:latin typeface="Century Gothic"/>
              <a:cs typeface="Century Gothic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79751" y="3569453"/>
            <a:ext cx="81153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254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 </a:t>
            </a:r>
            <a:r>
              <a:rPr dirty="0" sz="750" spc="55">
                <a:latin typeface="Arial"/>
                <a:cs typeface="Arial"/>
              </a:rPr>
              <a:t>tt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64944" y="6226322"/>
            <a:ext cx="763905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650" spc="145">
                <a:latin typeface="Arial"/>
                <a:cs typeface="Arial"/>
              </a:rPr>
              <a:t>g</a:t>
            </a:r>
            <a:r>
              <a:rPr dirty="0" sz="650" spc="5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5</a:t>
            </a:r>
            <a:r>
              <a:rPr dirty="0" sz="650" spc="5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esquema</a:t>
            </a:r>
            <a:r>
              <a:rPr dirty="0" sz="750" spc="-3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it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68311" y="6045044"/>
            <a:ext cx="316865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110">
                <a:latin typeface="Century Gothic"/>
                <a:cs typeface="Century Gothic"/>
              </a:rPr>
              <a:t>Masa</a:t>
            </a:r>
            <a:endParaRPr sz="650">
              <a:latin typeface="Century Gothic"/>
              <a:cs typeface="Century Gothic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8272" y="4762055"/>
            <a:ext cx="4994820" cy="1714944"/>
          </a:xfrm>
          <a:prstGeom prst="rect">
            <a:avLst/>
          </a:prstGeom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7991" y="1336399"/>
            <a:ext cx="1440815" cy="254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/>
              <a:t>Tablas</a:t>
            </a:r>
            <a:r>
              <a:rPr dirty="0" sz="1500" spc="200"/>
              <a:t> </a:t>
            </a:r>
            <a:r>
              <a:rPr dirty="0" sz="1500" spc="45"/>
              <a:t>técnicas</a:t>
            </a:r>
            <a:endParaRPr sz="1500"/>
          </a:p>
        </p:txBody>
      </p:sp>
      <p:sp>
        <p:nvSpPr>
          <p:cNvPr id="4" name="object 4" descr=""/>
          <p:cNvSpPr txBox="1"/>
          <p:nvPr/>
        </p:nvSpPr>
        <p:spPr>
          <a:xfrm>
            <a:off x="3529469" y="2134729"/>
            <a:ext cx="124841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Cable</a:t>
            </a:r>
            <a:r>
              <a:rPr dirty="0" sz="700" spc="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termoplástico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PVC</a:t>
            </a:r>
            <a:endParaRPr sz="700">
              <a:latin typeface="Lucida Sans"/>
              <a:cs typeface="Lucida Sans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2348839" y="2360329"/>
          <a:ext cx="3665220" cy="18148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860"/>
                <a:gridCol w="1541780"/>
                <a:gridCol w="1466214"/>
              </a:tblGrid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ts val="710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Sección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71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2</a:t>
                      </a:r>
                      <a:r>
                        <a:rPr dirty="0" sz="700" spc="3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r>
                        <a:rPr dirty="0" sz="700" spc="3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mas</a:t>
                      </a:r>
                      <a:r>
                        <a:rPr dirty="0" sz="700" spc="3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PE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0825">
                        <a:lnSpc>
                          <a:spcPts val="710"/>
                        </a:lnSpc>
                      </a:pP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mas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N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+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PE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</a:tr>
              <a:tr h="170815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1,5</a:t>
                      </a:r>
                      <a:r>
                        <a:rPr dirty="0" sz="6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4254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15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2545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2545"/>
                </a:tc>
              </a:tr>
              <a:tr h="15367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2,5</a:t>
                      </a:r>
                      <a:r>
                        <a:rPr dirty="0" sz="6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21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18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  <a:tr h="15303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28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25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  <a:tr h="15367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36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32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6670"/>
                </a:tc>
              </a:tr>
              <a:tr h="15303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44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</a:tr>
              <a:tr h="15367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66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59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  <a:tr h="15303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25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88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77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  <a:tr h="15367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35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109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6670"/>
                </a:tc>
                <a:tc>
                  <a:txBody>
                    <a:bodyPr/>
                    <a:lstStyle/>
                    <a:p>
                      <a:pPr algn="ctr" marL="2381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96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</a:tr>
              <a:tr h="15303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131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algn="ctr" marL="2374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117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/>
                </a:tc>
              </a:tr>
              <a:tr h="15367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70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167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74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149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  <a:tr h="126364">
                <a:tc>
                  <a:txBody>
                    <a:bodyPr/>
                    <a:lstStyle/>
                    <a:p>
                      <a:pPr marL="54610">
                        <a:lnSpc>
                          <a:spcPts val="7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95</a:t>
                      </a:r>
                      <a:r>
                        <a:rPr dirty="0" sz="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202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  <a:tc>
                  <a:txBody>
                    <a:bodyPr/>
                    <a:lstStyle/>
                    <a:p>
                      <a:pPr algn="ctr" marL="237490">
                        <a:lnSpc>
                          <a:spcPts val="700"/>
                        </a:lnSpc>
                        <a:spcBef>
                          <a:spcPts val="2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180</a:t>
                      </a:r>
                      <a:r>
                        <a:rPr dirty="0" sz="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5400"/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3529469" y="4698669"/>
            <a:ext cx="124841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Cable</a:t>
            </a:r>
            <a:r>
              <a:rPr dirty="0" sz="700" spc="2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termoplástico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PVC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109115" y="4963012"/>
            <a:ext cx="20256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50" spc="-20">
                <a:latin typeface="Arial"/>
                <a:cs typeface="Arial"/>
              </a:rPr>
              <a:t>15ºC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46262" y="4963012"/>
            <a:ext cx="276415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2740" algn="l"/>
                <a:tab pos="652780" algn="l"/>
                <a:tab pos="972819" algn="l"/>
                <a:tab pos="1293495" algn="l"/>
                <a:tab pos="1613535" algn="l"/>
                <a:tab pos="1933575" algn="l"/>
                <a:tab pos="2254250" algn="l"/>
                <a:tab pos="2574290" algn="l"/>
              </a:tabLst>
            </a:pPr>
            <a:r>
              <a:rPr dirty="0" sz="650" spc="-20">
                <a:latin typeface="Arial"/>
                <a:cs typeface="Arial"/>
              </a:rPr>
              <a:t>20ºC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25ºC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30ºC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35ºC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40ºC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45ºC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50ºC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55ºC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60ºC</a:t>
            </a:r>
            <a:endParaRPr sz="6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113344" y="5188996"/>
            <a:ext cx="308927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6710" algn="l"/>
                <a:tab pos="668655" algn="l"/>
                <a:tab pos="988060" algn="l"/>
                <a:tab pos="1308100" algn="l"/>
                <a:tab pos="1627505" algn="l"/>
                <a:tab pos="1947545" algn="l"/>
                <a:tab pos="2266950" algn="l"/>
                <a:tab pos="2586990" algn="l"/>
                <a:tab pos="2906395" algn="l"/>
              </a:tabLst>
            </a:pPr>
            <a:r>
              <a:rPr dirty="0" sz="650" spc="-20">
                <a:latin typeface="Arial"/>
                <a:cs typeface="Arial"/>
              </a:rPr>
              <a:t>1,34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1,29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1,22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1,15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1,08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1,00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0,91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0,82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0,70</a:t>
            </a:r>
            <a:r>
              <a:rPr dirty="0" sz="650">
                <a:latin typeface="Arial"/>
                <a:cs typeface="Arial"/>
              </a:rPr>
              <a:t>	</a:t>
            </a:r>
            <a:r>
              <a:rPr dirty="0" sz="650" spc="-20">
                <a:latin typeface="Arial"/>
                <a:cs typeface="Arial"/>
              </a:rPr>
              <a:t>0,57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93486" y="4897534"/>
            <a:ext cx="552450" cy="429259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 indent="-635">
              <a:lnSpc>
                <a:spcPts val="880"/>
              </a:lnSpc>
              <a:spcBef>
                <a:spcPts val="145"/>
              </a:spcBef>
            </a:pPr>
            <a:r>
              <a:rPr dirty="0" sz="750" spc="-25">
                <a:latin typeface="Arial"/>
                <a:cs typeface="Arial"/>
              </a:rPr>
              <a:t>Temperatura</a:t>
            </a:r>
            <a:r>
              <a:rPr dirty="0" sz="750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ambiente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750" spc="-10">
                <a:latin typeface="Arial"/>
                <a:cs typeface="Arial"/>
              </a:rPr>
              <a:t>Factor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188375" y="5728249"/>
            <a:ext cx="933450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Circuitos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un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caño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46701" y="5728249"/>
            <a:ext cx="1360805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0560" algn="l"/>
              </a:tabLst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Factor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Aplican</a:t>
            </a:r>
            <a:r>
              <a:rPr dirty="0" sz="750" spc="-3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valores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54494" y="5976756"/>
            <a:ext cx="500380" cy="48196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750" spc="-75">
                <a:latin typeface="Lucida Sans"/>
                <a:cs typeface="Lucida Sans"/>
              </a:rPr>
              <a:t>2x</a:t>
            </a:r>
            <a:r>
              <a:rPr dirty="0" sz="750" spc="-25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+</a:t>
            </a:r>
            <a:r>
              <a:rPr dirty="0" sz="750" spc="-20">
                <a:latin typeface="Lucida Sans"/>
                <a:cs typeface="Lucida Sans"/>
              </a:rPr>
              <a:t> </a:t>
            </a:r>
            <a:r>
              <a:rPr dirty="0" sz="750" spc="-25">
                <a:latin typeface="Lucida Sans"/>
                <a:cs typeface="Lucida Sans"/>
              </a:rPr>
              <a:t>PE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750" spc="-75">
                <a:latin typeface="Lucida Sans"/>
                <a:cs typeface="Lucida Sans"/>
              </a:rPr>
              <a:t>2x</a:t>
            </a:r>
            <a:r>
              <a:rPr dirty="0" sz="750" spc="-25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+</a:t>
            </a:r>
            <a:r>
              <a:rPr dirty="0" sz="750" spc="-20">
                <a:latin typeface="Lucida Sans"/>
                <a:cs typeface="Lucida Sans"/>
              </a:rPr>
              <a:t> </a:t>
            </a:r>
            <a:r>
              <a:rPr dirty="0" sz="750" spc="-25">
                <a:latin typeface="Lucida Sans"/>
                <a:cs typeface="Lucida Sans"/>
              </a:rPr>
              <a:t>PE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750" spc="-70">
                <a:latin typeface="Lucida Sans"/>
                <a:cs typeface="Lucida Sans"/>
              </a:rPr>
              <a:t>3x</a:t>
            </a:r>
            <a:r>
              <a:rPr dirty="0" sz="750" spc="-50">
                <a:latin typeface="Lucida Sans"/>
                <a:cs typeface="Lucida Sans"/>
              </a:rPr>
              <a:t> +</a:t>
            </a:r>
            <a:r>
              <a:rPr dirty="0" sz="750" spc="-40">
                <a:latin typeface="Lucida Sans"/>
                <a:cs typeface="Lucida Sans"/>
              </a:rPr>
              <a:t> N</a:t>
            </a:r>
            <a:r>
              <a:rPr dirty="0" sz="750" spc="-45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+</a:t>
            </a:r>
            <a:r>
              <a:rPr dirty="0" sz="750" spc="-40">
                <a:latin typeface="Lucida Sans"/>
                <a:cs typeface="Lucida Sans"/>
              </a:rPr>
              <a:t> </a:t>
            </a:r>
            <a:r>
              <a:rPr dirty="0" sz="750" spc="-25">
                <a:latin typeface="Lucida Sans"/>
                <a:cs typeface="Lucida Sans"/>
              </a:rPr>
              <a:t>PE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712180" y="5970420"/>
            <a:ext cx="219075" cy="49466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750" spc="-30">
                <a:latin typeface="Lucida Sans"/>
                <a:cs typeface="Lucida Sans"/>
              </a:rPr>
              <a:t>0,80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750" spc="-30">
                <a:latin typeface="Lucida Sans"/>
                <a:cs typeface="Lucida Sans"/>
              </a:rPr>
              <a:t>0,70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750" spc="-30">
                <a:latin typeface="Lucida Sans"/>
                <a:cs typeface="Lucida Sans"/>
              </a:rPr>
              <a:t>0,80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396030" y="5728249"/>
            <a:ext cx="981075" cy="73025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283210" marR="5080" indent="-271145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Cant.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conductores cargados</a:t>
            </a:r>
            <a:endParaRPr sz="750">
              <a:latin typeface="Lucida Sans"/>
              <a:cs typeface="Lucida Sans"/>
            </a:endParaRPr>
          </a:p>
          <a:p>
            <a:pPr marL="289560">
              <a:lnSpc>
                <a:spcPct val="100000"/>
              </a:lnSpc>
              <a:spcBef>
                <a:spcPts val="450"/>
              </a:spcBef>
            </a:pPr>
            <a:r>
              <a:rPr dirty="0" sz="750" spc="-45">
                <a:latin typeface="Lucida Sans"/>
                <a:cs typeface="Lucida Sans"/>
              </a:rPr>
              <a:t>Hasta</a:t>
            </a:r>
            <a:r>
              <a:rPr dirty="0" sz="750" spc="-10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4</a:t>
            </a:r>
            <a:endParaRPr sz="750">
              <a:latin typeface="Lucida Sans"/>
              <a:cs typeface="Lucida Sans"/>
            </a:endParaRPr>
          </a:p>
          <a:p>
            <a:pPr marL="287020">
              <a:lnSpc>
                <a:spcPct val="100000"/>
              </a:lnSpc>
              <a:spcBef>
                <a:spcPts val="360"/>
              </a:spcBef>
            </a:pPr>
            <a:r>
              <a:rPr dirty="0" sz="750" spc="-45">
                <a:latin typeface="Lucida Sans"/>
                <a:cs typeface="Lucida Sans"/>
              </a:rPr>
              <a:t>Hasta</a:t>
            </a:r>
            <a:r>
              <a:rPr dirty="0" sz="750" spc="-20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6</a:t>
            </a:r>
            <a:endParaRPr sz="750">
              <a:latin typeface="Lucida Sans"/>
              <a:cs typeface="Lucida Sans"/>
            </a:endParaRPr>
          </a:p>
          <a:p>
            <a:pPr marL="287020">
              <a:lnSpc>
                <a:spcPct val="100000"/>
              </a:lnSpc>
              <a:spcBef>
                <a:spcPts val="234"/>
              </a:spcBef>
            </a:pPr>
            <a:r>
              <a:rPr dirty="0" sz="750" spc="-45">
                <a:latin typeface="Lucida Sans"/>
                <a:cs typeface="Lucida Sans"/>
              </a:rPr>
              <a:t>Hasta</a:t>
            </a:r>
            <a:r>
              <a:rPr dirty="0" sz="750" spc="-20">
                <a:latin typeface="Lucida Sans"/>
                <a:cs typeface="Lucida Sans"/>
              </a:rPr>
              <a:t> </a:t>
            </a:r>
            <a:r>
              <a:rPr dirty="0" sz="750" spc="-50">
                <a:latin typeface="Lucida Sans"/>
                <a:cs typeface="Lucida Sans"/>
              </a:rPr>
              <a:t>6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295329" y="5968307"/>
            <a:ext cx="638810" cy="490220"/>
          </a:xfrm>
          <a:prstGeom prst="rect">
            <a:avLst/>
          </a:prstGeom>
        </p:spPr>
        <p:txBody>
          <a:bodyPr wrap="square" lIns="0" tIns="59054" rIns="0" bIns="0" rtlCol="0" vert="horz">
            <a:spAutoFit/>
          </a:bodyPr>
          <a:lstStyle/>
          <a:p>
            <a:pPr marL="92075" indent="-79375">
              <a:lnSpc>
                <a:spcPct val="100000"/>
              </a:lnSpc>
              <a:spcBef>
                <a:spcPts val="464"/>
              </a:spcBef>
              <a:buAutoNum type="arabicPlain" startAt="2"/>
              <a:tabLst>
                <a:tab pos="92710" algn="l"/>
              </a:tabLst>
            </a:pPr>
            <a:r>
              <a:rPr dirty="0" sz="750" spc="-40">
                <a:latin typeface="Lucida Sans"/>
                <a:cs typeface="Lucida Sans"/>
              </a:rPr>
              <a:t>monofásicos</a:t>
            </a:r>
            <a:endParaRPr sz="750">
              <a:latin typeface="Lucida Sans"/>
              <a:cs typeface="Lucida Sans"/>
            </a:endParaRPr>
          </a:p>
          <a:p>
            <a:pPr marL="91440" indent="-79375">
              <a:lnSpc>
                <a:spcPct val="100000"/>
              </a:lnSpc>
              <a:spcBef>
                <a:spcPts val="360"/>
              </a:spcBef>
              <a:buAutoNum type="arabicPlain" startAt="2"/>
              <a:tabLst>
                <a:tab pos="92075" algn="l"/>
              </a:tabLst>
            </a:pPr>
            <a:r>
              <a:rPr dirty="0" sz="750" spc="-40">
                <a:latin typeface="Lucida Sans"/>
                <a:cs typeface="Lucida Sans"/>
              </a:rPr>
              <a:t>monofásicos</a:t>
            </a:r>
            <a:endParaRPr sz="7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750" spc="-50">
                <a:latin typeface="Lucida Sans"/>
                <a:cs typeface="Lucida Sans"/>
              </a:rPr>
              <a:t>2</a:t>
            </a:r>
            <a:r>
              <a:rPr dirty="0" sz="750" spc="-30">
                <a:latin typeface="Lucida Sans"/>
                <a:cs typeface="Lucida Sans"/>
              </a:rPr>
              <a:t> </a:t>
            </a:r>
            <a:r>
              <a:rPr dirty="0" sz="750" spc="-10">
                <a:latin typeface="Lucida Sans"/>
                <a:cs typeface="Lucida Sans"/>
              </a:rPr>
              <a:t>trifásicos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058991" y="4234374"/>
            <a:ext cx="3989704" cy="240029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38100" marR="30480">
              <a:lnSpc>
                <a:spcPts val="770"/>
              </a:lnSpc>
              <a:spcBef>
                <a:spcPts val="245"/>
              </a:spcBef>
            </a:pPr>
            <a:r>
              <a:rPr dirty="0" baseline="4273" sz="975" spc="322">
                <a:latin typeface="Arial"/>
                <a:cs typeface="Arial"/>
              </a:rPr>
              <a:t>t</a:t>
            </a:r>
            <a:r>
              <a:rPr dirty="0" baseline="4273" sz="975" spc="37">
                <a:latin typeface="Arial"/>
                <a:cs typeface="Arial"/>
              </a:rPr>
              <a:t>a</a:t>
            </a:r>
            <a:r>
              <a:rPr dirty="0" baseline="4273" sz="975" spc="-30">
                <a:latin typeface="Arial"/>
                <a:cs typeface="Arial"/>
              </a:rPr>
              <a:t>b</a:t>
            </a:r>
            <a:r>
              <a:rPr dirty="0" baseline="4273" sz="975" spc="67">
                <a:latin typeface="Arial"/>
                <a:cs typeface="Arial"/>
              </a:rPr>
              <a:t>l</a:t>
            </a:r>
            <a:r>
              <a:rPr dirty="0" sz="750" spc="95">
                <a:latin typeface="Arial"/>
                <a:cs typeface="Arial"/>
              </a:rPr>
              <a:t>l</a:t>
            </a:r>
            <a:r>
              <a:rPr dirty="0" baseline="4273" sz="975" spc="67">
                <a:latin typeface="Arial"/>
                <a:cs typeface="Arial"/>
              </a:rPr>
              <a:t>a</a:t>
            </a:r>
            <a:r>
              <a:rPr dirty="0" baseline="4273" sz="975" spc="277">
                <a:latin typeface="Arial"/>
                <a:cs typeface="Arial"/>
              </a:rPr>
              <a:t> </a:t>
            </a:r>
            <a:r>
              <a:rPr dirty="0" baseline="4273" sz="975">
                <a:latin typeface="Arial"/>
                <a:cs typeface="Arial"/>
              </a:rPr>
              <a:t>1</a:t>
            </a:r>
            <a:r>
              <a:rPr dirty="0" baseline="4273" sz="975" spc="300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intensidad</a:t>
            </a:r>
            <a:r>
              <a:rPr dirty="0" baseline="3703" sz="1125" spc="82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de</a:t>
            </a:r>
            <a:r>
              <a:rPr dirty="0" baseline="3703" sz="1125" spc="75">
                <a:latin typeface="Arial"/>
                <a:cs typeface="Arial"/>
              </a:rPr>
              <a:t> carga</a:t>
            </a:r>
            <a:r>
              <a:rPr dirty="0" baseline="3703" sz="1125" spc="82">
                <a:latin typeface="Arial"/>
                <a:cs typeface="Arial"/>
              </a:rPr>
              <a:t> </a:t>
            </a:r>
            <a:r>
              <a:rPr dirty="0" baseline="3703" sz="1125" spc="-37">
                <a:latin typeface="Arial"/>
                <a:cs typeface="Arial"/>
              </a:rPr>
              <a:t>a</a:t>
            </a:r>
            <a:r>
              <a:rPr dirty="0" baseline="3703" sz="1125" spc="15">
                <a:latin typeface="Arial"/>
                <a:cs typeface="Arial"/>
              </a:rPr>
              <a:t>d</a:t>
            </a:r>
            <a:r>
              <a:rPr dirty="0" baseline="3703" sz="1125" spc="-127">
                <a:latin typeface="Arial"/>
                <a:cs typeface="Arial"/>
              </a:rPr>
              <a:t>m</a:t>
            </a:r>
            <a:r>
              <a:rPr dirty="0" baseline="3703" sz="1125" spc="67">
                <a:latin typeface="Arial"/>
                <a:cs typeface="Arial"/>
              </a:rPr>
              <a:t>i</a:t>
            </a:r>
            <a:r>
              <a:rPr dirty="0" baseline="3703" sz="1125" spc="-60">
                <a:latin typeface="Arial"/>
                <a:cs typeface="Arial"/>
              </a:rPr>
              <a:t>s</a:t>
            </a:r>
            <a:r>
              <a:rPr dirty="0" baseline="3703" sz="1125" spc="67">
                <a:latin typeface="Arial"/>
                <a:cs typeface="Arial"/>
              </a:rPr>
              <a:t>i</a:t>
            </a:r>
            <a:r>
              <a:rPr dirty="0" baseline="3703" sz="1125" spc="-82">
                <a:latin typeface="Arial"/>
                <a:cs typeface="Arial"/>
              </a:rPr>
              <a:t>b</a:t>
            </a:r>
            <a:r>
              <a:rPr dirty="0" baseline="3703" sz="1125" spc="262">
                <a:latin typeface="Arial"/>
                <a:cs typeface="Arial"/>
              </a:rPr>
              <a:t>l</a:t>
            </a:r>
            <a:r>
              <a:rPr dirty="0" baseline="3703" sz="1125" spc="-667">
                <a:latin typeface="Arial"/>
                <a:cs typeface="Arial"/>
              </a:rPr>
              <a:t>e</a:t>
            </a:r>
            <a:r>
              <a:rPr dirty="0" sz="750" spc="30">
                <a:latin typeface="Arial"/>
                <a:cs typeface="Arial"/>
              </a:rPr>
              <a:t>l</a:t>
            </a:r>
            <a:r>
              <a:rPr dirty="0" sz="750" spc="365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para</a:t>
            </a:r>
            <a:r>
              <a:rPr dirty="0" baseline="3703" sz="1125" spc="75">
                <a:latin typeface="Arial"/>
                <a:cs typeface="Arial"/>
              </a:rPr>
              <a:t> </a:t>
            </a:r>
            <a:r>
              <a:rPr dirty="0" baseline="3703" sz="1125" spc="-22">
                <a:latin typeface="Arial"/>
                <a:cs typeface="Arial"/>
              </a:rPr>
              <a:t>c</a:t>
            </a:r>
            <a:r>
              <a:rPr dirty="0" baseline="3703" sz="1125" spc="-37">
                <a:latin typeface="Arial"/>
                <a:cs typeface="Arial"/>
              </a:rPr>
              <a:t>a</a:t>
            </a:r>
            <a:r>
              <a:rPr dirty="0" baseline="3703" sz="1125" spc="-97">
                <a:latin typeface="Arial"/>
                <a:cs typeface="Arial"/>
              </a:rPr>
              <a:t>b</a:t>
            </a:r>
            <a:r>
              <a:rPr dirty="0" baseline="3703" sz="1125" spc="165">
                <a:latin typeface="Arial"/>
                <a:cs typeface="Arial"/>
              </a:rPr>
              <a:t>l</a:t>
            </a:r>
            <a:r>
              <a:rPr dirty="0" sz="750" spc="-114">
                <a:latin typeface="Arial"/>
                <a:cs typeface="Arial"/>
              </a:rPr>
              <a:t>l</a:t>
            </a:r>
            <a:r>
              <a:rPr dirty="0" baseline="3703" sz="1125" spc="-120">
                <a:latin typeface="Arial"/>
                <a:cs typeface="Arial"/>
              </a:rPr>
              <a:t>e</a:t>
            </a:r>
            <a:r>
              <a:rPr dirty="0" baseline="3703" sz="1125" spc="-67">
                <a:latin typeface="Arial"/>
                <a:cs typeface="Arial"/>
              </a:rPr>
              <a:t>s</a:t>
            </a:r>
            <a:r>
              <a:rPr dirty="0" baseline="3703" sz="1125" spc="82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dispuestos</a:t>
            </a:r>
            <a:r>
              <a:rPr dirty="0" baseline="3703" sz="1125" spc="75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en</a:t>
            </a:r>
            <a:r>
              <a:rPr dirty="0" baseline="3703" sz="1125" spc="412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cañerias</a:t>
            </a:r>
            <a:r>
              <a:rPr dirty="0" baseline="3703" sz="1125" spc="75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embutidas</a:t>
            </a:r>
            <a:r>
              <a:rPr dirty="0" baseline="3703" sz="1125" spc="82">
                <a:latin typeface="Arial"/>
                <a:cs typeface="Arial"/>
              </a:rPr>
              <a:t> </a:t>
            </a:r>
            <a:r>
              <a:rPr dirty="0" baseline="3703" sz="1125" spc="-75">
                <a:latin typeface="Arial"/>
                <a:cs typeface="Arial"/>
              </a:rPr>
              <a:t>a</a:t>
            </a:r>
            <a:r>
              <a:rPr dirty="0" baseline="3703" sz="112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temperatura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ambiente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21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40ºc</a:t>
            </a:r>
            <a:r>
              <a:rPr dirty="0" sz="750" spc="3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(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200">
                <a:latin typeface="Arial"/>
                <a:cs typeface="Arial"/>
              </a:rPr>
              <a:t>l</a:t>
            </a:r>
            <a:r>
              <a:rPr dirty="0" sz="750" spc="-229">
                <a:latin typeface="Arial"/>
                <a:cs typeface="Arial"/>
              </a:rPr>
              <a:t>a</a:t>
            </a:r>
            <a:r>
              <a:rPr dirty="0" baseline="-7407" sz="1125" spc="82">
                <a:latin typeface="Arial"/>
                <a:cs typeface="Arial"/>
              </a:rPr>
              <a:t>l</a:t>
            </a:r>
            <a:r>
              <a:rPr dirty="0" baseline="-7407" sz="1125" spc="52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aea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-75">
                <a:latin typeface="Arial"/>
                <a:cs typeface="Arial"/>
              </a:rPr>
              <a:t>771.16</a:t>
            </a:r>
            <a:r>
              <a:rPr dirty="0" sz="750" spc="30">
                <a:latin typeface="Arial"/>
                <a:cs typeface="Arial"/>
              </a:rPr>
              <a:t> </a:t>
            </a:r>
            <a:r>
              <a:rPr dirty="0" sz="750" spc="-25">
                <a:latin typeface="Arial"/>
                <a:cs typeface="Arial"/>
              </a:rPr>
              <a:t>1)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059135" y="5370618"/>
            <a:ext cx="4299585" cy="2540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100">
              <a:lnSpc>
                <a:spcPts val="890"/>
              </a:lnSpc>
              <a:spcBef>
                <a:spcPts val="115"/>
              </a:spcBef>
            </a:pPr>
            <a:r>
              <a:rPr dirty="0" baseline="4273" sz="975" spc="315">
                <a:latin typeface="Arial"/>
                <a:cs typeface="Arial"/>
              </a:rPr>
              <a:t>t</a:t>
            </a:r>
            <a:r>
              <a:rPr dirty="0" baseline="4273" sz="975" spc="7">
                <a:latin typeface="Arial"/>
                <a:cs typeface="Arial"/>
              </a:rPr>
              <a:t>a</a:t>
            </a:r>
            <a:r>
              <a:rPr dirty="0" baseline="4273" sz="975" spc="-52">
                <a:latin typeface="Arial"/>
                <a:cs typeface="Arial"/>
              </a:rPr>
              <a:t>b</a:t>
            </a:r>
            <a:r>
              <a:rPr dirty="0" baseline="4273" sz="975" spc="-60">
                <a:latin typeface="Arial"/>
                <a:cs typeface="Arial"/>
              </a:rPr>
              <a:t>l</a:t>
            </a:r>
            <a:r>
              <a:rPr dirty="0" sz="750" spc="70">
                <a:latin typeface="Arial"/>
                <a:cs typeface="Arial"/>
              </a:rPr>
              <a:t>l</a:t>
            </a:r>
            <a:r>
              <a:rPr dirty="0" sz="750" spc="-95">
                <a:latin typeface="Arial"/>
                <a:cs typeface="Arial"/>
              </a:rPr>
              <a:t> </a:t>
            </a:r>
            <a:r>
              <a:rPr dirty="0" baseline="4273" sz="975" spc="150">
                <a:latin typeface="Arial"/>
                <a:cs typeface="Arial"/>
              </a:rPr>
              <a:t>a</a:t>
            </a:r>
            <a:r>
              <a:rPr dirty="0" baseline="4273" sz="975" spc="97">
                <a:latin typeface="Arial"/>
                <a:cs typeface="Arial"/>
              </a:rPr>
              <a:t> </a:t>
            </a:r>
            <a:r>
              <a:rPr dirty="0" baseline="4273" sz="975">
                <a:latin typeface="Arial"/>
                <a:cs typeface="Arial"/>
              </a:rPr>
              <a:t>2</a:t>
            </a:r>
            <a:r>
              <a:rPr dirty="0" baseline="4273" sz="975" spc="104">
                <a:latin typeface="Arial"/>
                <a:cs typeface="Arial"/>
              </a:rPr>
              <a:t> </a:t>
            </a:r>
            <a:r>
              <a:rPr dirty="0" baseline="3703" sz="1125" spc="142">
                <a:latin typeface="Arial"/>
                <a:cs typeface="Arial"/>
              </a:rPr>
              <a:t>factor</a:t>
            </a:r>
            <a:r>
              <a:rPr dirty="0" baseline="3703" sz="1125" spc="-44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de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 spc="89">
                <a:latin typeface="Arial"/>
                <a:cs typeface="Arial"/>
              </a:rPr>
              <a:t>correccion</a:t>
            </a:r>
            <a:r>
              <a:rPr dirty="0" baseline="3703" sz="1125" spc="-44">
                <a:latin typeface="Arial"/>
                <a:cs typeface="Arial"/>
              </a:rPr>
              <a:t> </a:t>
            </a:r>
            <a:r>
              <a:rPr dirty="0" baseline="3703" sz="1125" spc="89">
                <a:latin typeface="Arial"/>
                <a:cs typeface="Arial"/>
              </a:rPr>
              <a:t>por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 spc="67">
                <a:latin typeface="Arial"/>
                <a:cs typeface="Arial"/>
              </a:rPr>
              <a:t>temperatura</a:t>
            </a:r>
            <a:r>
              <a:rPr dirty="0" baseline="3703" sz="1125" spc="-44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ambiente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 spc="82">
                <a:latin typeface="Arial"/>
                <a:cs typeface="Arial"/>
              </a:rPr>
              <a:t>distinta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>
                <a:latin typeface="Arial"/>
                <a:cs typeface="Arial"/>
              </a:rPr>
              <a:t>a</a:t>
            </a:r>
            <a:r>
              <a:rPr dirty="0" baseline="3703" sz="1125" spc="-37">
                <a:latin typeface="Arial"/>
                <a:cs typeface="Arial"/>
              </a:rPr>
              <a:t> </a:t>
            </a:r>
            <a:r>
              <a:rPr dirty="0" baseline="3703" sz="1125" spc="-15">
                <a:latin typeface="Arial"/>
                <a:cs typeface="Arial"/>
              </a:rPr>
              <a:t>40ºc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 spc="89">
                <a:latin typeface="Arial"/>
                <a:cs typeface="Arial"/>
              </a:rPr>
              <a:t>(</a:t>
            </a:r>
            <a:r>
              <a:rPr dirty="0" baseline="3703" sz="1125" spc="254">
                <a:latin typeface="Arial"/>
                <a:cs typeface="Arial"/>
              </a:rPr>
              <a:t>t</a:t>
            </a:r>
            <a:r>
              <a:rPr dirty="0" baseline="3703" sz="1125" spc="-44">
                <a:latin typeface="Arial"/>
                <a:cs typeface="Arial"/>
              </a:rPr>
              <a:t>a</a:t>
            </a:r>
            <a:r>
              <a:rPr dirty="0" baseline="3703" sz="1125" spc="-89">
                <a:latin typeface="Arial"/>
                <a:cs typeface="Arial"/>
              </a:rPr>
              <a:t>b</a:t>
            </a:r>
            <a:r>
              <a:rPr dirty="0" baseline="3703" sz="1125" spc="315">
                <a:latin typeface="Arial"/>
                <a:cs typeface="Arial"/>
              </a:rPr>
              <a:t>l</a:t>
            </a:r>
            <a:r>
              <a:rPr dirty="0" baseline="3703" sz="1125" spc="-44">
                <a:latin typeface="Arial"/>
                <a:cs typeface="Arial"/>
              </a:rPr>
              <a:t>a</a:t>
            </a:r>
            <a:r>
              <a:rPr dirty="0" baseline="3703" sz="1125" spc="-44">
                <a:latin typeface="Arial"/>
                <a:cs typeface="Arial"/>
              </a:rPr>
              <a:t> </a:t>
            </a:r>
            <a:r>
              <a:rPr dirty="0" baseline="3703" sz="1125" spc="-15">
                <a:latin typeface="Arial"/>
                <a:cs typeface="Arial"/>
              </a:rPr>
              <a:t>aea</a:t>
            </a:r>
            <a:r>
              <a:rPr dirty="0" baseline="3703" sz="1125" spc="-52">
                <a:latin typeface="Arial"/>
                <a:cs typeface="Arial"/>
              </a:rPr>
              <a:t> </a:t>
            </a:r>
            <a:r>
              <a:rPr dirty="0" baseline="3703" sz="1125" spc="-15">
                <a:latin typeface="Arial"/>
                <a:cs typeface="Arial"/>
              </a:rPr>
              <a:t>771.16.11.a)</a:t>
            </a:r>
            <a:endParaRPr baseline="3703" sz="1125">
              <a:latin typeface="Arial"/>
              <a:cs typeface="Arial"/>
            </a:endParaRPr>
          </a:p>
          <a:p>
            <a:pPr marL="236854">
              <a:lnSpc>
                <a:spcPts val="890"/>
              </a:lnSpc>
            </a:pPr>
            <a:r>
              <a:rPr dirty="0" sz="750" spc="20">
                <a:latin typeface="Arial"/>
                <a:cs typeface="Arial"/>
              </a:rPr>
              <a:t>l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54580" y="4855659"/>
            <a:ext cx="1251585" cy="24511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80"/>
              </a:spcBef>
            </a:pP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Potencia</a:t>
            </a:r>
            <a:r>
              <a:rPr dirty="0" sz="650" spc="19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r>
              <a:rPr dirty="0" sz="650" spc="20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endParaRPr sz="650">
              <a:latin typeface="Arial"/>
              <a:cs typeface="Arial"/>
            </a:endParaRPr>
          </a:p>
          <a:p>
            <a:pPr algn="r" marR="38735">
              <a:lnSpc>
                <a:spcPct val="100000"/>
              </a:lnSpc>
              <a:spcBef>
                <a:spcPts val="85"/>
              </a:spcBef>
              <a:tabLst>
                <a:tab pos="447675" algn="l"/>
              </a:tabLst>
            </a:pP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6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115</a:t>
            </a:r>
            <a:r>
              <a:rPr dirty="0" sz="6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a</a:t>
            </a:r>
            <a:r>
              <a:rPr dirty="0" sz="6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230</a:t>
            </a:r>
            <a:r>
              <a:rPr dirty="0" sz="6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650">
              <a:latin typeface="Arial"/>
              <a:cs typeface="Arial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179802" y="5054189"/>
          <a:ext cx="4001135" cy="1327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805"/>
                <a:gridCol w="438784"/>
                <a:gridCol w="447674"/>
                <a:gridCol w="580389"/>
                <a:gridCol w="462914"/>
                <a:gridCol w="525780"/>
                <a:gridCol w="485775"/>
                <a:gridCol w="402589"/>
                <a:gridCol w="313054"/>
              </a:tblGrid>
              <a:tr h="12573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ts val="64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arranque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780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kW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CV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-25252" sz="825" spc="-37">
                          <a:latin typeface="Arial"/>
                          <a:cs typeface="Arial"/>
                        </a:rPr>
                        <a:t>m</a:t>
                      </a:r>
                      <a:endParaRPr baseline="-25252" sz="825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1/min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r" marR="1644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466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0,18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1,05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71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S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16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1/3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1,37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71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0,37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9,4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2,06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1370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71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3,10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1395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80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16,2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4,14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1395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80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20,0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6,21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1415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S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  <a:tr h="118745">
                <a:tc>
                  <a:txBody>
                    <a:bodyPr/>
                    <a:lstStyle/>
                    <a:p>
                      <a:pPr marL="31750">
                        <a:lnSpc>
                          <a:spcPts val="7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ts val="700"/>
                        </a:lnSpc>
                        <a:spcBef>
                          <a:spcPts val="14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ts val="7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27,6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29845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8,28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1420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134620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59690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ts val="715"/>
                        </a:lnSpc>
                        <a:spcBef>
                          <a:spcPts val="12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L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3468166" y="4861993"/>
            <a:ext cx="2808605" cy="20764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68910" marR="30480" indent="-131445">
              <a:lnSpc>
                <a:spcPts val="630"/>
              </a:lnSpc>
              <a:spcBef>
                <a:spcPts val="260"/>
              </a:spcBef>
              <a:tabLst>
                <a:tab pos="546735" algn="l"/>
                <a:tab pos="1069340" algn="l"/>
              </a:tabLst>
            </a:pP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Momento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Velocidad</a:t>
            </a:r>
            <a:r>
              <a:rPr dirty="0" sz="650" spc="29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Rendimiento</a:t>
            </a:r>
            <a:r>
              <a:rPr dirty="0" sz="650" spc="19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baseline="-8547" sz="975" spc="-37">
                <a:solidFill>
                  <a:srgbClr val="FFFFFF"/>
                </a:solidFill>
                <a:latin typeface="Arial"/>
                <a:cs typeface="Arial"/>
              </a:rPr>
              <a:t>Cos</a:t>
            </a:r>
            <a:r>
              <a:rPr dirty="0" baseline="-8547" sz="975" spc="2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-11111" sz="750" spc="247">
                <a:solidFill>
                  <a:srgbClr val="FFFFFF"/>
                </a:solidFill>
                <a:latin typeface="Times New Roman"/>
                <a:cs typeface="Times New Roman"/>
              </a:rPr>
              <a:t>ϕ</a:t>
            </a:r>
            <a:r>
              <a:rPr dirty="0" baseline="-11111" sz="750" spc="48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Tamaño</a:t>
            </a:r>
            <a:r>
              <a:rPr dirty="0" sz="65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39060" y="2221318"/>
            <a:ext cx="39878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Cant.</a:t>
            </a:r>
            <a:r>
              <a:rPr dirty="0" sz="700" spc="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05708" y="2284678"/>
            <a:ext cx="164338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53110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Sección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	Corriente</a:t>
            </a:r>
            <a:r>
              <a:rPr dirty="0" sz="700" spc="10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admisible</a:t>
            </a:r>
            <a:endParaRPr sz="70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367889" y="2052357"/>
            <a:ext cx="2210435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Corrientes</a:t>
            </a:r>
            <a:r>
              <a:rPr dirty="0" sz="700" spc="1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admisibles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para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cables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flexible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40</a:t>
            </a:r>
            <a:r>
              <a:rPr dirty="0" sz="700" spc="1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25">
                <a:solidFill>
                  <a:srgbClr val="FFFFFF"/>
                </a:solidFill>
                <a:latin typeface="Lucida Sans"/>
                <a:cs typeface="Lucida Sans"/>
              </a:rPr>
              <a:t>ºC</a:t>
            </a:r>
            <a:endParaRPr sz="700">
              <a:latin typeface="Lucida Sans"/>
              <a:cs typeface="Lucida Sans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2131301" y="2366653"/>
          <a:ext cx="2120265" cy="19265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5965"/>
                <a:gridCol w="831215"/>
                <a:gridCol w="554355"/>
              </a:tblGrid>
              <a:tr h="124460">
                <a:tc>
                  <a:txBody>
                    <a:bodyPr/>
                    <a:lstStyle/>
                    <a:p>
                      <a:pPr marL="31750">
                        <a:lnSpc>
                          <a:spcPts val="710"/>
                        </a:lnSpc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Lucida Sans"/>
                          <a:cs typeface="Lucida Sans"/>
                        </a:rPr>
                        <a:t>conductores</a:t>
                      </a:r>
                      <a:endParaRPr sz="700">
                        <a:latin typeface="Lucida Sans"/>
                        <a:cs typeface="Lucida Sans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938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2,5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2,5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2,5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22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22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22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</a:tr>
              <a:tr h="15049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7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</a:tr>
              <a:tr h="15176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3x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7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</a:tr>
              <a:tr h="158115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4x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7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750" spc="-37">
                          <a:latin typeface="Arial"/>
                          <a:cs typeface="Arial"/>
                        </a:rPr>
                        <a:t>2</a:t>
                      </a:r>
                      <a:endParaRPr baseline="27777" sz="7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</a:tr>
              <a:tr h="120014">
                <a:tc>
                  <a:txBody>
                    <a:bodyPr/>
                    <a:lstStyle/>
                    <a:p>
                      <a:pPr marL="223520">
                        <a:lnSpc>
                          <a:spcPts val="760"/>
                        </a:lnSpc>
                        <a:spcBef>
                          <a:spcPts val="85"/>
                        </a:spcBef>
                      </a:pPr>
                      <a:r>
                        <a:rPr dirty="0" sz="700" spc="-25">
                          <a:latin typeface="Arial"/>
                          <a:cs typeface="Arial"/>
                        </a:rPr>
                        <a:t>5x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760"/>
                        </a:lnSpc>
                        <a:spcBef>
                          <a:spcPts val="8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7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11111" sz="750" spc="-37">
                          <a:latin typeface="Arial"/>
                          <a:cs typeface="Arial"/>
                        </a:rPr>
                        <a:t>2</a:t>
                      </a:r>
                      <a:endParaRPr baseline="11111" sz="75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760"/>
                        </a:lnSpc>
                        <a:spcBef>
                          <a:spcPts val="85"/>
                        </a:spcBef>
                      </a:pPr>
                      <a:r>
                        <a:rPr dirty="0" sz="700"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32384" y="1324081"/>
            <a:ext cx="128079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70"/>
              <a:t>Tablas</a:t>
            </a:r>
            <a:r>
              <a:rPr dirty="0" spc="-125"/>
              <a:t> </a:t>
            </a:r>
            <a:r>
              <a:rPr dirty="0" spc="-100"/>
              <a:t>técnicas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2037989" y="4363559"/>
            <a:ext cx="4128135" cy="4800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50800">
              <a:lnSpc>
                <a:spcPts val="855"/>
              </a:lnSpc>
              <a:spcBef>
                <a:spcPts val="115"/>
              </a:spcBef>
            </a:pPr>
            <a:r>
              <a:rPr dirty="0" sz="650" spc="21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95">
                <a:latin typeface="Arial"/>
                <a:cs typeface="Arial"/>
              </a:rPr>
              <a:t>l</a:t>
            </a:r>
            <a:r>
              <a:rPr dirty="0" baseline="14814" sz="1125" spc="67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13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4</a:t>
            </a:r>
            <a:r>
              <a:rPr dirty="0" sz="650" spc="145">
                <a:latin typeface="Arial"/>
                <a:cs typeface="Arial"/>
              </a:rPr>
              <a:t> </a:t>
            </a:r>
            <a:r>
              <a:rPr dirty="0" sz="750" spc="55">
                <a:latin typeface="Arial"/>
                <a:cs typeface="Arial"/>
              </a:rPr>
              <a:t>corrientes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>
                <a:latin typeface="Arial"/>
                <a:cs typeface="Arial"/>
              </a:rPr>
              <a:t>d</a:t>
            </a:r>
            <a:r>
              <a:rPr dirty="0" sz="750" spc="-95">
                <a:latin typeface="Arial"/>
                <a:cs typeface="Arial"/>
              </a:rPr>
              <a:t>m</a:t>
            </a:r>
            <a:r>
              <a:rPr dirty="0" sz="750" spc="30">
                <a:latin typeface="Arial"/>
                <a:cs typeface="Arial"/>
              </a:rPr>
              <a:t>i</a:t>
            </a:r>
            <a:r>
              <a:rPr dirty="0" sz="750" spc="-50">
                <a:latin typeface="Arial"/>
                <a:cs typeface="Arial"/>
              </a:rPr>
              <a:t>s</a:t>
            </a:r>
            <a:r>
              <a:rPr dirty="0" sz="750" spc="30">
                <a:latin typeface="Arial"/>
                <a:cs typeface="Arial"/>
              </a:rPr>
              <a:t>i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160">
                <a:latin typeface="Arial"/>
                <a:cs typeface="Arial"/>
              </a:rPr>
              <a:t>l</a:t>
            </a:r>
            <a:r>
              <a:rPr dirty="0" sz="750" spc="-305">
                <a:latin typeface="Arial"/>
                <a:cs typeface="Arial"/>
              </a:rPr>
              <a:t>e</a:t>
            </a:r>
            <a:r>
              <a:rPr dirty="0" baseline="14814" sz="1125" spc="67">
                <a:latin typeface="Arial"/>
                <a:cs typeface="Arial"/>
              </a:rPr>
              <a:t>l</a:t>
            </a:r>
            <a:r>
              <a:rPr dirty="0" sz="750" spc="-45">
                <a:latin typeface="Arial"/>
                <a:cs typeface="Arial"/>
              </a:rPr>
              <a:t>s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para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</a:t>
            </a:r>
            <a:r>
              <a:rPr dirty="0" sz="750" spc="-10">
                <a:latin typeface="Arial"/>
                <a:cs typeface="Arial"/>
              </a:rPr>
              <a:t>a</a:t>
            </a:r>
            <a:r>
              <a:rPr dirty="0" sz="750" spc="-55">
                <a:latin typeface="Arial"/>
                <a:cs typeface="Arial"/>
              </a:rPr>
              <a:t>b</a:t>
            </a:r>
            <a:r>
              <a:rPr dirty="0" sz="750" spc="185">
                <a:latin typeface="Arial"/>
                <a:cs typeface="Arial"/>
              </a:rPr>
              <a:t>l</a:t>
            </a:r>
            <a:r>
              <a:rPr dirty="0" sz="750" spc="-390">
                <a:latin typeface="Arial"/>
                <a:cs typeface="Arial"/>
              </a:rPr>
              <a:t>e</a:t>
            </a:r>
            <a:r>
              <a:rPr dirty="0" baseline="14814" sz="1125" spc="60">
                <a:latin typeface="Arial"/>
                <a:cs typeface="Arial"/>
              </a:rPr>
              <a:t>l</a:t>
            </a:r>
            <a:r>
              <a:rPr dirty="0" baseline="14814" sz="1125" spc="-37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s</a:t>
            </a:r>
            <a:r>
              <a:rPr dirty="0" sz="750" spc="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y</a:t>
            </a:r>
            <a:r>
              <a:rPr dirty="0" sz="750" spc="10">
                <a:latin typeface="Arial"/>
                <a:cs typeface="Arial"/>
              </a:rPr>
              <a:t> </a:t>
            </a:r>
            <a:r>
              <a:rPr dirty="0" sz="750" spc="40">
                <a:latin typeface="Arial"/>
                <a:cs typeface="Arial"/>
              </a:rPr>
              <a:t>cordones</a:t>
            </a:r>
            <a:endParaRPr sz="750">
              <a:latin typeface="Arial"/>
              <a:cs typeface="Arial"/>
            </a:endParaRPr>
          </a:p>
          <a:p>
            <a:pPr marL="50800">
              <a:lnSpc>
                <a:spcPts val="855"/>
              </a:lnSpc>
            </a:pPr>
            <a:r>
              <a:rPr dirty="0" sz="750" spc="-20">
                <a:latin typeface="Arial"/>
                <a:cs typeface="Arial"/>
              </a:rPr>
              <a:t></a:t>
            </a:r>
            <a:r>
              <a:rPr dirty="0" baseline="11111" sz="1125" spc="-30">
                <a:latin typeface="Arial"/>
                <a:cs typeface="Arial"/>
              </a:rPr>
              <a:t>l</a:t>
            </a:r>
            <a:r>
              <a:rPr dirty="0" sz="750" spc="-20">
                <a:latin typeface="Arial"/>
                <a:cs typeface="Arial"/>
              </a:rPr>
              <a:t>exibl</a:t>
            </a:r>
            <a:r>
              <a:rPr dirty="0" baseline="11111" sz="1125" spc="-30">
                <a:latin typeface="Arial"/>
                <a:cs typeface="Arial"/>
              </a:rPr>
              <a:t>l</a:t>
            </a:r>
            <a:r>
              <a:rPr dirty="0" baseline="11111" sz="1125" spc="-104">
                <a:latin typeface="Arial"/>
                <a:cs typeface="Arial"/>
              </a:rPr>
              <a:t> </a:t>
            </a:r>
            <a:r>
              <a:rPr dirty="0" sz="750" spc="-30">
                <a:latin typeface="Arial"/>
                <a:cs typeface="Arial"/>
              </a:rPr>
              <a:t>es </a:t>
            </a:r>
            <a:r>
              <a:rPr dirty="0" sz="750" spc="50">
                <a:latin typeface="Arial"/>
                <a:cs typeface="Arial"/>
              </a:rPr>
              <a:t>(</a:t>
            </a:r>
            <a:r>
              <a:rPr dirty="0" sz="750" spc="160">
                <a:latin typeface="Arial"/>
                <a:cs typeface="Arial"/>
              </a:rPr>
              <a:t>t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-65">
                <a:latin typeface="Arial"/>
                <a:cs typeface="Arial"/>
              </a:rPr>
              <a:t>b</a:t>
            </a:r>
            <a:r>
              <a:rPr dirty="0" sz="750" spc="110">
                <a:latin typeface="Arial"/>
                <a:cs typeface="Arial"/>
              </a:rPr>
              <a:t>l</a:t>
            </a:r>
            <a:r>
              <a:rPr dirty="0" baseline="11111" sz="1125" spc="-67">
                <a:latin typeface="Arial"/>
                <a:cs typeface="Arial"/>
              </a:rPr>
              <a:t>l</a:t>
            </a:r>
            <a:r>
              <a:rPr dirty="0" sz="750" spc="-35">
                <a:latin typeface="Arial"/>
                <a:cs typeface="Arial"/>
              </a:rPr>
              <a:t>a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aea</a:t>
            </a:r>
            <a:r>
              <a:rPr dirty="0" sz="750" spc="-3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771.16.xi)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Arial"/>
              <a:cs typeface="Arial"/>
            </a:endParaRPr>
          </a:p>
          <a:p>
            <a:pPr marL="207010">
              <a:lnSpc>
                <a:spcPct val="100000"/>
              </a:lnSpc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Motores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monofásicos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asincrónicos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rotor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jaula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ardilla;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polos,</a:t>
            </a:r>
            <a:r>
              <a:rPr dirty="0" sz="750" spc="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3x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400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50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7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54491" y="2020813"/>
            <a:ext cx="4124325" cy="41465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484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Motores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trifásicos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asincrónicos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con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rotor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jaula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ardilla;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4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polos,</a:t>
            </a:r>
            <a:r>
              <a:rPr dirty="0" sz="750" spc="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35">
                <a:solidFill>
                  <a:srgbClr val="FFFFFF"/>
                </a:solidFill>
                <a:latin typeface="Lucida Sans"/>
                <a:cs typeface="Lucida Sans"/>
              </a:rPr>
              <a:t>3x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400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V,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50</a:t>
            </a:r>
            <a:r>
              <a:rPr dirty="0" sz="750" spc="-8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5">
                <a:solidFill>
                  <a:srgbClr val="FFFFFF"/>
                </a:solidFill>
                <a:latin typeface="Lucida Sans"/>
                <a:cs typeface="Lucida Sans"/>
              </a:rPr>
              <a:t>Hz</a:t>
            </a:r>
            <a:endParaRPr sz="750">
              <a:latin typeface="Lucida Sans"/>
              <a:cs typeface="Lucida Sans"/>
            </a:endParaRPr>
          </a:p>
          <a:p>
            <a:pPr marL="1110615" marR="43180" indent="-1060450">
              <a:lnSpc>
                <a:spcPts val="630"/>
              </a:lnSpc>
              <a:spcBef>
                <a:spcPts val="509"/>
              </a:spcBef>
              <a:tabLst>
                <a:tab pos="521970" algn="l"/>
                <a:tab pos="2073910" algn="l"/>
              </a:tabLst>
            </a:pP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Potencia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Corriente</a:t>
            </a:r>
            <a:r>
              <a:rPr dirty="0" sz="650" spc="2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Corriente</a:t>
            </a:r>
            <a:r>
              <a:rPr dirty="0" sz="650" spc="27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Momento</a:t>
            </a:r>
            <a:r>
              <a:rPr dirty="0" sz="650" spc="3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Momento</a:t>
            </a:r>
            <a:r>
              <a:rPr dirty="0" sz="650" spc="3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Velocidad</a:t>
            </a:r>
            <a:r>
              <a:rPr dirty="0" sz="650" spc="2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Rendimiento</a:t>
            </a:r>
            <a:r>
              <a:rPr dirty="0" sz="650" spc="15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baseline="-8547" sz="975" spc="-37">
                <a:solidFill>
                  <a:srgbClr val="FFFFFF"/>
                </a:solidFill>
                <a:latin typeface="Arial"/>
                <a:cs typeface="Arial"/>
              </a:rPr>
              <a:t>Cos</a:t>
            </a:r>
            <a:r>
              <a:rPr dirty="0" baseline="-8547" sz="975" spc="3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-11111" sz="750" spc="247">
                <a:solidFill>
                  <a:srgbClr val="FFFFFF"/>
                </a:solidFill>
                <a:latin typeface="Times New Roman"/>
                <a:cs typeface="Times New Roman"/>
              </a:rPr>
              <a:t>ϕ</a:t>
            </a:r>
            <a:r>
              <a:rPr dirty="0" baseline="-11111" sz="750" spc="509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650" spc="-10">
                <a:solidFill>
                  <a:srgbClr val="FFFFFF"/>
                </a:solidFill>
                <a:latin typeface="Arial"/>
                <a:cs typeface="Arial"/>
              </a:rPr>
              <a:t>Tamaño</a:t>
            </a:r>
            <a:r>
              <a:rPr dirty="0" sz="65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650" spc="-25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650">
              <a:latin typeface="Arial"/>
              <a:cs typeface="Arial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107551" y="2420564"/>
          <a:ext cx="4126229" cy="4046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745"/>
                <a:gridCol w="300989"/>
                <a:gridCol w="370840"/>
                <a:gridCol w="563880"/>
                <a:gridCol w="395605"/>
                <a:gridCol w="572135"/>
                <a:gridCol w="466089"/>
                <a:gridCol w="480060"/>
                <a:gridCol w="366395"/>
                <a:gridCol w="367029"/>
              </a:tblGrid>
              <a:tr h="123825">
                <a:tc>
                  <a:txBody>
                    <a:bodyPr/>
                    <a:lstStyle/>
                    <a:p>
                      <a:pPr marL="21590">
                        <a:lnSpc>
                          <a:spcPts val="640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kW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640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CV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1115">
                        <a:lnSpc>
                          <a:spcPts val="64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64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arranque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2860">
                        <a:lnSpc>
                          <a:spcPts val="640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Nm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64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arranque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640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Nm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5560">
                        <a:lnSpc>
                          <a:spcPts val="640"/>
                        </a:lnSpc>
                      </a:pPr>
                      <a:r>
                        <a:rPr dirty="0" sz="600"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129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0,06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984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1/12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984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9845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9845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0,42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0,56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56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9050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0,09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1/8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0,29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0,64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0,58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56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0,12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1/6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0,42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0,55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63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0,18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1,30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63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1/3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1,80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0,79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71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0,37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1,03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2,60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1370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0,65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71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1,45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3,80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1395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0,67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80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1,86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5,10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1395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0,81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80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2,55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7,40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1415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0,81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90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S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3,40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1420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0,79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0,81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90</a:t>
                      </a:r>
                      <a:r>
                        <a:rPr dirty="0" sz="700" spc="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049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32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4,70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1420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100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952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6,40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1420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0,83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100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8,20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1440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0,83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112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11,4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1455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0,86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0,81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132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S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15,2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1455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132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9,2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19,0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1455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132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0,885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0,84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160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28,5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869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98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0,900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0,84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160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18,5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35,0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121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0,905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0,83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180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41,0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144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1460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0,912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0,84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180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55,0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196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1465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0,918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0,86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200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L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66,0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240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1470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0,929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225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S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80,0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292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1470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0,934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0,87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225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52069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355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1480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0,935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250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5176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52069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136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482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0,942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280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S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  <a:tr h="120650">
                <a:tc>
                  <a:txBody>
                    <a:bodyPr/>
                    <a:lstStyle/>
                    <a:p>
                      <a:pPr marL="23495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90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52069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160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700"/>
                        </a:lnSpc>
                        <a:spcBef>
                          <a:spcPts val="15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 algn="ctr" marR="36195">
                        <a:lnSpc>
                          <a:spcPts val="715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579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ts val="715"/>
                        </a:lnSpc>
                        <a:spcBef>
                          <a:spcPts val="13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145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ts val="765"/>
                        </a:lnSpc>
                        <a:spcBef>
                          <a:spcPts val="8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1485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ts val="765"/>
                        </a:lnSpc>
                        <a:spcBef>
                          <a:spcPts val="85"/>
                        </a:spcBef>
                      </a:pPr>
                      <a:r>
                        <a:rPr dirty="0" sz="700" spc="-10">
                          <a:latin typeface="Century Gothic"/>
                          <a:cs typeface="Century Gothic"/>
                        </a:rPr>
                        <a:t>0,946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ts val="785"/>
                        </a:lnSpc>
                        <a:spcBef>
                          <a:spcPts val="65"/>
                        </a:spcBef>
                      </a:pPr>
                      <a:r>
                        <a:rPr dirty="0" sz="700" spc="-20">
                          <a:latin typeface="Century Gothic"/>
                          <a:cs typeface="Century Gothic"/>
                        </a:rPr>
                        <a:t>0,86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785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latin typeface="Century Gothic"/>
                          <a:cs typeface="Century Gothic"/>
                        </a:rPr>
                        <a:t>280</a:t>
                      </a:r>
                      <a:r>
                        <a:rPr dirty="0" sz="700" spc="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700" spc="-50">
                          <a:latin typeface="Century Gothic"/>
                          <a:cs typeface="Century Gothic"/>
                        </a:rPr>
                        <a:t>M</a:t>
                      </a:r>
                      <a:endParaRPr sz="700">
                        <a:latin typeface="Century Gothic"/>
                        <a:cs typeface="Century Gothic"/>
                      </a:endParaRPr>
                    </a:p>
                  </a:txBody>
                  <a:tcPr marL="0" marR="0" marB="0" marT="8255"/>
                </a:tc>
              </a:tr>
            </a:tbl>
          </a:graphicData>
        </a:graphic>
      </p:graphicFrame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17497" y="2113609"/>
            <a:ext cx="3858895" cy="30099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67970">
              <a:lnSpc>
                <a:spcPct val="100000"/>
              </a:lnSpc>
              <a:spcBef>
                <a:spcPts val="130"/>
              </a:spcBef>
            </a:pP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Potencia</a:t>
            </a:r>
            <a:r>
              <a:rPr dirty="0" sz="700" spc="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reactiva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Q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capacitores</a:t>
            </a:r>
            <a:r>
              <a:rPr dirty="0" sz="700" spc="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trifàsicos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necesaria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para</a:t>
            </a:r>
            <a:r>
              <a:rPr dirty="0" sz="700" spc="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"/>
                <a:cs typeface="Lucida Sans"/>
              </a:rPr>
              <a:t>compensar</a:t>
            </a:r>
            <a:r>
              <a:rPr dirty="0" sz="700" spc="4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"/>
                <a:cs typeface="Lucida Sans"/>
              </a:rPr>
              <a:t>motores</a:t>
            </a:r>
            <a:endParaRPr sz="7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  <a:tabLst>
                <a:tab pos="688340" algn="l"/>
                <a:tab pos="1823085" algn="l"/>
                <a:tab pos="3038475" algn="l"/>
              </a:tabLst>
            </a:pPr>
            <a:r>
              <a:rPr dirty="0" sz="600" spc="-10">
                <a:solidFill>
                  <a:srgbClr val="FFFFFF"/>
                </a:solidFill>
                <a:latin typeface="Verdana"/>
                <a:cs typeface="Verdana"/>
              </a:rPr>
              <a:t>Potencia</a:t>
            </a:r>
            <a:r>
              <a:rPr dirty="0" sz="60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6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polos</a:t>
            </a:r>
            <a:r>
              <a:rPr dirty="0" sz="6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6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50">
                <a:solidFill>
                  <a:srgbClr val="FFFFFF"/>
                </a:solidFill>
                <a:latin typeface="Arial"/>
                <a:cs typeface="Arial"/>
              </a:rPr>
              <a:t>3000</a:t>
            </a:r>
            <a:r>
              <a:rPr dirty="0" sz="6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6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Arial"/>
                <a:cs typeface="Arial"/>
              </a:rPr>
              <a:t>/min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4</a:t>
            </a:r>
            <a:r>
              <a:rPr dirty="0" sz="6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polos</a:t>
            </a:r>
            <a:r>
              <a:rPr dirty="0" sz="6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6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50">
                <a:solidFill>
                  <a:srgbClr val="FFFFFF"/>
                </a:solidFill>
                <a:latin typeface="Arial"/>
                <a:cs typeface="Arial"/>
              </a:rPr>
              <a:t>1500</a:t>
            </a:r>
            <a:r>
              <a:rPr dirty="0" sz="6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6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Arial"/>
                <a:cs typeface="Arial"/>
              </a:rPr>
              <a:t>/min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	6</a:t>
            </a:r>
            <a:r>
              <a:rPr dirty="0" sz="6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polos</a:t>
            </a:r>
            <a:r>
              <a:rPr dirty="0" sz="6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6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5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dirty="0" sz="6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6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FFFFFF"/>
                </a:solidFill>
                <a:latin typeface="Arial"/>
                <a:cs typeface="Arial"/>
              </a:rPr>
              <a:t>/min</a:t>
            </a:r>
            <a:endParaRPr sz="6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810402" y="2135779"/>
            <a:ext cx="415925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20955" marR="5080" indent="-8890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Potencia nominal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57404" y="2135779"/>
            <a:ext cx="521334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 indent="33655">
              <a:lnSpc>
                <a:spcPts val="880"/>
              </a:lnSpc>
              <a:spcBef>
                <a:spcPts val="145"/>
              </a:spcBef>
            </a:pP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Corriente secundaria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986778" y="2135779"/>
            <a:ext cx="1468120" cy="25146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53670" marR="5080" indent="-141605">
              <a:lnSpc>
                <a:spcPts val="880"/>
              </a:lnSpc>
              <a:spcBef>
                <a:spcPts val="145"/>
              </a:spcBef>
            </a:pP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Corriente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5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costocircuito</a:t>
            </a:r>
            <a:r>
              <a:rPr dirty="0" sz="750" spc="-5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20">
                <a:solidFill>
                  <a:srgbClr val="FFFFFF"/>
                </a:solidFill>
                <a:latin typeface="Lucida Sans"/>
                <a:cs typeface="Lucida Sans"/>
              </a:rPr>
              <a:t>según </a:t>
            </a:r>
            <a:r>
              <a:rPr dirty="0" sz="750">
                <a:solidFill>
                  <a:srgbClr val="FFFFFF"/>
                </a:solidFill>
                <a:latin typeface="Lucida Sans"/>
                <a:cs typeface="Lucida Sans"/>
              </a:rPr>
              <a:t>la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tensión</a:t>
            </a:r>
            <a:r>
              <a:rPr dirty="0" sz="750" spc="-85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dirty="0" sz="750" spc="-9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"/>
                <a:cs typeface="Lucida Sans"/>
              </a:rPr>
              <a:t>cortocircuito</a:t>
            </a:r>
            <a:endParaRPr sz="750">
              <a:latin typeface="Lucida Sans"/>
              <a:cs typeface="Lucida San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32384" y="1324081"/>
            <a:ext cx="128079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70"/>
              <a:t>Tablas</a:t>
            </a:r>
            <a:r>
              <a:rPr dirty="0" spc="-125"/>
              <a:t> </a:t>
            </a:r>
            <a:r>
              <a:rPr dirty="0" spc="-100"/>
              <a:t>técnicas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343325" y="5529368"/>
            <a:ext cx="4198620" cy="52451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ts val="844"/>
              </a:lnSpc>
              <a:spcBef>
                <a:spcPts val="115"/>
              </a:spcBef>
            </a:pPr>
            <a:r>
              <a:rPr dirty="0" sz="650" spc="235">
                <a:latin typeface="Arial"/>
                <a:cs typeface="Arial"/>
              </a:rPr>
              <a:t>t</a:t>
            </a:r>
            <a:r>
              <a:rPr dirty="0" sz="650" spc="25">
                <a:latin typeface="Arial"/>
                <a:cs typeface="Arial"/>
              </a:rPr>
              <a:t>a</a:t>
            </a:r>
            <a:r>
              <a:rPr dirty="0" sz="650" spc="-20">
                <a:latin typeface="Arial"/>
                <a:cs typeface="Arial"/>
              </a:rPr>
              <a:t>b</a:t>
            </a:r>
            <a:r>
              <a:rPr dirty="0" sz="650" spc="280">
                <a:latin typeface="Arial"/>
                <a:cs typeface="Arial"/>
              </a:rPr>
              <a:t>l</a:t>
            </a:r>
            <a:r>
              <a:rPr dirty="0" sz="650" spc="45">
                <a:latin typeface="Arial"/>
                <a:cs typeface="Arial"/>
              </a:rPr>
              <a:t>a</a:t>
            </a:r>
            <a:r>
              <a:rPr dirty="0" sz="650" spc="120">
                <a:latin typeface="Arial"/>
                <a:cs typeface="Arial"/>
              </a:rPr>
              <a:t> </a:t>
            </a:r>
            <a:r>
              <a:rPr dirty="0" sz="650">
                <a:latin typeface="Arial"/>
                <a:cs typeface="Arial"/>
              </a:rPr>
              <a:t>7</a:t>
            </a:r>
            <a:r>
              <a:rPr dirty="0" sz="650" spc="114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compensación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ja</a:t>
            </a:r>
            <a:r>
              <a:rPr dirty="0" sz="750" spc="-10">
                <a:latin typeface="Arial"/>
                <a:cs typeface="Arial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motores</a:t>
            </a:r>
            <a:r>
              <a:rPr dirty="0" sz="750" spc="160">
                <a:latin typeface="Arial"/>
                <a:cs typeface="Arial"/>
              </a:rPr>
              <a:t> </a:t>
            </a:r>
            <a:r>
              <a:rPr dirty="0" sz="750" spc="45">
                <a:latin typeface="Arial"/>
                <a:cs typeface="Arial"/>
              </a:rPr>
              <a:t>asincrónicos</a:t>
            </a:r>
            <a:r>
              <a:rPr dirty="0" sz="750" spc="-15">
                <a:latin typeface="Arial"/>
                <a:cs typeface="Arial"/>
              </a:rPr>
              <a:t> </a:t>
            </a:r>
            <a:r>
              <a:rPr dirty="0" sz="750" spc="50">
                <a:latin typeface="Arial"/>
                <a:cs typeface="Arial"/>
              </a:rPr>
              <a:t>trifásicos</a:t>
            </a:r>
            <a:endParaRPr sz="750">
              <a:latin typeface="Arial"/>
              <a:cs typeface="Arial"/>
            </a:endParaRPr>
          </a:p>
          <a:p>
            <a:pPr marL="12700" marR="5080">
              <a:lnSpc>
                <a:spcPct val="90400"/>
              </a:lnSpc>
              <a:spcBef>
                <a:spcPts val="25"/>
              </a:spcBef>
            </a:pPr>
            <a:r>
              <a:rPr dirty="0" sz="700">
                <a:latin typeface="Arial"/>
                <a:cs typeface="Arial"/>
              </a:rPr>
              <a:t>Estos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son</a:t>
            </a:r>
            <a:r>
              <a:rPr dirty="0" sz="700" spc="50">
                <a:latin typeface="Arial"/>
                <a:cs typeface="Arial"/>
              </a:rPr>
              <a:t> </a:t>
            </a:r>
            <a:r>
              <a:rPr dirty="0" sz="700" spc="-15">
                <a:latin typeface="Arial"/>
                <a:cs typeface="Arial"/>
              </a:rPr>
              <a:t>v</a:t>
            </a:r>
            <a:r>
              <a:rPr dirty="0" sz="700" spc="-25">
                <a:latin typeface="Arial"/>
                <a:cs typeface="Arial"/>
              </a:rPr>
              <a:t>a</a:t>
            </a:r>
            <a:r>
              <a:rPr dirty="0" sz="700" spc="180">
                <a:latin typeface="Arial"/>
                <a:cs typeface="Arial"/>
              </a:rPr>
              <a:t>l</a:t>
            </a:r>
            <a:r>
              <a:rPr dirty="0" sz="700" spc="40">
                <a:latin typeface="Arial"/>
                <a:cs typeface="Arial"/>
              </a:rPr>
              <a:t>o</a:t>
            </a:r>
            <a:r>
              <a:rPr dirty="0" sz="700" spc="140">
                <a:latin typeface="Arial"/>
                <a:cs typeface="Arial"/>
              </a:rPr>
              <a:t>r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-30">
                <a:latin typeface="Arial"/>
                <a:cs typeface="Arial"/>
              </a:rPr>
              <a:t>s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5">
                <a:latin typeface="Arial"/>
                <a:cs typeface="Arial"/>
              </a:rPr>
              <a:t>c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180">
                <a:latin typeface="Arial"/>
                <a:cs typeface="Arial"/>
              </a:rPr>
              <a:t>l</a:t>
            </a:r>
            <a:r>
              <a:rPr dirty="0" sz="700" spc="80">
                <a:latin typeface="Arial"/>
                <a:cs typeface="Arial"/>
              </a:rPr>
              <a:t>cu</a:t>
            </a:r>
            <a:r>
              <a:rPr dirty="0" sz="700" spc="70">
                <a:latin typeface="Arial"/>
                <a:cs typeface="Arial"/>
              </a:rPr>
              <a:t>l</a:t>
            </a:r>
            <a:r>
              <a:rPr dirty="0" sz="700" spc="-15">
                <a:latin typeface="Arial"/>
                <a:cs typeface="Arial"/>
              </a:rPr>
              <a:t>a</a:t>
            </a:r>
            <a:r>
              <a:rPr dirty="0" sz="700" spc="15">
                <a:latin typeface="Arial"/>
                <a:cs typeface="Arial"/>
              </a:rPr>
              <a:t>d</a:t>
            </a:r>
            <a:r>
              <a:rPr dirty="0" sz="700" spc="50">
                <a:latin typeface="Arial"/>
                <a:cs typeface="Arial"/>
              </a:rPr>
              <a:t>o</a:t>
            </a:r>
            <a:r>
              <a:rPr dirty="0" sz="700" spc="-20">
                <a:latin typeface="Arial"/>
                <a:cs typeface="Arial"/>
              </a:rPr>
              <a:t>s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para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motores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50">
                <a:latin typeface="Arial"/>
                <a:cs typeface="Arial"/>
              </a:rPr>
              <a:t>trifásicos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asincrónicos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50">
                <a:latin typeface="Arial"/>
                <a:cs typeface="Arial"/>
              </a:rPr>
              <a:t>con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100">
                <a:latin typeface="Arial"/>
                <a:cs typeface="Arial"/>
              </a:rPr>
              <a:t>rotor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en</a:t>
            </a:r>
            <a:r>
              <a:rPr dirty="0" sz="700" spc="275">
                <a:latin typeface="Arial"/>
                <a:cs typeface="Arial"/>
              </a:rPr>
              <a:t> </a:t>
            </a:r>
            <a:r>
              <a:rPr dirty="0" sz="700" spc="50">
                <a:latin typeface="Arial"/>
                <a:cs typeface="Arial"/>
              </a:rPr>
              <a:t>jaula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de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ardilla </a:t>
            </a:r>
            <a:r>
              <a:rPr dirty="0" sz="700" spc="-10">
                <a:latin typeface="Arial"/>
                <a:cs typeface="Arial"/>
              </a:rPr>
              <a:t>de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fabricación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-25">
                <a:latin typeface="Arial"/>
                <a:cs typeface="Arial"/>
              </a:rPr>
              <a:t>Siemens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de</a:t>
            </a:r>
            <a:r>
              <a:rPr dirty="0" sz="700" spc="50">
                <a:latin typeface="Arial"/>
                <a:cs typeface="Arial"/>
              </a:rPr>
              <a:t> última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generación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para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una</a:t>
            </a:r>
            <a:r>
              <a:rPr dirty="0" sz="700" spc="5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compensación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cercana</a:t>
            </a:r>
            <a:r>
              <a:rPr dirty="0" sz="700" spc="4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a</a:t>
            </a:r>
            <a:r>
              <a:rPr dirty="0" sz="700" spc="23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Cos</a:t>
            </a:r>
            <a:r>
              <a:rPr dirty="0" sz="700" spc="325">
                <a:latin typeface="Arial"/>
                <a:cs typeface="Arial"/>
              </a:rPr>
              <a:t> </a:t>
            </a:r>
            <a:r>
              <a:rPr dirty="0" sz="700" spc="-80">
                <a:latin typeface="Arial"/>
                <a:cs typeface="Arial"/>
              </a:rPr>
              <a:t>2</a:t>
            </a:r>
            <a:r>
              <a:rPr dirty="0" sz="700" spc="5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0,95.</a:t>
            </a:r>
            <a:r>
              <a:rPr dirty="0" sz="700" spc="215">
                <a:latin typeface="Arial"/>
                <a:cs typeface="Arial"/>
              </a:rPr>
              <a:t> </a:t>
            </a:r>
            <a:r>
              <a:rPr dirty="0" sz="700" spc="-20">
                <a:latin typeface="Arial"/>
                <a:cs typeface="Arial"/>
              </a:rPr>
              <a:t>Para</a:t>
            </a:r>
            <a:r>
              <a:rPr dirty="0" sz="700" spc="20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motores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de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75">
                <a:latin typeface="Arial"/>
                <a:cs typeface="Arial"/>
              </a:rPr>
              <a:t>otra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-15">
                <a:latin typeface="Arial"/>
                <a:cs typeface="Arial"/>
              </a:rPr>
              <a:t>v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165">
                <a:latin typeface="Arial"/>
                <a:cs typeface="Arial"/>
              </a:rPr>
              <a:t>l</a:t>
            </a:r>
            <a:r>
              <a:rPr dirty="0" sz="700" spc="40">
                <a:latin typeface="Arial"/>
                <a:cs typeface="Arial"/>
              </a:rPr>
              <a:t>o</a:t>
            </a:r>
            <a:r>
              <a:rPr dirty="0" sz="700" spc="5">
                <a:latin typeface="Arial"/>
                <a:cs typeface="Arial"/>
              </a:rPr>
              <a:t>c</a:t>
            </a:r>
            <a:r>
              <a:rPr dirty="0" sz="700" spc="50">
                <a:latin typeface="Arial"/>
                <a:cs typeface="Arial"/>
              </a:rPr>
              <a:t>i</a:t>
            </a:r>
            <a:r>
              <a:rPr dirty="0" sz="700" spc="5">
                <a:latin typeface="Arial"/>
                <a:cs typeface="Arial"/>
              </a:rPr>
              <a:t>d</a:t>
            </a:r>
            <a:r>
              <a:rPr dirty="0" sz="700" spc="-25">
                <a:latin typeface="Arial"/>
                <a:cs typeface="Arial"/>
              </a:rPr>
              <a:t>a</a:t>
            </a:r>
            <a:r>
              <a:rPr dirty="0" sz="700" spc="5">
                <a:latin typeface="Arial"/>
                <a:cs typeface="Arial"/>
              </a:rPr>
              <a:t>d</a:t>
            </a:r>
            <a:r>
              <a:rPr dirty="0" sz="700" spc="35">
                <a:latin typeface="Arial"/>
                <a:cs typeface="Arial"/>
              </a:rPr>
              <a:t>,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55">
                <a:latin typeface="Arial"/>
                <a:cs typeface="Arial"/>
              </a:rPr>
              <a:t>otrofabricante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u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75">
                <a:latin typeface="Arial"/>
                <a:cs typeface="Arial"/>
              </a:rPr>
              <a:t>otra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generación,</a:t>
            </a:r>
            <a:r>
              <a:rPr dirty="0" sz="700" spc="21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como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200">
                <a:latin typeface="Arial"/>
                <a:cs typeface="Arial"/>
              </a:rPr>
              <a:t>l</a:t>
            </a:r>
            <a:r>
              <a:rPr dirty="0" sz="700" spc="30">
                <a:latin typeface="Arial"/>
                <a:cs typeface="Arial"/>
              </a:rPr>
              <a:t>o</a:t>
            </a:r>
            <a:r>
              <a:rPr dirty="0" sz="700" spc="-35">
                <a:latin typeface="Arial"/>
                <a:cs typeface="Arial"/>
              </a:rPr>
              <a:t>s</a:t>
            </a:r>
            <a:r>
              <a:rPr dirty="0" sz="700" spc="40">
                <a:latin typeface="Arial"/>
                <a:cs typeface="Arial"/>
              </a:rPr>
              <a:t> </a:t>
            </a:r>
            <a:r>
              <a:rPr dirty="0" sz="700" spc="-15">
                <a:latin typeface="Arial"/>
                <a:cs typeface="Arial"/>
              </a:rPr>
              <a:t>v</a:t>
            </a:r>
            <a:r>
              <a:rPr dirty="0" sz="700" spc="-25">
                <a:latin typeface="Arial"/>
                <a:cs typeface="Arial"/>
              </a:rPr>
              <a:t>a</a:t>
            </a:r>
            <a:r>
              <a:rPr dirty="0" sz="700" spc="180">
                <a:latin typeface="Arial"/>
                <a:cs typeface="Arial"/>
              </a:rPr>
              <a:t>l</a:t>
            </a:r>
            <a:r>
              <a:rPr dirty="0" sz="700" spc="40">
                <a:latin typeface="Arial"/>
                <a:cs typeface="Arial"/>
              </a:rPr>
              <a:t>o</a:t>
            </a:r>
            <a:r>
              <a:rPr dirty="0" sz="700" spc="140">
                <a:latin typeface="Arial"/>
                <a:cs typeface="Arial"/>
              </a:rPr>
              <a:t>r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-30">
                <a:latin typeface="Arial"/>
                <a:cs typeface="Arial"/>
              </a:rPr>
              <a:t>s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5">
                <a:latin typeface="Arial"/>
                <a:cs typeface="Arial"/>
              </a:rPr>
              <a:t>d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204">
                <a:latin typeface="Arial"/>
                <a:cs typeface="Arial"/>
              </a:rPr>
              <a:t>l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Cos</a:t>
            </a:r>
            <a:r>
              <a:rPr dirty="0" sz="700" spc="3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cambian;</a:t>
            </a:r>
            <a:r>
              <a:rPr dirty="0" sz="700" spc="200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también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cambian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190">
                <a:latin typeface="Arial"/>
                <a:cs typeface="Arial"/>
              </a:rPr>
              <a:t>l</a:t>
            </a:r>
            <a:r>
              <a:rPr dirty="0" sz="700" spc="20">
                <a:latin typeface="Arial"/>
                <a:cs typeface="Arial"/>
              </a:rPr>
              <a:t>o</a:t>
            </a:r>
            <a:r>
              <a:rPr dirty="0" sz="700" spc="-45">
                <a:latin typeface="Arial"/>
                <a:cs typeface="Arial"/>
              </a:rPr>
              <a:t>s</a:t>
            </a:r>
            <a:r>
              <a:rPr dirty="0" sz="700" spc="-1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v</a:t>
            </a:r>
            <a:r>
              <a:rPr dirty="0" sz="700" spc="-25">
                <a:latin typeface="Arial"/>
                <a:cs typeface="Arial"/>
              </a:rPr>
              <a:t>a</a:t>
            </a:r>
            <a:r>
              <a:rPr dirty="0" sz="700" spc="180">
                <a:latin typeface="Arial"/>
                <a:cs typeface="Arial"/>
              </a:rPr>
              <a:t>l</a:t>
            </a:r>
            <a:r>
              <a:rPr dirty="0" sz="700" spc="40">
                <a:latin typeface="Arial"/>
                <a:cs typeface="Arial"/>
              </a:rPr>
              <a:t>o</a:t>
            </a:r>
            <a:r>
              <a:rPr dirty="0" sz="700" spc="140">
                <a:latin typeface="Arial"/>
                <a:cs typeface="Arial"/>
              </a:rPr>
              <a:t>r</a:t>
            </a:r>
            <a:r>
              <a:rPr dirty="0" sz="700" spc="-70">
                <a:latin typeface="Arial"/>
                <a:cs typeface="Arial"/>
              </a:rPr>
              <a:t>e</a:t>
            </a:r>
            <a:r>
              <a:rPr dirty="0" sz="700" spc="-30">
                <a:latin typeface="Arial"/>
                <a:cs typeface="Arial"/>
              </a:rPr>
              <a:t>s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asignados</a:t>
            </a:r>
            <a:r>
              <a:rPr dirty="0" sz="700" spc="15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de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175">
                <a:latin typeface="Arial"/>
                <a:cs typeface="Arial"/>
              </a:rPr>
              <a:t>l</a:t>
            </a:r>
            <a:r>
              <a:rPr dirty="0" sz="700" spc="50">
                <a:latin typeface="Arial"/>
                <a:cs typeface="Arial"/>
              </a:rPr>
              <a:t>o</a:t>
            </a:r>
            <a:r>
              <a:rPr dirty="0" sz="700" spc="-30">
                <a:latin typeface="Arial"/>
                <a:cs typeface="Arial"/>
              </a:rPr>
              <a:t>s</a:t>
            </a:r>
            <a:r>
              <a:rPr dirty="0" sz="700">
                <a:latin typeface="Arial"/>
                <a:cs typeface="Arial"/>
              </a:rPr>
              <a:t>c</a:t>
            </a:r>
            <a:r>
              <a:rPr dirty="0" sz="700" spc="-10">
                <a:latin typeface="Arial"/>
                <a:cs typeface="Arial"/>
              </a:rPr>
              <a:t>a</a:t>
            </a:r>
            <a:r>
              <a:rPr dirty="0" sz="700" spc="-70">
                <a:latin typeface="Arial"/>
                <a:cs typeface="Arial"/>
              </a:rPr>
              <a:t>p</a:t>
            </a:r>
            <a:r>
              <a:rPr dirty="0" sz="700" spc="-15">
                <a:latin typeface="Arial"/>
                <a:cs typeface="Arial"/>
              </a:rPr>
              <a:t>a</a:t>
            </a:r>
            <a:r>
              <a:rPr dirty="0" sz="700" spc="35">
                <a:latin typeface="Arial"/>
                <a:cs typeface="Arial"/>
              </a:rPr>
              <a:t>c</a:t>
            </a:r>
            <a:r>
              <a:rPr dirty="0" sz="700" spc="40">
                <a:latin typeface="Arial"/>
                <a:cs typeface="Arial"/>
              </a:rPr>
              <a:t>i</a:t>
            </a:r>
            <a:r>
              <a:rPr dirty="0" sz="700" spc="145">
                <a:latin typeface="Arial"/>
                <a:cs typeface="Arial"/>
              </a:rPr>
              <a:t>t</a:t>
            </a:r>
            <a:r>
              <a:rPr dirty="0" sz="700" spc="50">
                <a:latin typeface="Arial"/>
                <a:cs typeface="Arial"/>
              </a:rPr>
              <a:t>o</a:t>
            </a:r>
            <a:r>
              <a:rPr dirty="0" sz="700" spc="145">
                <a:latin typeface="Arial"/>
                <a:cs typeface="Arial"/>
              </a:rPr>
              <a:t>r</a:t>
            </a:r>
            <a:r>
              <a:rPr dirty="0" sz="700" spc="-60">
                <a:latin typeface="Arial"/>
                <a:cs typeface="Arial"/>
              </a:rPr>
              <a:t>e</a:t>
            </a:r>
            <a:r>
              <a:rPr dirty="0" sz="700" spc="-25">
                <a:latin typeface="Arial"/>
                <a:cs typeface="Arial"/>
              </a:rPr>
              <a:t>s</a:t>
            </a:r>
            <a:r>
              <a:rPr dirty="0" sz="700" spc="-5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de compensación.</a:t>
            </a:r>
            <a:endParaRPr sz="7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1386878" y="2453276"/>
          <a:ext cx="7072630" cy="2970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"/>
                <a:gridCol w="325120"/>
                <a:gridCol w="438149"/>
                <a:gridCol w="646430"/>
                <a:gridCol w="501014"/>
                <a:gridCol w="655955"/>
                <a:gridCol w="563880"/>
                <a:gridCol w="767714"/>
                <a:gridCol w="789939"/>
                <a:gridCol w="541020"/>
                <a:gridCol w="554989"/>
                <a:gridCol w="521335"/>
                <a:gridCol w="492759"/>
              </a:tblGrid>
              <a:tr h="1365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114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ϕ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75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Capacitor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114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ϕ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75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Capacitor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68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114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ϕ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755"/>
                        </a:lnSpc>
                      </a:pPr>
                      <a:r>
                        <a:rPr dirty="0" sz="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Capacitor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79375">
                        <a:lnSpc>
                          <a:spcPts val="595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25252" sz="825" spc="-37">
                          <a:latin typeface="Arial"/>
                          <a:cs typeface="Arial"/>
                        </a:rPr>
                        <a:t>n</a:t>
                      </a:r>
                      <a:endParaRPr baseline="-25252" sz="825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ts val="595"/>
                        </a:lnSpc>
                      </a:pPr>
                      <a:r>
                        <a:rPr dirty="0" sz="600" spc="-25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-30864" sz="675" spc="-37">
                          <a:latin typeface="Arial"/>
                          <a:cs typeface="Arial"/>
                        </a:rPr>
                        <a:t>2</a:t>
                      </a:r>
                      <a:endParaRPr baseline="-30864" sz="675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665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Ucc=</a:t>
                      </a:r>
                      <a:r>
                        <a:rPr dirty="0" sz="6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665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Ucc=</a:t>
                      </a:r>
                      <a:r>
                        <a:rPr dirty="0" sz="6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5%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665"/>
                        </a:lnSpc>
                      </a:pPr>
                      <a:r>
                        <a:rPr dirty="0" sz="600" spc="-10">
                          <a:latin typeface="Arial"/>
                          <a:cs typeface="Arial"/>
                        </a:rPr>
                        <a:t>Ucc=</a:t>
                      </a:r>
                      <a:r>
                        <a:rPr dirty="0" sz="6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4%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40335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kW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550" spc="-25">
                          <a:latin typeface="Verdana"/>
                          <a:cs typeface="Verdana"/>
                        </a:rPr>
                        <a:t>CV</a:t>
                      </a:r>
                      <a:endParaRPr sz="550">
                        <a:latin typeface="Verdana"/>
                        <a:cs typeface="Verdana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0">
                          <a:latin typeface="Arial"/>
                          <a:cs typeface="Arial"/>
                        </a:rPr>
                        <a:t>kvar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42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0">
                          <a:latin typeface="Arial"/>
                          <a:cs typeface="Arial"/>
                        </a:rPr>
                        <a:t>kvar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381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00" spc="-20">
                          <a:latin typeface="Arial"/>
                          <a:cs typeface="Arial"/>
                        </a:rPr>
                        <a:t>kvar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145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2,4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2,9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3,6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698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1,1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286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0,5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160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235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3,9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4,7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5,9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0,5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250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365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6,1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7,3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9,1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2,2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0,5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315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455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7,6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9,1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11,4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3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4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580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9,6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11,6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14,5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>
                          <a:latin typeface="Verdana"/>
                          <a:cs typeface="Verdana"/>
                        </a:rPr>
                        <a:t>4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0,86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500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725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12,0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14,5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18,1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0,89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0,81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630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910</a:t>
                      </a:r>
                      <a:r>
                        <a:rPr dirty="0" sz="65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15,1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18,2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22,8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0,89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120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1,25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800</a:t>
                      </a:r>
                      <a:r>
                        <a:rPr dirty="0" sz="65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1160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19,3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23,2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29,0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20014">
                <a:tc>
                  <a:txBody>
                    <a:bodyPr/>
                    <a:lstStyle/>
                    <a:p>
                      <a:pPr marL="21590">
                        <a:lnSpc>
                          <a:spcPts val="685"/>
                        </a:lnSpc>
                        <a:spcBef>
                          <a:spcPts val="16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9,2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85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12,5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685"/>
                        </a:lnSpc>
                        <a:spcBef>
                          <a:spcPts val="16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0,89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095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ts val="75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735"/>
                        </a:lnSpc>
                        <a:spcBef>
                          <a:spcPts val="114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0,82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ts val="750"/>
                        </a:lnSpc>
                        <a:spcBef>
                          <a:spcPts val="9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ts val="750"/>
                        </a:lnSpc>
                        <a:spcBef>
                          <a:spcPts val="9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110489">
                        <a:lnSpc>
                          <a:spcPts val="750"/>
                        </a:lnSpc>
                        <a:spcBef>
                          <a:spcPts val="9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_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1000</a:t>
                      </a:r>
                      <a:r>
                        <a:rPr dirty="0" sz="650" spc="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kVA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1450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24,1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29,0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36,3</a:t>
                      </a:r>
                      <a:r>
                        <a:rPr dirty="0" sz="650" spc="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</a:tr>
              <a:tr h="18478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52704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52704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0,88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52704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6355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3,5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381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43815"/>
                </a:tc>
                <a:tc gridSpan="5"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650" spc="125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650" spc="125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50" spc="125">
                          <a:latin typeface="Arial"/>
                          <a:cs typeface="Arial"/>
                        </a:rPr>
                        <a:t>b</a:t>
                      </a:r>
                      <a:r>
                        <a:rPr dirty="0" baseline="-15873" sz="1050" spc="-67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650" spc="125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650" spc="145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650" spc="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55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650" spc="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valo</a:t>
                      </a:r>
                      <a:r>
                        <a:rPr dirty="0" baseline="-15873" sz="105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-15873" sz="1050" spc="-97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150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10">
                          <a:latin typeface="Arial"/>
                          <a:cs typeface="Arial"/>
                        </a:rPr>
                        <a:t>ecaz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100">
                          <a:latin typeface="Arial"/>
                          <a:cs typeface="Arial"/>
                        </a:rPr>
                        <a:t>la</a:t>
                      </a:r>
                      <a:r>
                        <a:rPr dirty="0" baseline="-15873" sz="1050" spc="-150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50" spc="-1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50" spc="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65">
                          <a:latin typeface="Arial"/>
                          <a:cs typeface="Arial"/>
                        </a:rPr>
                        <a:t>corriente</a:t>
                      </a:r>
                      <a:r>
                        <a:rPr dirty="0" sz="7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presunta</a:t>
                      </a:r>
                      <a:r>
                        <a:rPr dirty="0" sz="7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-25">
                          <a:latin typeface="Arial"/>
                          <a:cs typeface="Arial"/>
                        </a:rPr>
                        <a:t>de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5461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083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15</a:t>
                      </a:r>
                      <a:endParaRPr sz="600">
                        <a:latin typeface="Verdana"/>
                        <a:cs typeface="Verdana"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18,5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20</a:t>
                      </a:r>
                      <a:endParaRPr sz="600">
                        <a:latin typeface="Verdana"/>
                        <a:cs typeface="Verdana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0,90</a:t>
                      </a:r>
                      <a:endParaRPr sz="600">
                        <a:latin typeface="Verdana"/>
                        <a:cs typeface="Verdana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0,91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1968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2,0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algn="ctr" marR="6286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0,84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4,0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algn="ctr" marR="679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6,0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2920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algn="ctr" marR="2920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795"/>
                </a:tc>
                <a:tc gridSpan="5">
                  <a:txBody>
                    <a:bodyPr/>
                    <a:lstStyle/>
                    <a:p>
                      <a:pPr marL="198755">
                        <a:lnSpc>
                          <a:spcPts val="660"/>
                        </a:lnSpc>
                      </a:pPr>
                      <a:r>
                        <a:rPr dirty="0" sz="750" spc="80">
                          <a:latin typeface="Arial"/>
                          <a:cs typeface="Arial"/>
                        </a:rPr>
                        <a:t>cortocircuito</a:t>
                      </a:r>
                      <a:r>
                        <a:rPr dirty="0" sz="7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7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bornes</a:t>
                      </a:r>
                      <a:r>
                        <a:rPr dirty="0" sz="7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7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750" spc="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75">
                          <a:latin typeface="Arial"/>
                          <a:cs typeface="Arial"/>
                        </a:rPr>
                        <a:t>transformador</a:t>
                      </a:r>
                      <a:r>
                        <a:rPr dirty="0" sz="7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50">
                          <a:latin typeface="Arial"/>
                          <a:cs typeface="Arial"/>
                        </a:rPr>
                        <a:t>tifasico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98120">
                        <a:lnSpc>
                          <a:spcPts val="805"/>
                        </a:lnSpc>
                      </a:pPr>
                      <a:r>
                        <a:rPr dirty="0" sz="75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5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50" spc="40">
                          <a:latin typeface="Arial"/>
                          <a:cs typeface="Arial"/>
                        </a:rPr>
                        <a:t>distribucion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98755">
                        <a:lnSpc>
                          <a:spcPts val="560"/>
                        </a:lnSpc>
                      </a:pPr>
                      <a:r>
                        <a:rPr dirty="0" sz="700">
                          <a:latin typeface="Arial"/>
                          <a:cs typeface="Arial"/>
                        </a:rPr>
                        <a:t>Estos</a:t>
                      </a:r>
                      <a:r>
                        <a:rPr dirty="0" sz="700" spc="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700" spc="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75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700" spc="8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75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7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75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75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80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700" spc="45">
                          <a:latin typeface="Arial"/>
                          <a:cs typeface="Arial"/>
                        </a:rPr>
                        <a:t> teoricos</a:t>
                      </a:r>
                      <a:r>
                        <a:rPr dirty="0" sz="700" spc="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0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latin typeface="Arial"/>
                          <a:cs typeface="Arial"/>
                        </a:rPr>
                        <a:t>indican</a:t>
                      </a:r>
                      <a:r>
                        <a:rPr dirty="0" sz="700" spc="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10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110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114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latin typeface="Arial"/>
                          <a:cs typeface="Arial"/>
                        </a:rPr>
                        <a:t>maximos</a:t>
                      </a:r>
                      <a:r>
                        <a:rPr dirty="0" sz="70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5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27685">
                        <a:lnSpc>
                          <a:spcPts val="480"/>
                        </a:lnSpc>
                        <a:tabLst>
                          <a:tab pos="1671955" algn="l"/>
                          <a:tab pos="2428240" algn="l"/>
                        </a:tabLst>
                      </a:pPr>
                      <a:r>
                        <a:rPr dirty="0" sz="650" spc="-50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l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8745">
                <a:tc>
                  <a:txBody>
                    <a:bodyPr/>
                    <a:lstStyle/>
                    <a:p>
                      <a:pPr marL="21590">
                        <a:lnSpc>
                          <a:spcPts val="660"/>
                        </a:lnSpc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22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60"/>
                        </a:lnSpc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660"/>
                        </a:lnSpc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0,88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ts val="655"/>
                        </a:lnSpc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4,0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655"/>
                        </a:lnSpc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ts val="655"/>
                        </a:lnSpc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ts val="655"/>
                        </a:lnSpc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ts val="655"/>
                        </a:lnSpc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0">
                          <a:latin typeface="Verdana"/>
                          <a:cs typeface="Verdana"/>
                        </a:rPr>
                        <a:t>0,89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5,0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0,77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03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37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R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0,83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651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45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60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628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7,5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933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55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882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933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12,5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1765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75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100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0,88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7780"/>
                </a:tc>
                <a:tc>
                  <a:txBody>
                    <a:bodyPr/>
                    <a:lstStyle/>
                    <a:p>
                      <a:pPr algn="ctr" marR="882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933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6839">
                <a:tc>
                  <a:txBody>
                    <a:bodyPr/>
                    <a:lstStyle/>
                    <a:p>
                      <a:pPr marL="21590">
                        <a:lnSpc>
                          <a:spcPts val="635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90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35"/>
                        </a:lnSpc>
                        <a:spcBef>
                          <a:spcPts val="190"/>
                        </a:spcBef>
                      </a:pPr>
                      <a:r>
                        <a:rPr dirty="0" sz="600" spc="-25">
                          <a:latin typeface="Verdana"/>
                          <a:cs typeface="Verdana"/>
                        </a:rPr>
                        <a:t>125</a:t>
                      </a:r>
                      <a:endParaRPr sz="600">
                        <a:latin typeface="Verdana"/>
                        <a:cs typeface="Verdana"/>
                      </a:endParaRPr>
                    </a:p>
                  </a:txBody>
                  <a:tcPr marL="0" marR="0" marB="0" marT="2413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0,89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88265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0,86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93345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r" marR="200660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0">
                          <a:latin typeface="Arial"/>
                          <a:cs typeface="Arial"/>
                        </a:rPr>
                        <a:t>0,84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54610">
                        <a:lnSpc>
                          <a:spcPts val="700"/>
                        </a:lnSpc>
                        <a:spcBef>
                          <a:spcPts val="120"/>
                        </a:spcBef>
                      </a:pPr>
                      <a:r>
                        <a:rPr dirty="0" sz="650" spc="-25">
                          <a:latin typeface="Arial"/>
                          <a:cs typeface="Arial"/>
                        </a:rPr>
                        <a:t>25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524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53337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3172" y="2059353"/>
            <a:ext cx="3451860" cy="991869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1000" spc="15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spc="-50" i="1">
                <a:solidFill>
                  <a:srgbClr val="005BAA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45">
                <a:latin typeface="Arial"/>
                <a:cs typeface="Arial"/>
              </a:rPr>
              <a:t>Motores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Asincrónicos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Trifásicos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050" spc="70">
                <a:latin typeface="Arial Narrow"/>
                <a:cs typeface="Arial Narrow"/>
              </a:rPr>
              <a:t>1.1455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1/min</a:t>
            </a:r>
            <a:r>
              <a:rPr dirty="0" sz="1050" spc="-7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50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Hz</a:t>
            </a:r>
            <a:r>
              <a:rPr dirty="0" sz="1050" spc="26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1755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1/min</a:t>
            </a:r>
            <a:r>
              <a:rPr dirty="0" sz="1050" spc="-9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85">
                <a:latin typeface="Arial Narrow"/>
                <a:cs typeface="Arial Narrow"/>
              </a:rPr>
              <a:t>60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Hz</a:t>
            </a:r>
            <a:r>
              <a:rPr dirty="0" sz="1050" spc="18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4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polos.</a:t>
            </a:r>
            <a:endParaRPr sz="10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0">
                <a:latin typeface="Arial Narrow"/>
                <a:cs typeface="Arial Narrow"/>
              </a:rPr>
              <a:t>2.7,5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kW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/</a:t>
            </a:r>
            <a:r>
              <a:rPr dirty="0" sz="1050" spc="-7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0,735</a:t>
            </a:r>
            <a:r>
              <a:rPr dirty="0" sz="1050" spc="-3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kW/CV,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aproximadamente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10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CV.</a:t>
            </a:r>
            <a:endParaRPr sz="1050">
              <a:latin typeface="Arial Narrow"/>
              <a:cs typeface="Arial Narrow"/>
            </a:endParaRPr>
          </a:p>
          <a:p>
            <a:pPr marL="103505" marR="5080" indent="-90805">
              <a:lnSpc>
                <a:spcPts val="1250"/>
              </a:lnSpc>
              <a:spcBef>
                <a:spcPts val="55"/>
              </a:spcBef>
            </a:pPr>
            <a:r>
              <a:rPr dirty="0" sz="1050" spc="50">
                <a:latin typeface="Arial Narrow"/>
                <a:cs typeface="Arial Narrow"/>
              </a:rPr>
              <a:t>3.Algo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mas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7,5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kW</a:t>
            </a:r>
            <a:r>
              <a:rPr dirty="0" sz="1050" spc="-5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(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en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caso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rendimiento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0,87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, </a:t>
            </a:r>
            <a:r>
              <a:rPr dirty="0" sz="1050" spc="-10">
                <a:latin typeface="Arial Narrow"/>
                <a:cs typeface="Arial Narrow"/>
              </a:rPr>
              <a:t>entonces </a:t>
            </a:r>
            <a:r>
              <a:rPr dirty="0" sz="1050" spc="55">
                <a:latin typeface="Arial Narrow"/>
                <a:cs typeface="Arial Narrow"/>
              </a:rPr>
              <a:t>4.8,62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kW.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199246" y="3021402"/>
            <a:ext cx="1654175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331595" algn="l"/>
              </a:tabLst>
            </a:pPr>
            <a:r>
              <a:rPr dirty="0" sz="1050" spc="75">
                <a:latin typeface="Arial Narrow"/>
                <a:cs typeface="Arial Narrow"/>
              </a:rPr>
              <a:t>8,25kW</a:t>
            </a:r>
            <a:r>
              <a:rPr dirty="0" sz="1050" spc="245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ó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10CV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x </a:t>
            </a:r>
            <a:r>
              <a:rPr dirty="0" sz="1050" spc="25">
                <a:latin typeface="Arial Narrow"/>
                <a:cs typeface="Arial Narrow"/>
              </a:rPr>
              <a:t>1,1</a:t>
            </a:r>
            <a:r>
              <a:rPr dirty="0" sz="1050">
                <a:latin typeface="Arial Narrow"/>
                <a:cs typeface="Arial Narrow"/>
              </a:rPr>
              <a:t>	</a:t>
            </a:r>
            <a:r>
              <a:rPr dirty="0" sz="1050" spc="45">
                <a:latin typeface="Arial Narrow"/>
                <a:cs typeface="Arial Narrow"/>
              </a:rPr>
              <a:t>11CV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3172" y="3021402"/>
            <a:ext cx="1754505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5.FS</a:t>
            </a:r>
            <a:r>
              <a:rPr dirty="0" sz="1050" spc="300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1,1,</a:t>
            </a:r>
            <a:r>
              <a:rPr dirty="0" sz="1050" spc="-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35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7,5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kW</a:t>
            </a:r>
            <a:r>
              <a:rPr dirty="0" sz="1050" spc="-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x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 spc="25">
                <a:latin typeface="Arial Narrow"/>
                <a:cs typeface="Arial Narrow"/>
              </a:rPr>
              <a:t>1,1</a:t>
            </a:r>
            <a:endParaRPr sz="1050">
              <a:latin typeface="Arial Narrow"/>
              <a:cs typeface="Arial Narrow"/>
            </a:endParaRPr>
          </a:p>
          <a:p>
            <a:pPr algn="just" marL="12700" marR="189865">
              <a:lnSpc>
                <a:spcPct val="99600"/>
              </a:lnSpc>
              <a:spcBef>
                <a:spcPts val="10"/>
              </a:spcBef>
            </a:pPr>
            <a:r>
              <a:rPr dirty="0" sz="1050" spc="65">
                <a:latin typeface="Arial Narrow"/>
                <a:cs typeface="Arial Narrow"/>
              </a:rPr>
              <a:t>6.230</a:t>
            </a:r>
            <a:r>
              <a:rPr dirty="0" sz="1050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/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400</a:t>
            </a:r>
            <a:r>
              <a:rPr dirty="0" sz="1050" spc="-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V,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-20">
                <a:latin typeface="Arial Narrow"/>
                <a:cs typeface="Arial Narrow"/>
              </a:rPr>
              <a:t> ¡NO! </a:t>
            </a:r>
            <a:r>
              <a:rPr dirty="0" sz="1050" spc="50">
                <a:latin typeface="Arial Narrow"/>
                <a:cs typeface="Arial Narrow"/>
              </a:rPr>
              <a:t>7.IM</a:t>
            </a:r>
            <a:r>
              <a:rPr dirty="0" sz="1050">
                <a:latin typeface="Arial Narrow"/>
                <a:cs typeface="Arial Narrow"/>
              </a:rPr>
              <a:t> B3,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16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horizontal. </a:t>
            </a:r>
            <a:r>
              <a:rPr dirty="0" sz="1050" spc="60">
                <a:latin typeface="Arial Narrow"/>
                <a:cs typeface="Arial Narrow"/>
              </a:rPr>
              <a:t>8.IM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B3,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patas.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13340" y="3661330"/>
            <a:ext cx="52070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90">
                <a:latin typeface="Arial Narrow"/>
                <a:cs typeface="Arial Narrow"/>
              </a:rPr>
              <a:t>264</a:t>
            </a:r>
            <a:r>
              <a:rPr dirty="0" sz="1050" spc="-7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mm.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43357" y="3661330"/>
            <a:ext cx="2874645" cy="3511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32080" marR="5080" indent="-120014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 Narrow"/>
                <a:cs typeface="Arial Narrow"/>
              </a:rPr>
              <a:t>9.Tamaño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132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M,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aproximadamente</a:t>
            </a:r>
            <a:r>
              <a:rPr dirty="0" sz="1050" spc="185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2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x</a:t>
            </a:r>
            <a:r>
              <a:rPr dirty="0" sz="1050" spc="290">
                <a:latin typeface="Arial Narrow"/>
                <a:cs typeface="Arial Narrow"/>
              </a:rPr>
              <a:t> </a:t>
            </a:r>
            <a:r>
              <a:rPr dirty="0" sz="1050" spc="30">
                <a:latin typeface="Arial Narrow"/>
                <a:cs typeface="Arial Narrow"/>
              </a:rPr>
              <a:t>132 </a:t>
            </a:r>
            <a:r>
              <a:rPr dirty="0" sz="1050">
                <a:latin typeface="Arial Narrow"/>
                <a:cs typeface="Arial Narrow"/>
              </a:rPr>
              <a:t>IP55,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entonces</a:t>
            </a:r>
            <a:r>
              <a:rPr dirty="0" sz="1050" spc="390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¡SI!.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42631" y="4139652"/>
            <a:ext cx="3007995" cy="22720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10"/>
              </a:spcBef>
            </a:pPr>
            <a:r>
              <a:rPr dirty="0" sz="100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1000" spc="15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1000" spc="-50" i="1">
                <a:solidFill>
                  <a:srgbClr val="005BAA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5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Directo</a:t>
            </a:r>
            <a:r>
              <a:rPr dirty="0" sz="950" spc="1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75">
                <a:latin typeface="Arial"/>
                <a:cs typeface="Arial"/>
              </a:rPr>
              <a:t> </a:t>
            </a:r>
            <a:r>
              <a:rPr dirty="0" sz="950" spc="45">
                <a:latin typeface="Arial"/>
                <a:cs typeface="Arial"/>
              </a:rPr>
              <a:t>Motores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Asincrónicos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Trifásicos</a:t>
            </a:r>
            <a:endParaRPr sz="950">
              <a:latin typeface="Arial"/>
              <a:cs typeface="Arial"/>
            </a:endParaRPr>
          </a:p>
          <a:p>
            <a:pPr marL="144145" indent="-13208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44780" algn="l"/>
              </a:tabLst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ct val="100000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33350" marR="2536825" indent="-1206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6050" algn="l"/>
              </a:tabLst>
            </a:pP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32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No. </a:t>
            </a:r>
            <a:r>
              <a:rPr dirty="0" sz="1050" spc="55">
                <a:latin typeface="Arial Narrow"/>
                <a:cs typeface="Arial Narrow"/>
              </a:rPr>
              <a:t>b</a:t>
            </a:r>
            <a:r>
              <a:rPr dirty="0" sz="1050" spc="31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No.</a:t>
            </a:r>
            <a:endParaRPr sz="1050">
              <a:latin typeface="Arial Narrow"/>
              <a:cs typeface="Arial Narrow"/>
            </a:endParaRPr>
          </a:p>
          <a:p>
            <a:pPr lvl="1" marL="260350" indent="-127635">
              <a:lnSpc>
                <a:spcPts val="1255"/>
              </a:lnSpc>
              <a:spcBef>
                <a:spcPts val="5"/>
              </a:spcBef>
              <a:buAutoNum type="alphaLcPeriod" startAt="3"/>
              <a:tabLst>
                <a:tab pos="260985" algn="l"/>
              </a:tabLst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lvl="1" marL="273050" indent="-140335">
              <a:lnSpc>
                <a:spcPts val="1255"/>
              </a:lnSpc>
              <a:buAutoNum type="alphaLcPeriod" startAt="3"/>
              <a:tabLst>
                <a:tab pos="273685" algn="l"/>
              </a:tabLst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11890" y="2052011"/>
            <a:ext cx="200660" cy="190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 spc="30">
                <a:latin typeface="Arial Narrow"/>
                <a:cs typeface="Arial Narrow"/>
              </a:rPr>
              <a:t>10.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10994" y="3176406"/>
            <a:ext cx="3314065" cy="306641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Contactores</a:t>
            </a:r>
            <a:r>
              <a:rPr dirty="0" sz="950" spc="254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Tripolares</a:t>
            </a:r>
            <a:endParaRPr sz="950">
              <a:latin typeface="Arial"/>
              <a:cs typeface="Arial"/>
            </a:endParaRPr>
          </a:p>
          <a:p>
            <a:pPr marL="145415" indent="-1327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46050" algn="l"/>
              </a:tabLst>
            </a:pPr>
            <a:r>
              <a:rPr dirty="0" sz="1050">
                <a:latin typeface="Arial Narrow"/>
                <a:cs typeface="Arial Narrow"/>
              </a:rPr>
              <a:t>AC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20">
                <a:latin typeface="Arial Narrow"/>
                <a:cs typeface="Arial Narrow"/>
              </a:rPr>
              <a:t>3</a:t>
            </a:r>
            <a:endParaRPr sz="1050">
              <a:latin typeface="Arial Narrow"/>
              <a:cs typeface="Arial Narrow"/>
            </a:endParaRPr>
          </a:p>
          <a:p>
            <a:pPr marL="13335" marR="2293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6050" algn="l"/>
              </a:tabLst>
            </a:pP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todos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ellos. </a:t>
            </a:r>
            <a:r>
              <a:rPr dirty="0" sz="1050" spc="25">
                <a:latin typeface="Arial Narrow"/>
                <a:cs typeface="Arial Narrow"/>
              </a:rPr>
              <a:t>3.</a:t>
            </a:r>
            <a:endParaRPr sz="1050">
              <a:latin typeface="Arial Narrow"/>
              <a:cs typeface="Arial Narrow"/>
            </a:endParaRPr>
          </a:p>
          <a:p>
            <a:pPr marL="132080">
              <a:lnSpc>
                <a:spcPts val="1250"/>
              </a:lnSpc>
            </a:pPr>
            <a:r>
              <a:rPr dirty="0" sz="1050">
                <a:latin typeface="Arial Narrow"/>
                <a:cs typeface="Arial Narrow"/>
              </a:rPr>
              <a:t>No,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limpiar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trapo.</a:t>
            </a:r>
            <a:endParaRPr sz="1050">
              <a:latin typeface="Arial Narrow"/>
              <a:cs typeface="Arial Narrow"/>
            </a:endParaRPr>
          </a:p>
          <a:p>
            <a:pPr marL="13335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No,</a:t>
            </a:r>
            <a:r>
              <a:rPr dirty="0" sz="1050" spc="9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sacar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una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pinza y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limpiar.</a:t>
            </a:r>
            <a:endParaRPr sz="1050">
              <a:latin typeface="Arial Narrow"/>
              <a:cs typeface="Arial Narrow"/>
            </a:endParaRPr>
          </a:p>
          <a:p>
            <a:pPr marL="133350">
              <a:lnSpc>
                <a:spcPct val="100000"/>
              </a:lnSpc>
              <a:spcBef>
                <a:spcPts val="5"/>
              </a:spcBef>
            </a:pPr>
            <a:r>
              <a:rPr dirty="0" sz="1050" spc="-20">
                <a:latin typeface="Arial Narrow"/>
                <a:cs typeface="Arial Narrow"/>
              </a:rPr>
              <a:t>¡Sí!</a:t>
            </a:r>
            <a:endParaRPr sz="1050">
              <a:latin typeface="Arial Narrow"/>
              <a:cs typeface="Arial Narrow"/>
            </a:endParaRPr>
          </a:p>
          <a:p>
            <a:pPr marL="132715" marR="253365" indent="-120650">
              <a:lnSpc>
                <a:spcPts val="1250"/>
              </a:lnSpc>
              <a:spcBef>
                <a:spcPts val="55"/>
              </a:spcBef>
              <a:buAutoNum type="arabicPeriod" startAt="4"/>
              <a:tabLst>
                <a:tab pos="149225" algn="l"/>
              </a:tabLst>
            </a:pPr>
            <a:r>
              <a:rPr dirty="0" sz="1050">
                <a:latin typeface="Arial Narrow"/>
                <a:cs typeface="Arial Narrow"/>
              </a:rPr>
              <a:t>Sí,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si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75">
                <a:latin typeface="Arial Narrow"/>
                <a:cs typeface="Arial Narrow"/>
              </a:rPr>
              <a:t>no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posible,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185">
                <a:latin typeface="Arial Narrow"/>
                <a:cs typeface="Arial Narrow"/>
              </a:rPr>
              <a:t>vericar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aislamiento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usando</a:t>
            </a:r>
            <a:r>
              <a:rPr dirty="0" sz="1050" spc="-2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40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megómetro.</a:t>
            </a:r>
            <a:endParaRPr sz="1050">
              <a:latin typeface="Arial Narrow"/>
              <a:cs typeface="Arial Narrow"/>
            </a:endParaRPr>
          </a:p>
          <a:p>
            <a:pPr marL="13335" marR="5080" indent="-635">
              <a:lnSpc>
                <a:spcPts val="1260"/>
              </a:lnSpc>
              <a:buAutoNum type="arabicPeriod" startAt="4"/>
              <a:tabLst>
                <a:tab pos="145415" algn="l"/>
              </a:tabLst>
            </a:pPr>
            <a:r>
              <a:rPr dirty="0" sz="1050">
                <a:latin typeface="Arial Narrow"/>
                <a:cs typeface="Arial Narrow"/>
              </a:rPr>
              <a:t>Falso,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cada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contactor</a:t>
            </a:r>
            <a:r>
              <a:rPr dirty="0" sz="1050" spc="2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admite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una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 spc="229">
                <a:latin typeface="Arial Narrow"/>
                <a:cs typeface="Arial Narrow"/>
              </a:rPr>
              <a:t>denida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cantidad</a:t>
            </a:r>
            <a:r>
              <a:rPr dirty="0" sz="1050" spc="-35">
                <a:latin typeface="Arial Narrow"/>
                <a:cs typeface="Arial Narrow"/>
              </a:rPr>
              <a:t> </a:t>
            </a:r>
            <a:r>
              <a:rPr dirty="0" sz="1050" spc="-204">
                <a:latin typeface="Arial Narrow"/>
                <a:cs typeface="Arial Narrow"/>
              </a:rPr>
              <a:t>máxima.</a:t>
            </a:r>
            <a:r>
              <a:rPr dirty="0" sz="1050" spc="25">
                <a:latin typeface="Arial Narrow"/>
                <a:cs typeface="Arial Narrow"/>
              </a:rPr>
              <a:t> 6.</a:t>
            </a:r>
            <a:endParaRPr sz="1050">
              <a:latin typeface="Arial Narrow"/>
              <a:cs typeface="Arial Narrow"/>
            </a:endParaRPr>
          </a:p>
          <a:p>
            <a:pPr marL="133350">
              <a:lnSpc>
                <a:spcPts val="1220"/>
              </a:lnSpc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marL="133350">
              <a:lnSpc>
                <a:spcPts val="1255"/>
              </a:lnSpc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marL="133350">
              <a:lnSpc>
                <a:spcPct val="100000"/>
              </a:lnSpc>
              <a:spcBef>
                <a:spcPts val="5"/>
              </a:spcBef>
            </a:pPr>
            <a:r>
              <a:rPr dirty="0" sz="1050" spc="-25">
                <a:latin typeface="Arial Narrow"/>
                <a:cs typeface="Arial Narrow"/>
              </a:rPr>
              <a:t>No.</a:t>
            </a:r>
            <a:endParaRPr sz="1050">
              <a:latin typeface="Arial Narrow"/>
              <a:cs typeface="Arial Narrow"/>
            </a:endParaRPr>
          </a:p>
          <a:p>
            <a:pPr marL="135890" indent="-123825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136525" algn="l"/>
              </a:tabLst>
            </a:pPr>
            <a:r>
              <a:rPr dirty="0" sz="1050" spc="-10">
                <a:latin typeface="Arial Narrow"/>
                <a:cs typeface="Arial Narrow"/>
              </a:rPr>
              <a:t>¡Falso!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buAutoNum type="arabicPeriod" startAt="7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buAutoNum type="arabicPeriod" startAt="7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220345" indent="-208279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220979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70399" y="1349073"/>
            <a:ext cx="1043940" cy="254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50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59643" y="2267424"/>
            <a:ext cx="194056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27355" algn="l"/>
                <a:tab pos="1261110" algn="l"/>
              </a:tabLst>
            </a:pPr>
            <a:r>
              <a:rPr dirty="0" sz="450">
                <a:latin typeface="Lucida Sans"/>
                <a:cs typeface="Lucida Sans"/>
              </a:rPr>
              <a:t>M</a:t>
            </a:r>
            <a:r>
              <a:rPr dirty="0" sz="450" spc="-45">
                <a:latin typeface="Lucida Sans"/>
                <a:cs typeface="Lucida Sans"/>
              </a:rPr>
              <a:t> </a:t>
            </a:r>
            <a:r>
              <a:rPr dirty="0" sz="450" spc="-35">
                <a:latin typeface="Lucida Sans"/>
                <a:cs typeface="Lucida Sans"/>
              </a:rPr>
              <a:t>an</a:t>
            </a:r>
            <a:r>
              <a:rPr dirty="0" sz="450" spc="-40">
                <a:latin typeface="Lucida Sans"/>
                <a:cs typeface="Lucida Sans"/>
              </a:rPr>
              <a:t> </a:t>
            </a:r>
            <a:r>
              <a:rPr dirty="0" sz="450" spc="-35">
                <a:latin typeface="Lucida Sans"/>
                <a:cs typeface="Lucida Sans"/>
              </a:rPr>
              <a:t>io</a:t>
            </a:r>
            <a:r>
              <a:rPr dirty="0" sz="450" spc="-40">
                <a:latin typeface="Lucida Sans"/>
                <a:cs typeface="Lucida Sans"/>
              </a:rPr>
              <a:t> </a:t>
            </a:r>
            <a:r>
              <a:rPr dirty="0" sz="450" spc="-50">
                <a:latin typeface="Lucida Sans"/>
                <a:cs typeface="Lucida Sans"/>
              </a:rPr>
              <a:t>br</a:t>
            </a:r>
            <a:r>
              <a:rPr dirty="0" sz="450" spc="-40">
                <a:latin typeface="Lucida Sans"/>
                <a:cs typeface="Lucida Sans"/>
              </a:rPr>
              <a:t> </a:t>
            </a:r>
            <a:r>
              <a:rPr dirty="0" sz="450" spc="-50">
                <a:latin typeface="Lucida Sans"/>
                <a:cs typeface="Lucida Sans"/>
              </a:rPr>
              <a:t>a</a:t>
            </a:r>
            <a:r>
              <a:rPr dirty="0" sz="450">
                <a:latin typeface="Lucida Sans"/>
                <a:cs typeface="Lucida Sans"/>
              </a:rPr>
              <a:t>	P</a:t>
            </a:r>
            <a:r>
              <a:rPr dirty="0" sz="450" spc="-55">
                <a:latin typeface="Lucida Sans"/>
                <a:cs typeface="Lucida Sans"/>
              </a:rPr>
              <a:t> ro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35">
                <a:latin typeface="Lucida Sans"/>
                <a:cs typeface="Lucida Sans"/>
              </a:rPr>
              <a:t>te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5">
                <a:latin typeface="Lucida Sans"/>
                <a:cs typeface="Lucida Sans"/>
              </a:rPr>
              <a:t>cc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5">
                <a:latin typeface="Lucida Sans"/>
                <a:cs typeface="Lucida Sans"/>
              </a:rPr>
              <a:t>ió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n</a:t>
            </a:r>
            <a:r>
              <a:rPr dirty="0" sz="450" spc="30">
                <a:latin typeface="Lucida Sans"/>
                <a:cs typeface="Lucida Sans"/>
              </a:rPr>
              <a:t> </a:t>
            </a:r>
            <a:r>
              <a:rPr dirty="0" sz="450" spc="-30">
                <a:latin typeface="Lucida Sans"/>
                <a:cs typeface="Lucida Sans"/>
              </a:rPr>
              <a:t>de</a:t>
            </a:r>
            <a:r>
              <a:rPr dirty="0" sz="450" spc="25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m</a:t>
            </a:r>
            <a:r>
              <a:rPr dirty="0" sz="450" spc="-50">
                <a:latin typeface="Lucida Sans"/>
                <a:cs typeface="Lucida Sans"/>
              </a:rPr>
              <a:t> ot </a:t>
            </a:r>
            <a:r>
              <a:rPr dirty="0" sz="450" spc="-45">
                <a:latin typeface="Lucida Sans"/>
                <a:cs typeface="Lucida Sans"/>
              </a:rPr>
              <a:t>or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25">
                <a:latin typeface="Lucida Sans"/>
                <a:cs typeface="Lucida Sans"/>
              </a:rPr>
              <a:t>es</a:t>
            </a:r>
            <a:r>
              <a:rPr dirty="0" sz="450">
                <a:latin typeface="Lucida Sans"/>
                <a:cs typeface="Lucida Sans"/>
              </a:rPr>
              <a:t>	P</a:t>
            </a:r>
            <a:r>
              <a:rPr dirty="0" sz="450" spc="-55">
                <a:latin typeface="Lucida Sans"/>
                <a:cs typeface="Lucida Sans"/>
              </a:rPr>
              <a:t> ro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35">
                <a:latin typeface="Lucida Sans"/>
                <a:cs typeface="Lucida Sans"/>
              </a:rPr>
              <a:t>te</a:t>
            </a:r>
            <a:r>
              <a:rPr dirty="0" sz="450" spc="-50">
                <a:latin typeface="Lucida Sans"/>
                <a:cs typeface="Lucida Sans"/>
              </a:rPr>
              <a:t> cc </a:t>
            </a:r>
            <a:r>
              <a:rPr dirty="0" sz="450" spc="-35">
                <a:latin typeface="Lucida Sans"/>
                <a:cs typeface="Lucida Sans"/>
              </a:rPr>
              <a:t>ió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n</a:t>
            </a:r>
            <a:r>
              <a:rPr dirty="0" sz="450" spc="25">
                <a:latin typeface="Lucida Sans"/>
                <a:cs typeface="Lucida Sans"/>
              </a:rPr>
              <a:t> </a:t>
            </a:r>
            <a:r>
              <a:rPr dirty="0" sz="450" spc="-30">
                <a:latin typeface="Lucida Sans"/>
                <a:cs typeface="Lucida Sans"/>
              </a:rPr>
              <a:t>de</a:t>
            </a:r>
            <a:r>
              <a:rPr dirty="0" sz="450" spc="25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a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5">
                <a:latin typeface="Lucida Sans"/>
                <a:cs typeface="Lucida Sans"/>
              </a:rPr>
              <a:t>pa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5">
                <a:latin typeface="Lucida Sans"/>
                <a:cs typeface="Lucida Sans"/>
              </a:rPr>
              <a:t>ra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0">
                <a:latin typeface="Lucida Sans"/>
                <a:cs typeface="Lucida Sans"/>
              </a:rPr>
              <a:t>to</a:t>
            </a:r>
            <a:r>
              <a:rPr dirty="0" sz="450" spc="-50">
                <a:latin typeface="Lucida Sans"/>
                <a:cs typeface="Lucida Sans"/>
              </a:rPr>
              <a:t> s</a:t>
            </a:r>
            <a:endParaRPr sz="45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72857" y="2267424"/>
            <a:ext cx="49720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>
                <a:latin typeface="Lucida Sans"/>
                <a:cs typeface="Lucida Sans"/>
              </a:rPr>
              <a:t>S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0">
                <a:latin typeface="Lucida Sans"/>
                <a:cs typeface="Lucida Sans"/>
              </a:rPr>
              <a:t>ec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45">
                <a:latin typeface="Lucida Sans"/>
                <a:cs typeface="Lucida Sans"/>
              </a:rPr>
              <a:t>ci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35">
                <a:latin typeface="Lucida Sans"/>
                <a:cs typeface="Lucida Sans"/>
              </a:rPr>
              <a:t>on</a:t>
            </a:r>
            <a:r>
              <a:rPr dirty="0" sz="450" spc="-45">
                <a:latin typeface="Lucida Sans"/>
                <a:cs typeface="Lucida Sans"/>
              </a:rPr>
              <a:t> </a:t>
            </a:r>
            <a:r>
              <a:rPr dirty="0" sz="450" spc="-25">
                <a:latin typeface="Lucida Sans"/>
                <a:cs typeface="Lucida Sans"/>
              </a:rPr>
              <a:t>am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30">
                <a:latin typeface="Lucida Sans"/>
                <a:cs typeface="Lucida Sans"/>
              </a:rPr>
              <a:t>ie</a:t>
            </a:r>
            <a:r>
              <a:rPr dirty="0" sz="450" spc="-50">
                <a:latin typeface="Lucida Sans"/>
                <a:cs typeface="Lucida Sans"/>
              </a:rPr>
              <a:t> </a:t>
            </a:r>
            <a:r>
              <a:rPr dirty="0" sz="450" spc="-30">
                <a:latin typeface="Lucida Sans"/>
                <a:cs typeface="Lucida Sans"/>
              </a:rPr>
              <a:t>nt</a:t>
            </a:r>
            <a:r>
              <a:rPr dirty="0" sz="450" spc="-45">
                <a:latin typeface="Lucida Sans"/>
                <a:cs typeface="Lucida Sans"/>
              </a:rPr>
              <a:t> </a:t>
            </a:r>
            <a:r>
              <a:rPr dirty="0" sz="450" spc="-50">
                <a:latin typeface="Lucida Sans"/>
                <a:cs typeface="Lucida Sans"/>
              </a:rPr>
              <a:t>o</a:t>
            </a:r>
            <a:endParaRPr sz="450">
              <a:latin typeface="Lucida Sans"/>
              <a:cs typeface="Lucida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038868" y="2378958"/>
            <a:ext cx="591185" cy="7016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176530">
              <a:lnSpc>
                <a:spcPct val="164200"/>
              </a:lnSpc>
              <a:spcBef>
                <a:spcPts val="85"/>
              </a:spcBef>
            </a:pPr>
            <a:r>
              <a:rPr dirty="0" sz="450" spc="-10">
                <a:latin typeface="Lucida Sans"/>
                <a:cs typeface="Lucida Sans"/>
              </a:rPr>
              <a:t>Contactor</a:t>
            </a:r>
            <a:r>
              <a:rPr dirty="0" sz="450" spc="200">
                <a:latin typeface="Lucida Sans"/>
                <a:cs typeface="Lucida Sans"/>
              </a:rPr>
              <a:t> </a:t>
            </a:r>
            <a:r>
              <a:rPr dirty="0" sz="450" spc="-10">
                <a:latin typeface="Lucida Sans"/>
                <a:cs typeface="Lucida Sans"/>
              </a:rPr>
              <a:t>Fusible</a:t>
            </a:r>
            <a:r>
              <a:rPr dirty="0" sz="450" spc="200">
                <a:latin typeface="Lucida Sans"/>
                <a:cs typeface="Lucida Sans"/>
              </a:rPr>
              <a:t> </a:t>
            </a:r>
            <a:r>
              <a:rPr dirty="0" sz="450" spc="-10">
                <a:latin typeface="Lucida Sans"/>
                <a:cs typeface="Lucida Sans"/>
              </a:rPr>
              <a:t>Guardamotor</a:t>
            </a:r>
            <a:r>
              <a:rPr dirty="0" sz="450" spc="200">
                <a:latin typeface="Lucida Sans"/>
                <a:cs typeface="Lucida Sans"/>
              </a:rPr>
              <a:t> </a:t>
            </a:r>
            <a:r>
              <a:rPr dirty="0" sz="450" spc="-10">
                <a:latin typeface="Lucida Sans"/>
                <a:cs typeface="Lucida Sans"/>
              </a:rPr>
              <a:t>Seccionador</a:t>
            </a:r>
            <a:endParaRPr sz="450">
              <a:latin typeface="Lucida Sans"/>
              <a:cs typeface="Lucida Sans"/>
            </a:endParaRPr>
          </a:p>
          <a:p>
            <a:pPr marL="12700" marR="5080" indent="-635">
              <a:lnSpc>
                <a:spcPts val="900"/>
              </a:lnSpc>
              <a:spcBef>
                <a:spcPts val="75"/>
              </a:spcBef>
            </a:pPr>
            <a:r>
              <a:rPr dirty="0" sz="450">
                <a:latin typeface="Lucida Sans"/>
                <a:cs typeface="Lucida Sans"/>
              </a:rPr>
              <a:t>Relé</a:t>
            </a:r>
            <a:r>
              <a:rPr dirty="0" sz="450" spc="35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de</a:t>
            </a:r>
            <a:r>
              <a:rPr dirty="0" sz="450" spc="40">
                <a:latin typeface="Lucida Sans"/>
                <a:cs typeface="Lucida Sans"/>
              </a:rPr>
              <a:t> </a:t>
            </a:r>
            <a:r>
              <a:rPr dirty="0" sz="450" spc="-10">
                <a:latin typeface="Lucida Sans"/>
                <a:cs typeface="Lucida Sans"/>
              </a:rPr>
              <a:t>sobrecargas</a:t>
            </a:r>
            <a:r>
              <a:rPr dirty="0" sz="450" spc="200">
                <a:latin typeface="Lucida Sans"/>
                <a:cs typeface="Lucida Sans"/>
              </a:rPr>
              <a:t> </a:t>
            </a:r>
            <a:r>
              <a:rPr dirty="0" sz="450">
                <a:latin typeface="Lucida Sans"/>
                <a:cs typeface="Lucida Sans"/>
              </a:rPr>
              <a:t>Sensores</a:t>
            </a:r>
            <a:r>
              <a:rPr dirty="0" sz="450" spc="20">
                <a:latin typeface="Lucida Sans"/>
                <a:cs typeface="Lucida Sans"/>
              </a:rPr>
              <a:t> </a:t>
            </a:r>
            <a:r>
              <a:rPr dirty="0" sz="450" spc="-25">
                <a:latin typeface="Lucida Sans"/>
                <a:cs typeface="Lucida Sans"/>
              </a:rPr>
              <a:t>PTC</a:t>
            </a:r>
            <a:endParaRPr sz="4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626" y="1964154"/>
            <a:ext cx="2724150" cy="45065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Relés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sobrecarga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4145" indent="-132080">
              <a:lnSpc>
                <a:spcPts val="1255"/>
              </a:lnSpc>
              <a:buAutoNum type="arabicPeriod"/>
              <a:tabLst>
                <a:tab pos="144780" algn="l"/>
              </a:tabLst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marL="144145" indent="-1320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4780" algn="l"/>
              </a:tabLst>
            </a:pPr>
            <a:r>
              <a:rPr dirty="0" sz="1050" spc="-25">
                <a:latin typeface="Arial Narrow"/>
                <a:cs typeface="Arial Narrow"/>
              </a:rPr>
              <a:t>Sí.</a:t>
            </a:r>
            <a:endParaRPr sz="1050">
              <a:latin typeface="Arial Narrow"/>
              <a:cs typeface="Arial Narrow"/>
            </a:endParaRPr>
          </a:p>
          <a:p>
            <a:pPr marL="133350" marR="153035" indent="-1206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9860" algn="l"/>
              </a:tabLst>
            </a:pPr>
            <a:r>
              <a:rPr dirty="0" sz="1050">
                <a:latin typeface="Arial Narrow"/>
                <a:cs typeface="Arial Narrow"/>
              </a:rPr>
              <a:t>Falso,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sobrecargas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actúa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según</a:t>
            </a:r>
            <a:r>
              <a:rPr dirty="0" sz="1050" spc="-45">
                <a:latin typeface="Arial Narrow"/>
                <a:cs typeface="Arial Narrow"/>
              </a:rPr>
              <a:t> </a:t>
            </a:r>
            <a:r>
              <a:rPr dirty="0" sz="1050" spc="-20">
                <a:latin typeface="Arial Narrow"/>
                <a:cs typeface="Arial Narrow"/>
              </a:rPr>
              <a:t>haya </a:t>
            </a:r>
            <a:r>
              <a:rPr dirty="0" sz="1050">
                <a:latin typeface="Arial Narrow"/>
                <a:cs typeface="Arial Narrow"/>
              </a:rPr>
              <a:t>sido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35">
                <a:latin typeface="Arial Narrow"/>
                <a:cs typeface="Arial Narrow"/>
              </a:rPr>
              <a:t>regulado.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0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6685" indent="-134620">
              <a:lnSpc>
                <a:spcPct val="100000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215265" indent="-202565">
              <a:lnSpc>
                <a:spcPts val="1255"/>
              </a:lnSpc>
              <a:buAutoNum type="arabicPeriod"/>
              <a:tabLst>
                <a:tab pos="215900" algn="l"/>
              </a:tabLst>
            </a:pPr>
            <a:r>
              <a:rPr dirty="0" sz="1050">
                <a:latin typeface="Arial Narrow"/>
                <a:cs typeface="Arial Narrow"/>
              </a:rPr>
              <a:t>Verdadero,</a:t>
            </a:r>
            <a:r>
              <a:rPr dirty="0" sz="1050" spc="10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si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transcurrió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el</a:t>
            </a:r>
            <a:r>
              <a:rPr dirty="0" sz="1050" spc="1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tiempo</a:t>
            </a:r>
            <a:r>
              <a:rPr dirty="0" sz="1050" spc="1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enfriado.</a:t>
            </a:r>
            <a:endParaRPr sz="1050">
              <a:latin typeface="Arial Narrow"/>
              <a:cs typeface="Arial Narrow"/>
            </a:endParaRPr>
          </a:p>
          <a:p>
            <a:pPr marL="210185" indent="-1981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10820" algn="l"/>
              </a:tabLst>
            </a:pPr>
            <a:r>
              <a:rPr dirty="0" sz="1050" spc="-10">
                <a:latin typeface="Arial Narrow"/>
                <a:cs typeface="Arial Narrow"/>
              </a:rPr>
              <a:t>Azul.</a:t>
            </a:r>
            <a:endParaRPr sz="1050">
              <a:latin typeface="Arial Narrow"/>
              <a:cs typeface="Arial Narrow"/>
            </a:endParaRPr>
          </a:p>
          <a:p>
            <a:pPr marL="222250" marR="99695" indent="-20891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8915" algn="l"/>
              </a:tabLst>
            </a:pPr>
            <a:r>
              <a:rPr dirty="0" sz="1050" spc="75">
                <a:latin typeface="Arial Narrow"/>
                <a:cs typeface="Arial Narrow"/>
              </a:rPr>
              <a:t>No,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mide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la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corriente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que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65">
                <a:latin typeface="Arial Narrow"/>
                <a:cs typeface="Arial Narrow"/>
              </a:rPr>
              <a:t>toma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60">
                <a:latin typeface="Arial Narrow"/>
                <a:cs typeface="Arial Narrow"/>
              </a:rPr>
              <a:t>de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lo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red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y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25">
                <a:latin typeface="Arial Narrow"/>
                <a:cs typeface="Arial Narrow"/>
              </a:rPr>
              <a:t>cal </a:t>
            </a:r>
            <a:r>
              <a:rPr dirty="0" sz="1050">
                <a:latin typeface="Arial Narrow"/>
                <a:cs typeface="Arial Narrow"/>
              </a:rPr>
              <a:t>cula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su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temperatura.</a:t>
            </a:r>
            <a:endParaRPr sz="1050">
              <a:latin typeface="Arial Narrow"/>
              <a:cs typeface="Arial Narrow"/>
            </a:endParaRPr>
          </a:p>
          <a:p>
            <a:pPr marL="188595" indent="-175895">
              <a:lnSpc>
                <a:spcPts val="1250"/>
              </a:lnSpc>
              <a:buFont typeface="Arial Narrow"/>
              <a:buAutoNum type="arabicPeriod"/>
              <a:tabLst>
                <a:tab pos="189230" algn="l"/>
              </a:tabLst>
            </a:pPr>
            <a:endParaRPr sz="1050">
              <a:latin typeface="Arial Narrow"/>
              <a:cs typeface="Arial Narrow"/>
            </a:endParaRPr>
          </a:p>
          <a:p>
            <a:pPr marL="163195">
              <a:lnSpc>
                <a:spcPct val="100000"/>
              </a:lnSpc>
            </a:pPr>
            <a:r>
              <a:rPr dirty="0" sz="1050">
                <a:latin typeface="Arial Narrow"/>
                <a:cs typeface="Arial Narrow"/>
              </a:rPr>
              <a:t>NA</a:t>
            </a:r>
            <a:r>
              <a:rPr dirty="0" sz="1050" spc="3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Señalizar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falla</a:t>
            </a:r>
            <a:r>
              <a:rPr dirty="0" sz="1050" spc="360">
                <a:latin typeface="Arial Narrow"/>
                <a:cs typeface="Arial Narrow"/>
              </a:rPr>
              <a:t>  </a:t>
            </a:r>
            <a:r>
              <a:rPr dirty="0" sz="1050">
                <a:latin typeface="Arial Narrow"/>
                <a:cs typeface="Arial Narrow"/>
              </a:rPr>
              <a:t>Relé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activado</a:t>
            </a:r>
            <a:endParaRPr sz="1050">
              <a:latin typeface="Arial Narrow"/>
              <a:cs typeface="Arial Narrow"/>
            </a:endParaRPr>
          </a:p>
          <a:p>
            <a:pPr marL="162560" marR="29337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Arial Narrow"/>
                <a:cs typeface="Arial Narrow"/>
              </a:rPr>
              <a:t>NC</a:t>
            </a:r>
            <a:r>
              <a:rPr dirty="0" sz="1050" spc="5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Desconectar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bobina</a:t>
            </a:r>
            <a:r>
              <a:rPr dirty="0" sz="1050" spc="130">
                <a:latin typeface="Arial Narrow"/>
                <a:cs typeface="Arial Narrow"/>
              </a:rPr>
              <a:t> </a:t>
            </a:r>
            <a:r>
              <a:rPr dirty="0" sz="1050" spc="50">
                <a:latin typeface="Arial Narrow"/>
                <a:cs typeface="Arial Narrow"/>
              </a:rPr>
              <a:t>del</a:t>
            </a:r>
            <a:r>
              <a:rPr dirty="0" sz="1050" spc="1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contactor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de </a:t>
            </a:r>
            <a:r>
              <a:rPr dirty="0" sz="1050" spc="45">
                <a:latin typeface="Arial Narrow"/>
                <a:cs typeface="Arial Narrow"/>
              </a:rPr>
              <a:t>maniobra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del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motor.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 Narrow"/>
              <a:cs typeface="Arial Narrow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>
                <a:latin typeface="Arial"/>
                <a:cs typeface="Arial"/>
              </a:rPr>
              <a:t>Fusibles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33350" marR="143510" indent="-1206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9860" algn="l"/>
              </a:tabLst>
            </a:pPr>
            <a:r>
              <a:rPr dirty="0" sz="1050">
                <a:latin typeface="Arial Narrow"/>
                <a:cs typeface="Arial Narrow"/>
              </a:rPr>
              <a:t>Falso,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ello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están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fusibles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ultrarrápidos </a:t>
            </a:r>
            <a:r>
              <a:rPr dirty="0" sz="1050" spc="-40">
                <a:latin typeface="Arial Narrow"/>
                <a:cs typeface="Arial Narrow"/>
              </a:rPr>
              <a:t>SITOR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</a:t>
            </a:r>
            <a:r>
              <a:rPr dirty="0" sz="1050" spc="2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característica</a:t>
            </a:r>
            <a:r>
              <a:rPr dirty="0" sz="1050" spc="5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aR</a:t>
            </a:r>
            <a:r>
              <a:rPr dirty="0" sz="1050" spc="60">
                <a:latin typeface="Arial Narrow"/>
                <a:cs typeface="Arial Narrow"/>
              </a:rPr>
              <a:t> o</a:t>
            </a:r>
            <a:r>
              <a:rPr dirty="0" sz="1050" spc="-6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gR.</a:t>
            </a:r>
            <a:endParaRPr sz="1050">
              <a:latin typeface="Arial Narrow"/>
              <a:cs typeface="Arial Narrow"/>
            </a:endParaRPr>
          </a:p>
          <a:p>
            <a:pPr marL="145415" indent="-13271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6050" algn="l"/>
              </a:tabLst>
            </a:pPr>
            <a:r>
              <a:rPr dirty="0" sz="1050">
                <a:latin typeface="Arial Narrow"/>
                <a:cs typeface="Arial Narrow"/>
              </a:rPr>
              <a:t>Falso,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80">
                <a:latin typeface="Arial Narrow"/>
                <a:cs typeface="Arial Narrow"/>
              </a:rPr>
              <a:t>un</a:t>
            </a:r>
            <a:r>
              <a:rPr dirty="0" sz="1050" spc="3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fusible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NO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 spc="-75">
                <a:latin typeface="Arial Narrow"/>
                <a:cs typeface="Arial Narrow"/>
              </a:rPr>
              <a:t>SE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 spc="-40">
                <a:latin typeface="Arial Narrow"/>
                <a:cs typeface="Arial Narrow"/>
              </a:rPr>
              <a:t>DEBE</a:t>
            </a:r>
            <a:r>
              <a:rPr dirty="0" sz="1050" spc="-10">
                <a:latin typeface="Arial Narrow"/>
                <a:cs typeface="Arial Narrow"/>
              </a:rPr>
              <a:t> reparar.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67013" y="1964154"/>
            <a:ext cx="2992755" cy="450659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10"/>
              </a:spcBef>
            </a:pPr>
            <a:r>
              <a:rPr dirty="0" sz="950" spc="-10">
                <a:latin typeface="Arial"/>
                <a:cs typeface="Arial"/>
              </a:rPr>
              <a:t>Guardamotores</a:t>
            </a:r>
            <a:endParaRPr sz="950">
              <a:latin typeface="Arial"/>
              <a:cs typeface="Arial"/>
            </a:endParaRPr>
          </a:p>
          <a:p>
            <a:pPr marL="151130" indent="-13843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33350" marR="42545" indent="-120014">
              <a:lnSpc>
                <a:spcPts val="1260"/>
              </a:lnSpc>
              <a:spcBef>
                <a:spcPts val="35"/>
              </a:spcBef>
              <a:buAutoNum type="arabicPeriod"/>
              <a:tabLst>
                <a:tab pos="147955" algn="l"/>
              </a:tabLst>
            </a:pPr>
            <a:r>
              <a:rPr dirty="0" sz="1050" spc="-10">
                <a:latin typeface="Arial Narrow"/>
                <a:cs typeface="Arial Narrow"/>
              </a:rPr>
              <a:t>Falso,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sóloalcanzan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hasta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15">
                <a:latin typeface="Arial Narrow"/>
                <a:cs typeface="Arial Narrow"/>
              </a:rPr>
              <a:t> </a:t>
            </a:r>
            <a:r>
              <a:rPr dirty="0" sz="1050" spc="90">
                <a:latin typeface="Arial Narrow"/>
                <a:cs typeface="Arial Narrow"/>
              </a:rPr>
              <a:t>100</a:t>
            </a:r>
            <a:r>
              <a:rPr dirty="0" sz="1050" spc="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</a:t>
            </a:r>
            <a:r>
              <a:rPr dirty="0" sz="1050" spc="12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luego</a:t>
            </a:r>
            <a:r>
              <a:rPr dirty="0" sz="1050" spc="70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se</a:t>
            </a:r>
            <a:r>
              <a:rPr dirty="0" sz="1050" spc="400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emplean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interruptores</a:t>
            </a:r>
            <a:r>
              <a:rPr dirty="0" sz="1050" spc="5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compactos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3VL</a:t>
            </a:r>
            <a:r>
              <a:rPr dirty="0" sz="1050" spc="20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21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disparador electrónico.</a:t>
            </a:r>
            <a:endParaRPr sz="1050">
              <a:latin typeface="Arial Narrow"/>
              <a:cs typeface="Arial Narrow"/>
            </a:endParaRPr>
          </a:p>
          <a:p>
            <a:pPr marL="13335" marR="329565">
              <a:lnSpc>
                <a:spcPts val="1250"/>
              </a:lnSpc>
              <a:spcBef>
                <a:spcPts val="20"/>
              </a:spcBef>
              <a:buAutoNum type="arabicPeriod"/>
              <a:tabLst>
                <a:tab pos="146050" algn="l"/>
              </a:tabLst>
            </a:pPr>
            <a:r>
              <a:rPr dirty="0" sz="1050">
                <a:latin typeface="Arial Narrow"/>
                <a:cs typeface="Arial Narrow"/>
              </a:rPr>
              <a:t>Verdadero</a:t>
            </a:r>
            <a:r>
              <a:rPr dirty="0" sz="1050" spc="14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1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la</a:t>
            </a:r>
            <a:r>
              <a:rPr dirty="0" sz="1050" spc="1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ejecución</a:t>
            </a:r>
            <a:r>
              <a:rPr dirty="0" sz="1050" spc="-25">
                <a:latin typeface="Arial Narrow"/>
                <a:cs typeface="Arial Narrow"/>
              </a:rPr>
              <a:t> </a:t>
            </a:r>
            <a:r>
              <a:rPr dirty="0" sz="1050" spc="45">
                <a:latin typeface="Arial Narrow"/>
                <a:cs typeface="Arial Narrow"/>
              </a:rPr>
              <a:t>habitual</a:t>
            </a:r>
            <a:r>
              <a:rPr dirty="0" sz="1050" spc="50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114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posible </a:t>
            </a:r>
            <a:r>
              <a:rPr dirty="0" sz="1050">
                <a:latin typeface="Arial Narrow"/>
                <a:cs typeface="Arial Narrow"/>
              </a:rPr>
              <a:t>obtenerlos</a:t>
            </a:r>
            <a:r>
              <a:rPr dirty="0" sz="1050" spc="2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Class20</a:t>
            </a:r>
            <a:r>
              <a:rPr dirty="0" sz="1050" spc="2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para</a:t>
            </a:r>
            <a:r>
              <a:rPr dirty="0" sz="1050" spc="9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arranque</a:t>
            </a:r>
            <a:r>
              <a:rPr dirty="0" sz="1050" spc="17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pesado.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ts val="1220"/>
              </a:lnSpc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7320" indent="-134620">
              <a:lnSpc>
                <a:spcPts val="1255"/>
              </a:lnSpc>
              <a:buAutoNum type="arabicPeriod"/>
              <a:tabLst>
                <a:tab pos="147955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40335" indent="-1282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0970" algn="l"/>
              </a:tabLst>
            </a:pPr>
            <a:r>
              <a:rPr dirty="0" sz="1050" spc="45">
                <a:latin typeface="Arial Narrow"/>
                <a:cs typeface="Arial Narrow"/>
              </a:rPr>
              <a:t>Combinándolo</a:t>
            </a:r>
            <a:r>
              <a:rPr dirty="0" sz="1050" spc="-1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</a:t>
            </a:r>
            <a:r>
              <a:rPr dirty="0" sz="1050" spc="-10">
                <a:latin typeface="Arial Narrow"/>
                <a:cs typeface="Arial Narrow"/>
              </a:rPr>
              <a:t> </a:t>
            </a:r>
            <a:r>
              <a:rPr dirty="0" sz="1050" spc="70">
                <a:latin typeface="Arial Narrow"/>
                <a:cs typeface="Arial Narrow"/>
              </a:rPr>
              <a:t>un</a:t>
            </a:r>
            <a:r>
              <a:rPr dirty="0" sz="1050" spc="-10">
                <a:latin typeface="Arial Narrow"/>
                <a:cs typeface="Arial Narrow"/>
              </a:rPr>
              <a:t> contactor.</a:t>
            </a:r>
            <a:endParaRPr sz="1050">
              <a:latin typeface="Arial Narrow"/>
              <a:cs typeface="Arial Narrow"/>
            </a:endParaRPr>
          </a:p>
          <a:p>
            <a:pPr marL="220979" indent="-208915">
              <a:lnSpc>
                <a:spcPct val="100000"/>
              </a:lnSpc>
              <a:buAutoNum type="arabicPeriod"/>
              <a:tabLst>
                <a:tab pos="22161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 Narrow"/>
              <a:cs typeface="Arial Narrow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Combinaciones</a:t>
            </a:r>
            <a:r>
              <a:rPr dirty="0" sz="950" spc="12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8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Arranque</a:t>
            </a:r>
            <a:endParaRPr sz="950">
              <a:latin typeface="Arial"/>
              <a:cs typeface="Arial"/>
            </a:endParaRPr>
          </a:p>
          <a:p>
            <a:pPr marL="151130" indent="-13843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7320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955" algn="l"/>
              </a:tabLst>
            </a:pPr>
            <a:r>
              <a:rPr dirty="0" sz="1050" spc="-10">
                <a:latin typeface="Arial Narrow"/>
                <a:cs typeface="Arial Narrow"/>
              </a:rPr>
              <a:t>Falso.</a:t>
            </a:r>
            <a:endParaRPr sz="1050">
              <a:latin typeface="Arial Narrow"/>
              <a:cs typeface="Arial Narrow"/>
            </a:endParaRPr>
          </a:p>
          <a:p>
            <a:pPr marL="12700" marR="5080" indent="635">
              <a:lnSpc>
                <a:spcPts val="1250"/>
              </a:lnSpc>
              <a:spcBef>
                <a:spcPts val="55"/>
              </a:spcBef>
              <a:buAutoNum type="arabicPeriod"/>
              <a:tabLst>
                <a:tab pos="141605" algn="l"/>
              </a:tabLst>
            </a:pPr>
            <a:r>
              <a:rPr dirty="0" sz="1050">
                <a:latin typeface="Arial Narrow"/>
                <a:cs typeface="Arial Narrow"/>
              </a:rPr>
              <a:t>Verdadero,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los</a:t>
            </a:r>
            <a:r>
              <a:rPr dirty="0" sz="1050" spc="254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contactos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7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deben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poder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despegar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 spc="-25">
                <a:latin typeface="Arial Narrow"/>
                <a:cs typeface="Arial Narrow"/>
              </a:rPr>
              <a:t>sin </a:t>
            </a:r>
            <a:r>
              <a:rPr dirty="0" sz="1050">
                <a:latin typeface="Arial Narrow"/>
                <a:cs typeface="Arial Narrow"/>
              </a:rPr>
              <a:t>sufrir</a:t>
            </a:r>
            <a:r>
              <a:rPr dirty="0" sz="1050" spc="12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deformaciones.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ts val="1220"/>
              </a:lnSpc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ts val="1255"/>
              </a:lnSpc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2875" indent="-130175">
              <a:lnSpc>
                <a:spcPts val="1255"/>
              </a:lnSpc>
              <a:buAutoNum type="arabicPeriod"/>
              <a:tabLst>
                <a:tab pos="143510" algn="l"/>
              </a:tabLst>
            </a:pPr>
            <a:r>
              <a:rPr dirty="0" sz="1050">
                <a:latin typeface="Arial Narrow"/>
                <a:cs typeface="Arial Narrow"/>
              </a:rPr>
              <a:t>Cuando</a:t>
            </a:r>
            <a:r>
              <a:rPr dirty="0" sz="1050" spc="1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se</a:t>
            </a:r>
            <a:r>
              <a:rPr dirty="0" sz="1050" spc="15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requiere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reset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40">
                <a:latin typeface="Arial Narrow"/>
                <a:cs typeface="Arial Narrow"/>
              </a:rPr>
              <a:t>automático.</a:t>
            </a:r>
            <a:endParaRPr sz="1050">
              <a:latin typeface="Arial Narrow"/>
              <a:cs typeface="Arial Narrow"/>
            </a:endParaRPr>
          </a:p>
          <a:p>
            <a:pPr marL="136525" indent="-12382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37160" algn="l"/>
              </a:tabLst>
            </a:pPr>
            <a:r>
              <a:rPr dirty="0" sz="1050" spc="-10">
                <a:latin typeface="Arial Narrow"/>
                <a:cs typeface="Arial Narrow"/>
              </a:rPr>
              <a:t>¡Falso!</a:t>
            </a:r>
            <a:endParaRPr sz="1050">
              <a:latin typeface="Arial Narrow"/>
              <a:cs typeface="Arial Narrow"/>
            </a:endParaRPr>
          </a:p>
          <a:p>
            <a:pPr marL="151130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10">
                <a:latin typeface="Arial Narrow"/>
                <a:cs typeface="Arial Narrow"/>
              </a:rPr>
              <a:t>Verdadero.</a:t>
            </a:r>
            <a:endParaRPr sz="1050">
              <a:latin typeface="Arial Narrow"/>
              <a:cs typeface="Arial Narrow"/>
            </a:endParaRPr>
          </a:p>
          <a:p>
            <a:pPr marL="149860" indent="-13716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0495" algn="l"/>
              </a:tabLst>
            </a:pPr>
            <a:r>
              <a:rPr dirty="0" sz="1050">
                <a:latin typeface="Arial Narrow"/>
                <a:cs typeface="Arial Narrow"/>
              </a:rPr>
              <a:t>Falso,</a:t>
            </a:r>
            <a:r>
              <a:rPr dirty="0" sz="1050" spc="7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sólo</a:t>
            </a:r>
            <a:r>
              <a:rPr dirty="0" sz="1050" spc="4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es</a:t>
            </a:r>
            <a:r>
              <a:rPr dirty="0" sz="1050" spc="65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posible</a:t>
            </a:r>
            <a:r>
              <a:rPr dirty="0" sz="1050" spc="85">
                <a:latin typeface="Arial Narrow"/>
                <a:cs typeface="Arial Narrow"/>
              </a:rPr>
              <a:t> </a:t>
            </a:r>
            <a:r>
              <a:rPr dirty="0" sz="1050" spc="55">
                <a:latin typeface="Arial Narrow"/>
                <a:cs typeface="Arial Narrow"/>
              </a:rPr>
              <a:t>con</a:t>
            </a:r>
            <a:r>
              <a:rPr dirty="0" sz="1050" spc="80">
                <a:latin typeface="Arial Narrow"/>
                <a:cs typeface="Arial Narrow"/>
              </a:rPr>
              <a:t> </a:t>
            </a:r>
            <a:r>
              <a:rPr dirty="0" sz="1050">
                <a:latin typeface="Arial Narrow"/>
                <a:cs typeface="Arial Narrow"/>
              </a:rPr>
              <a:t>grandes</a:t>
            </a:r>
            <a:r>
              <a:rPr dirty="0" sz="1050" spc="60">
                <a:latin typeface="Arial Narrow"/>
                <a:cs typeface="Arial Narrow"/>
              </a:rPr>
              <a:t> </a:t>
            </a:r>
            <a:r>
              <a:rPr dirty="0" sz="1050" spc="-10">
                <a:latin typeface="Arial Narrow"/>
                <a:cs typeface="Arial Narrow"/>
              </a:rPr>
              <a:t>limitaciones</a:t>
            </a:r>
            <a:endParaRPr sz="105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1950" y="1324081"/>
            <a:ext cx="93408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0">
                <a:latin typeface="Arial Narrow"/>
                <a:cs typeface="Arial Narrow"/>
              </a:rPr>
              <a:t>Soluciones</a:t>
            </a: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631" y="1951466"/>
            <a:ext cx="1389380" cy="13112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10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Arranques</a:t>
            </a:r>
            <a:r>
              <a:rPr dirty="0" sz="950" spc="229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Inversores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5415" indent="-132715">
              <a:lnSpc>
                <a:spcPts val="1255"/>
              </a:lnSpc>
              <a:buAutoNum type="arabicPeriod"/>
              <a:tabLst>
                <a:tab pos="146050" algn="l"/>
              </a:tabLst>
            </a:pPr>
            <a:r>
              <a:rPr dirty="0" sz="1050" spc="-90">
                <a:latin typeface="Arial"/>
                <a:cs typeface="Arial"/>
              </a:rPr>
              <a:t>Falso,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155">
                <a:latin typeface="Arial"/>
                <a:cs typeface="Arial"/>
              </a:rPr>
              <a:t>se</a:t>
            </a:r>
            <a:r>
              <a:rPr dirty="0" sz="1050" spc="-35">
                <a:latin typeface="Arial"/>
                <a:cs typeface="Arial"/>
              </a:rPr>
              <a:t> utiliza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AC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4.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2497" y="3391849"/>
            <a:ext cx="1923414" cy="1948814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Página</a:t>
            </a:r>
            <a:r>
              <a:rPr dirty="0" sz="950" spc="1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27</a:t>
            </a:r>
            <a:endParaRPr sz="9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Arrancadores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</a:t>
            </a:r>
            <a:r>
              <a:rPr dirty="0" sz="950" spc="16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Tensión</a:t>
            </a:r>
            <a:r>
              <a:rPr dirty="0" sz="950" spc="3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Reducida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050" indent="-1339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6685" algn="l"/>
              </a:tabLst>
            </a:pPr>
            <a:r>
              <a:rPr dirty="0" sz="1050" spc="-85">
                <a:latin typeface="Arial"/>
                <a:cs typeface="Arial"/>
              </a:rPr>
              <a:t>Falso,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14">
                <a:latin typeface="Arial"/>
                <a:cs typeface="Arial"/>
              </a:rPr>
              <a:t>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mayor.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220345" indent="-208279">
              <a:lnSpc>
                <a:spcPts val="1255"/>
              </a:lnSpc>
              <a:buAutoNum type="arabicPeriod"/>
              <a:tabLst>
                <a:tab pos="220979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42631" y="5474253"/>
            <a:ext cx="1903095" cy="98806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12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Arrancadores</a:t>
            </a:r>
            <a:r>
              <a:rPr dirty="0" sz="950" spc="27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Suaves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1130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Falso,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eso</a:t>
            </a:r>
            <a:r>
              <a:rPr dirty="0" sz="1050" spc="-105">
                <a:latin typeface="Arial"/>
                <a:cs typeface="Arial"/>
              </a:rPr>
              <a:t> 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logra</a:t>
            </a:r>
            <a:r>
              <a:rPr dirty="0" sz="1050" spc="-15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</a:t>
            </a:r>
            <a:r>
              <a:rPr dirty="0" sz="1050" spc="-13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el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3RW44.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67708" y="1961193"/>
            <a:ext cx="732790" cy="511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46685" indent="-134620">
              <a:lnSpc>
                <a:spcPct val="100000"/>
              </a:lnSpc>
              <a:spcBef>
                <a:spcPts val="130"/>
              </a:spcBef>
              <a:buAutoNum type="arabicPeriod" startAt="7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buAutoNum type="arabicPeriod" startAt="7"/>
              <a:tabLst>
                <a:tab pos="151130" algn="l"/>
              </a:tabLst>
            </a:pPr>
            <a:r>
              <a:rPr dirty="0" sz="1050" spc="-75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67703" y="2601960"/>
            <a:ext cx="3717925" cy="1948814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13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Variadores</a:t>
            </a:r>
            <a:r>
              <a:rPr dirty="0" sz="950" spc="8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14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Velocidad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050" indent="-13398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6685" algn="l"/>
              </a:tabLst>
            </a:pPr>
            <a:r>
              <a:rPr dirty="0" sz="1050" spc="-80">
                <a:latin typeface="Arial"/>
                <a:cs typeface="Arial"/>
              </a:rPr>
              <a:t>Falso,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son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necesarios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variadores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con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control</a:t>
            </a:r>
            <a:r>
              <a:rPr dirty="0" sz="1050" spc="-10">
                <a:latin typeface="Arial"/>
                <a:cs typeface="Arial"/>
              </a:rPr>
              <a:t> vectorial.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050" indent="-133985">
              <a:lnSpc>
                <a:spcPts val="1255"/>
              </a:lnSpc>
              <a:buAutoNum type="arabicPeriod"/>
              <a:tabLst>
                <a:tab pos="146685" algn="l"/>
              </a:tabLst>
            </a:pPr>
            <a:r>
              <a:rPr dirty="0" sz="1050" spc="-80">
                <a:latin typeface="Arial"/>
                <a:cs typeface="Arial"/>
              </a:rPr>
              <a:t>Falso,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entrega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su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asignado.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</a:t>
            </a:r>
            <a:endParaRPr sz="1050">
              <a:latin typeface="Arial"/>
              <a:cs typeface="Arial"/>
            </a:endParaRPr>
          </a:p>
          <a:p>
            <a:pPr marL="151130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765" algn="l"/>
              </a:tabLst>
            </a:pPr>
            <a:r>
              <a:rPr dirty="0" sz="1050" spc="-95">
                <a:latin typeface="Arial"/>
                <a:cs typeface="Arial"/>
              </a:rPr>
              <a:t>Falso,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65">
                <a:latin typeface="Arial"/>
                <a:cs typeface="Arial"/>
              </a:rPr>
              <a:t> necesario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por</a:t>
            </a:r>
            <a:r>
              <a:rPr dirty="0" sz="1050" spc="-20">
                <a:latin typeface="Arial"/>
                <a:cs typeface="Arial"/>
              </a:rPr>
              <a:t> lo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menos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panel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operación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básico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(BOP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214629" indent="-202565">
              <a:lnSpc>
                <a:spcPts val="1255"/>
              </a:lnSpc>
              <a:buAutoNum type="arabicPeriod"/>
              <a:tabLst>
                <a:tab pos="215265" algn="l"/>
              </a:tabLst>
            </a:pPr>
            <a:r>
              <a:rPr dirty="0" sz="1050" spc="-85">
                <a:latin typeface="Arial"/>
                <a:cs typeface="Arial"/>
              </a:rPr>
              <a:t>Falso,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fábrica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trae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parametrización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básica.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67708" y="4684379"/>
            <a:ext cx="3043555" cy="82740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14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4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Manuales</a:t>
            </a:r>
            <a:r>
              <a:rPr dirty="0" sz="950" spc="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para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el</a:t>
            </a:r>
            <a:r>
              <a:rPr dirty="0" sz="950" spc="14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Arranque</a:t>
            </a:r>
            <a:r>
              <a:rPr dirty="0" sz="950" spc="7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35">
                <a:latin typeface="Arial"/>
                <a:cs typeface="Arial"/>
              </a:rPr>
              <a:t> </a:t>
            </a:r>
            <a:r>
              <a:rPr dirty="0" sz="950" spc="35">
                <a:latin typeface="Arial"/>
                <a:cs typeface="Arial"/>
              </a:rPr>
              <a:t>Motores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44780" indent="-1320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5415" algn="l"/>
              </a:tabLst>
            </a:pPr>
            <a:r>
              <a:rPr dirty="0" sz="1050" spc="-75">
                <a:latin typeface="Arial"/>
                <a:cs typeface="Arial"/>
              </a:rPr>
              <a:t>Verdadero,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caja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5">
                <a:latin typeface="Arial"/>
                <a:cs typeface="Arial"/>
              </a:rPr>
              <a:t>es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20">
                <a:latin typeface="Arial"/>
                <a:cs typeface="Arial"/>
              </a:rPr>
              <a:t>IP65.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267708" y="5641092"/>
            <a:ext cx="2169160" cy="82931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17</a:t>
            </a:r>
            <a:endParaRPr sz="9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Módulos</a:t>
            </a:r>
            <a:r>
              <a:rPr dirty="0" sz="950" spc="3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lógicos</a:t>
            </a:r>
            <a:r>
              <a:rPr dirty="0" sz="950" spc="2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programables</a:t>
            </a:r>
            <a:r>
              <a:rPr dirty="0" sz="950" spc="204">
                <a:latin typeface="Arial"/>
                <a:cs typeface="Arial"/>
              </a:rPr>
              <a:t> </a:t>
            </a:r>
            <a:r>
              <a:rPr dirty="0" sz="950" spc="-20">
                <a:latin typeface="Arial"/>
                <a:cs typeface="Arial"/>
              </a:rPr>
              <a:t>LOGO!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2497" y="1961193"/>
            <a:ext cx="3173095" cy="45091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50495" indent="-138430">
              <a:lnSpc>
                <a:spcPct val="100000"/>
              </a:lnSpc>
              <a:spcBef>
                <a:spcPts val="130"/>
              </a:spcBef>
              <a:buAutoNum type="arabicPeriod" startAt="8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AutoNum type="arabicPeriod" startAt="8"/>
              <a:tabLst>
                <a:tab pos="146050" algn="l"/>
              </a:tabLst>
            </a:pPr>
            <a:r>
              <a:rPr dirty="0" sz="1050" spc="-90">
                <a:latin typeface="Arial"/>
                <a:cs typeface="Arial"/>
              </a:rPr>
              <a:t>Falso,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posible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programarlo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mediante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los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botones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su </a:t>
            </a:r>
            <a:r>
              <a:rPr dirty="0" sz="1050" spc="-10">
                <a:latin typeface="Arial"/>
                <a:cs typeface="Arial"/>
              </a:rPr>
              <a:t>frente.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-8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Diferenciales</a:t>
            </a:r>
            <a:endParaRPr sz="950">
              <a:latin typeface="Arial"/>
              <a:cs typeface="Arial"/>
            </a:endParaRPr>
          </a:p>
          <a:p>
            <a:pPr marL="153670" indent="-140970">
              <a:lnSpc>
                <a:spcPts val="1255"/>
              </a:lnSpc>
              <a:spcBef>
                <a:spcPts val="25"/>
              </a:spcBef>
              <a:buAutoNum type="arabicPeriod"/>
              <a:tabLst>
                <a:tab pos="154305" algn="l"/>
              </a:tabLst>
            </a:pPr>
            <a:r>
              <a:rPr dirty="0" sz="1050" spc="-95">
                <a:latin typeface="Arial"/>
                <a:cs typeface="Arial"/>
              </a:rPr>
              <a:t>Falso.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20">
                <a:latin typeface="Arial"/>
                <a:cs typeface="Arial"/>
              </a:rPr>
              <a:t>Son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necesarios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Idn</a:t>
            </a:r>
            <a:r>
              <a:rPr dirty="0" sz="1050" spc="4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300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mA.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Falso.</a:t>
            </a:r>
            <a:endParaRPr sz="1050">
              <a:latin typeface="Arial"/>
              <a:cs typeface="Arial"/>
            </a:endParaRPr>
          </a:p>
          <a:p>
            <a:pPr marL="220345" indent="-208279">
              <a:lnSpc>
                <a:spcPts val="1255"/>
              </a:lnSpc>
              <a:buAutoNum type="arabicPeriod"/>
              <a:tabLst>
                <a:tab pos="220979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marL="220345" indent="-208279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20979" algn="l"/>
              </a:tabLst>
            </a:pP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algn="just" marL="13335" marR="2374900" indent="-1270">
              <a:lnSpc>
                <a:spcPct val="99600"/>
              </a:lnSpc>
              <a:spcBef>
                <a:spcPts val="10"/>
              </a:spcBef>
              <a:buAutoNum type="arabicPeriod"/>
              <a:tabLst>
                <a:tab pos="220979" algn="l"/>
              </a:tabLst>
            </a:pPr>
            <a:r>
              <a:rPr dirty="0" sz="1050" spc="-85">
                <a:latin typeface="Arial"/>
                <a:cs typeface="Arial"/>
              </a:rPr>
              <a:t>Verdadero. </a:t>
            </a:r>
            <a:r>
              <a:rPr dirty="0" sz="1050" spc="-65">
                <a:latin typeface="Arial"/>
                <a:cs typeface="Arial"/>
              </a:rPr>
              <a:t>13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Verdadero. </a:t>
            </a:r>
            <a:r>
              <a:rPr dirty="0" sz="1050" spc="-35">
                <a:latin typeface="Arial"/>
                <a:cs typeface="Arial"/>
              </a:rPr>
              <a:t>14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050" spc="-35">
                <a:latin typeface="Arial"/>
                <a:cs typeface="Arial"/>
              </a:rPr>
              <a:t>15.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Verdadero.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>
                <a:latin typeface="Arial"/>
                <a:cs typeface="Arial"/>
              </a:rPr>
              <a:t>Interruptores</a:t>
            </a:r>
            <a:r>
              <a:rPr dirty="0" sz="950" spc="8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Termomagnéticos</a:t>
            </a:r>
            <a:r>
              <a:rPr dirty="0" sz="950" spc="22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Automáticos</a:t>
            </a:r>
            <a:endParaRPr sz="950">
              <a:latin typeface="Arial"/>
              <a:cs typeface="Arial"/>
            </a:endParaRPr>
          </a:p>
          <a:p>
            <a:pPr marL="150495" indent="-138430">
              <a:lnSpc>
                <a:spcPts val="1255"/>
              </a:lnSpc>
              <a:spcBef>
                <a:spcPts val="25"/>
              </a:spcBef>
              <a:buAutoNum type="arabicPeriod"/>
              <a:tabLst>
                <a:tab pos="151130" algn="l"/>
              </a:tabLst>
            </a:pPr>
            <a:r>
              <a:rPr dirty="0" sz="1050" spc="-10">
                <a:latin typeface="Arial"/>
                <a:cs typeface="Arial"/>
              </a:rPr>
              <a:t>Verdadero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</a:t>
            </a:r>
            <a:endParaRPr sz="1050">
              <a:latin typeface="Arial"/>
              <a:cs typeface="Arial"/>
            </a:endParaRP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z="1050" spc="-10">
                <a:latin typeface="Arial"/>
                <a:cs typeface="Arial"/>
              </a:rPr>
              <a:t>Falso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50495" indent="-138430">
              <a:lnSpc>
                <a:spcPts val="1255"/>
              </a:lnSpc>
              <a:spcBef>
                <a:spcPts val="130"/>
              </a:spcBef>
              <a:buAutoNum type="arabicPeriod" startAt="8"/>
              <a:tabLst>
                <a:tab pos="151130" algn="l"/>
              </a:tabLst>
            </a:pPr>
            <a:r>
              <a:rPr dirty="0" spc="-10"/>
              <a:t>Verdadero</a:t>
            </a:r>
          </a:p>
          <a:p>
            <a:pPr marL="150495" indent="-138430">
              <a:lnSpc>
                <a:spcPts val="1255"/>
              </a:lnSpc>
              <a:buAutoNum type="arabicPeriod" startAt="8"/>
              <a:tabLst>
                <a:tab pos="151130" algn="l"/>
              </a:tabLst>
            </a:pPr>
            <a:r>
              <a:rPr dirty="0" spc="-10"/>
              <a:t>Verdadero</a:t>
            </a:r>
          </a:p>
          <a:p>
            <a:pPr marL="216535" indent="-204470">
              <a:lnSpc>
                <a:spcPct val="100000"/>
              </a:lnSpc>
              <a:spcBef>
                <a:spcPts val="5"/>
              </a:spcBef>
              <a:buAutoNum type="arabicPeriod" startAt="8"/>
              <a:tabLst>
                <a:tab pos="217170" algn="l"/>
              </a:tabLst>
            </a:pPr>
            <a:r>
              <a:rPr dirty="0" spc="-75"/>
              <a:t>Verdadero,</a:t>
            </a:r>
            <a:r>
              <a:rPr dirty="0" spc="-60"/>
              <a:t> </a:t>
            </a:r>
            <a:r>
              <a:rPr dirty="0" spc="-40"/>
              <a:t>dentro</a:t>
            </a:r>
            <a:r>
              <a:rPr dirty="0" spc="-65"/>
              <a:t> de</a:t>
            </a:r>
            <a:r>
              <a:rPr dirty="0" spc="-35"/>
              <a:t> </a:t>
            </a:r>
            <a:r>
              <a:rPr dirty="0" spc="-55"/>
              <a:t>ciertos</a:t>
            </a:r>
            <a:r>
              <a:rPr dirty="0" spc="-15"/>
              <a:t> </a:t>
            </a:r>
            <a:r>
              <a:rPr dirty="0" spc="-10"/>
              <a:t>límites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/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50" i="1">
                <a:solidFill>
                  <a:srgbClr val="005BAA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50"/>
              <a:t>Interruptores</a:t>
            </a:r>
            <a:r>
              <a:rPr dirty="0" sz="950" spc="100"/>
              <a:t> </a:t>
            </a:r>
            <a:r>
              <a:rPr dirty="0" sz="950"/>
              <a:t>Automáticos</a:t>
            </a:r>
            <a:r>
              <a:rPr dirty="0" sz="950" spc="185"/>
              <a:t> </a:t>
            </a:r>
            <a:r>
              <a:rPr dirty="0" sz="950" spc="-10"/>
              <a:t>Compactos</a:t>
            </a:r>
            <a:endParaRPr sz="950"/>
          </a:p>
          <a:p>
            <a:pPr marL="146685" indent="-1346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47320" algn="l"/>
              </a:tabLst>
            </a:pPr>
            <a:r>
              <a:rPr dirty="0" spc="-10"/>
              <a:t>Falso</a:t>
            </a: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pc="-10"/>
              <a:t>Falso</a:t>
            </a: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pc="-75"/>
              <a:t>Verdadero,</a:t>
            </a:r>
            <a:r>
              <a:rPr dirty="0" spc="-60"/>
              <a:t> </a:t>
            </a:r>
            <a:r>
              <a:rPr dirty="0" spc="-85"/>
              <a:t>ambas</a:t>
            </a:r>
            <a:r>
              <a:rPr dirty="0" spc="-110"/>
              <a:t> </a:t>
            </a:r>
            <a:r>
              <a:rPr dirty="0" spc="-65"/>
              <a:t>responden</a:t>
            </a:r>
            <a:r>
              <a:rPr dirty="0" spc="-55"/>
              <a:t> </a:t>
            </a:r>
            <a:r>
              <a:rPr dirty="0" spc="-100"/>
              <a:t>a</a:t>
            </a:r>
            <a:r>
              <a:rPr dirty="0" spc="-85"/>
              <a:t> </a:t>
            </a:r>
            <a:r>
              <a:rPr dirty="0" spc="-135"/>
              <a:t>IEC</a:t>
            </a:r>
            <a:r>
              <a:rPr dirty="0" spc="-85"/>
              <a:t> </a:t>
            </a:r>
            <a:r>
              <a:rPr dirty="0" spc="-30"/>
              <a:t>60</a:t>
            </a:r>
            <a:r>
              <a:rPr dirty="0" spc="-70"/>
              <a:t> </a:t>
            </a:r>
            <a:r>
              <a:rPr dirty="0" spc="-25"/>
              <a:t>947 </a:t>
            </a:r>
            <a:r>
              <a:rPr dirty="0" spc="-50"/>
              <a:t>4</a:t>
            </a:r>
          </a:p>
          <a:p>
            <a:pPr marL="144780" indent="-132080">
              <a:lnSpc>
                <a:spcPts val="1255"/>
              </a:lnSpc>
              <a:buAutoNum type="arabicPeriod"/>
              <a:tabLst>
                <a:tab pos="145415" algn="l"/>
              </a:tabLst>
            </a:pPr>
            <a:r>
              <a:rPr dirty="0" spc="-75"/>
              <a:t>Verdadero,</a:t>
            </a:r>
            <a:r>
              <a:rPr dirty="0" spc="-55"/>
              <a:t> </a:t>
            </a:r>
            <a:r>
              <a:rPr dirty="0" spc="-105"/>
              <a:t>se</a:t>
            </a:r>
            <a:r>
              <a:rPr dirty="0" spc="-30"/>
              <a:t> </a:t>
            </a:r>
            <a:r>
              <a:rPr dirty="0" spc="-35"/>
              <a:t>utiliza</a:t>
            </a:r>
            <a:r>
              <a:rPr dirty="0" spc="-15"/>
              <a:t> </a:t>
            </a:r>
            <a:r>
              <a:rPr dirty="0" spc="-70"/>
              <a:t>solamente</a:t>
            </a:r>
            <a:r>
              <a:rPr dirty="0" spc="-10"/>
              <a:t> </a:t>
            </a:r>
            <a:r>
              <a:rPr dirty="0" spc="-60"/>
              <a:t>para</a:t>
            </a:r>
            <a:r>
              <a:rPr dirty="0" spc="-110"/>
              <a:t> </a:t>
            </a:r>
            <a:r>
              <a:rPr dirty="0" spc="-135"/>
              <a:t>nes</a:t>
            </a:r>
            <a:r>
              <a:rPr dirty="0" spc="-90"/>
              <a:t> </a:t>
            </a:r>
            <a:r>
              <a:rPr dirty="0" spc="-65"/>
              <a:t>de</a:t>
            </a:r>
            <a:r>
              <a:rPr dirty="0" spc="-30"/>
              <a:t> </a:t>
            </a:r>
            <a:r>
              <a:rPr dirty="0" spc="-55"/>
              <a:t>selectividad</a:t>
            </a: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pc="-10"/>
              <a:t>Verdadero</a:t>
            </a:r>
          </a:p>
          <a:p>
            <a:pPr marL="146685" indent="-134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47320" algn="l"/>
              </a:tabLst>
            </a:pPr>
            <a:r>
              <a:rPr dirty="0" spc="-10"/>
              <a:t>Falso</a:t>
            </a:r>
          </a:p>
          <a:p>
            <a:pPr marL="148590" indent="-136525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49225" algn="l"/>
              </a:tabLst>
            </a:pPr>
            <a:r>
              <a:rPr dirty="0" spc="-75"/>
              <a:t>Verdadero,</a:t>
            </a:r>
            <a:r>
              <a:rPr dirty="0" spc="-55"/>
              <a:t> </a:t>
            </a:r>
            <a:r>
              <a:rPr dirty="0" spc="-70"/>
              <a:t>aunque</a:t>
            </a:r>
            <a:r>
              <a:rPr dirty="0" spc="-60"/>
              <a:t> </a:t>
            </a:r>
            <a:r>
              <a:rPr dirty="0" spc="-30"/>
              <a:t>no</a:t>
            </a:r>
            <a:r>
              <a:rPr dirty="0" spc="-95"/>
              <a:t> </a:t>
            </a:r>
            <a:r>
              <a:rPr dirty="0" spc="-70"/>
              <a:t>responde</a:t>
            </a:r>
            <a:r>
              <a:rPr dirty="0" spc="-65"/>
              <a:t> </a:t>
            </a:r>
            <a:r>
              <a:rPr dirty="0" spc="-95"/>
              <a:t>a</a:t>
            </a:r>
            <a:r>
              <a:rPr dirty="0" spc="-25"/>
              <a:t> </a:t>
            </a:r>
            <a:r>
              <a:rPr dirty="0" spc="-135"/>
              <a:t>IEC</a:t>
            </a:r>
            <a:r>
              <a:rPr dirty="0" spc="-114"/>
              <a:t> </a:t>
            </a:r>
            <a:r>
              <a:rPr dirty="0" spc="-30"/>
              <a:t>61</a:t>
            </a:r>
            <a:r>
              <a:rPr dirty="0" spc="-65"/>
              <a:t> </a:t>
            </a:r>
            <a:r>
              <a:rPr dirty="0" spc="-25"/>
              <a:t>008</a:t>
            </a:r>
          </a:p>
          <a:p>
            <a:pPr marL="150495" indent="-138430">
              <a:lnSpc>
                <a:spcPts val="1255"/>
              </a:lnSpc>
              <a:buAutoNum type="arabicPeriod"/>
              <a:tabLst>
                <a:tab pos="151130" algn="l"/>
              </a:tabLst>
            </a:pPr>
            <a:r>
              <a:rPr dirty="0" spc="-10"/>
              <a:t>Verdadero</a:t>
            </a:r>
          </a:p>
          <a:p>
            <a:pPr marL="150495" indent="-1384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1130" algn="l"/>
              </a:tabLst>
            </a:pPr>
            <a:r>
              <a:rPr dirty="0" spc="-10"/>
              <a:t>Verdadero</a:t>
            </a:r>
          </a:p>
          <a:p>
            <a:pPr marL="225425" indent="-213360">
              <a:lnSpc>
                <a:spcPct val="100000"/>
              </a:lnSpc>
              <a:buAutoNum type="arabicPeriod"/>
              <a:tabLst>
                <a:tab pos="226060" algn="l"/>
              </a:tabLst>
            </a:pPr>
            <a:r>
              <a:rPr dirty="0" spc="-100"/>
              <a:t>Falso,</a:t>
            </a:r>
            <a:r>
              <a:rPr dirty="0" spc="-55"/>
              <a:t> </a:t>
            </a:r>
            <a:r>
              <a:rPr dirty="0" spc="-60"/>
              <a:t>existen</a:t>
            </a:r>
            <a:r>
              <a:rPr dirty="0" spc="-65"/>
              <a:t> </a:t>
            </a:r>
            <a:r>
              <a:rPr dirty="0" spc="-80"/>
              <a:t>accesorios</a:t>
            </a:r>
            <a:r>
              <a:rPr dirty="0" spc="-75"/>
              <a:t> </a:t>
            </a:r>
            <a:r>
              <a:rPr dirty="0" spc="-70"/>
              <a:t>para</a:t>
            </a:r>
            <a:r>
              <a:rPr dirty="0" spc="-50"/>
              <a:t> </a:t>
            </a:r>
            <a:r>
              <a:rPr dirty="0" spc="-20"/>
              <a:t>ello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/>
          </a:p>
          <a:p>
            <a:pPr marL="13335">
              <a:lnSpc>
                <a:spcPct val="100000"/>
              </a:lnSpc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10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16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/>
              <a:t>Aparatos</a:t>
            </a:r>
            <a:r>
              <a:rPr dirty="0" sz="950" spc="25"/>
              <a:t> </a:t>
            </a:r>
            <a:r>
              <a:rPr dirty="0" sz="950"/>
              <a:t>de</a:t>
            </a:r>
            <a:r>
              <a:rPr dirty="0" sz="950" spc="95"/>
              <a:t> </a:t>
            </a:r>
            <a:r>
              <a:rPr dirty="0" sz="950"/>
              <a:t>Maniobras</a:t>
            </a:r>
            <a:r>
              <a:rPr dirty="0" sz="950" spc="80"/>
              <a:t> </a:t>
            </a:r>
            <a:r>
              <a:rPr dirty="0" sz="950"/>
              <a:t>y</a:t>
            </a:r>
            <a:r>
              <a:rPr dirty="0" sz="950" spc="204"/>
              <a:t> </a:t>
            </a:r>
            <a:r>
              <a:rPr dirty="0" sz="950"/>
              <a:t>Control</a:t>
            </a:r>
            <a:r>
              <a:rPr dirty="0" sz="950" spc="90"/>
              <a:t> </a:t>
            </a:r>
            <a:r>
              <a:rPr dirty="0" sz="950"/>
              <a:t>de</a:t>
            </a:r>
            <a:r>
              <a:rPr dirty="0" sz="950" spc="90"/>
              <a:t> </a:t>
            </a:r>
            <a:r>
              <a:rPr dirty="0" sz="950"/>
              <a:t>para</a:t>
            </a:r>
            <a:r>
              <a:rPr dirty="0" sz="950" spc="120"/>
              <a:t> </a:t>
            </a:r>
            <a:r>
              <a:rPr dirty="0" sz="950" spc="-10"/>
              <a:t>Instalaciones</a:t>
            </a:r>
            <a:endParaRPr sz="950"/>
          </a:p>
          <a:p>
            <a:pPr marL="152400" indent="-1403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46685" indent="-134620">
              <a:lnSpc>
                <a:spcPts val="1255"/>
              </a:lnSpc>
              <a:buAutoNum type="arabicPeriod"/>
              <a:tabLst>
                <a:tab pos="147320" algn="l"/>
              </a:tabLst>
            </a:pPr>
            <a:r>
              <a:rPr dirty="0" spc="-10"/>
              <a:t>Falso.</a:t>
            </a:r>
          </a:p>
          <a:p>
            <a:pPr marL="152400" indent="-140335">
              <a:lnSpc>
                <a:spcPts val="1255"/>
              </a:lnSpc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53035" indent="-140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3670" algn="l"/>
              </a:tabLst>
            </a:pPr>
            <a:r>
              <a:rPr dirty="0" spc="-105"/>
              <a:t>Falso,</a:t>
            </a:r>
            <a:r>
              <a:rPr dirty="0" spc="-10"/>
              <a:t> </a:t>
            </a:r>
            <a:r>
              <a:rPr dirty="0" spc="-105"/>
              <a:t>se</a:t>
            </a:r>
            <a:r>
              <a:rPr dirty="0" spc="-95"/>
              <a:t> </a:t>
            </a:r>
            <a:r>
              <a:rPr dirty="0" spc="-65"/>
              <a:t>conectan</a:t>
            </a:r>
            <a:r>
              <a:rPr dirty="0" spc="-5"/>
              <a:t> </a:t>
            </a:r>
            <a:r>
              <a:rPr dirty="0" spc="-100"/>
              <a:t>a</a:t>
            </a:r>
            <a:r>
              <a:rPr dirty="0" spc="-95"/>
              <a:t> </a:t>
            </a:r>
            <a:r>
              <a:rPr dirty="0" spc="-45"/>
              <a:t>la</a:t>
            </a:r>
            <a:r>
              <a:rPr dirty="0" spc="-75"/>
              <a:t> </a:t>
            </a:r>
            <a:r>
              <a:rPr dirty="0" spc="-20"/>
              <a:t>fase.</a:t>
            </a:r>
          </a:p>
          <a:p>
            <a:pPr marL="152400" indent="-140335">
              <a:lnSpc>
                <a:spcPts val="1255"/>
              </a:lnSpc>
              <a:spcBef>
                <a:spcPts val="5"/>
              </a:spcBef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52400" indent="-140335">
              <a:lnSpc>
                <a:spcPts val="1255"/>
              </a:lnSpc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52400" indent="-140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53035" algn="l"/>
              </a:tabLst>
            </a:pPr>
            <a:r>
              <a:rPr dirty="0" spc="-10"/>
              <a:t>Verdadero.</a:t>
            </a:r>
          </a:p>
          <a:p>
            <a:pPr marL="148590" indent="-136525">
              <a:lnSpc>
                <a:spcPct val="100000"/>
              </a:lnSpc>
              <a:buAutoNum type="arabicPeriod"/>
              <a:tabLst>
                <a:tab pos="149225" algn="l"/>
              </a:tabLst>
            </a:pPr>
            <a:r>
              <a:rPr dirty="0" spc="-95"/>
              <a:t>Falso,</a:t>
            </a:r>
            <a:r>
              <a:rPr dirty="0" spc="-30"/>
              <a:t> </a:t>
            </a:r>
            <a:r>
              <a:rPr dirty="0" spc="-60"/>
              <a:t>existe</a:t>
            </a:r>
            <a:r>
              <a:rPr dirty="0" spc="-90"/>
              <a:t> </a:t>
            </a:r>
            <a:r>
              <a:rPr dirty="0" spc="-40"/>
              <a:t>un</a:t>
            </a:r>
            <a:r>
              <a:rPr dirty="0" spc="-25"/>
              <a:t> </a:t>
            </a:r>
            <a:r>
              <a:rPr dirty="0" spc="-10"/>
              <a:t>límite.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1950" y="1330418"/>
            <a:ext cx="934085" cy="2870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20"/>
              <a:t>Soluciones</a:t>
            </a: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799" y="749300"/>
            <a:ext cx="9524999" cy="57276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43033" y="1964154"/>
            <a:ext cx="3452495" cy="194691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950" i="1">
                <a:solidFill>
                  <a:srgbClr val="005BAA"/>
                </a:solidFill>
                <a:latin typeface="Arial"/>
                <a:cs typeface="Arial"/>
              </a:rPr>
              <a:t>Capítulo</a:t>
            </a:r>
            <a:r>
              <a:rPr dirty="0" sz="950" spc="80" i="1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dirty="0" sz="950" spc="-25" i="1">
                <a:solidFill>
                  <a:srgbClr val="005BAA"/>
                </a:solidFill>
                <a:latin typeface="Arial"/>
                <a:cs typeface="Arial"/>
              </a:rPr>
              <a:t>18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Descargadores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Pararrayos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y</a:t>
            </a:r>
            <a:r>
              <a:rPr dirty="0" sz="950" spc="10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6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Sobretensiones</a:t>
            </a:r>
            <a:endParaRPr sz="950">
              <a:latin typeface="Arial"/>
              <a:cs typeface="Arial"/>
            </a:endParaRPr>
          </a:p>
          <a:p>
            <a:pPr marL="12700" marR="10541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42240" algn="l"/>
              </a:tabLst>
            </a:pPr>
            <a:r>
              <a:rPr dirty="0" sz="1050" spc="-85">
                <a:latin typeface="Arial"/>
                <a:cs typeface="Arial"/>
              </a:rPr>
              <a:t>Cuando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95">
                <a:latin typeface="Arial"/>
                <a:cs typeface="Arial"/>
              </a:rPr>
              <a:t>hay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30">
                <a:latin typeface="Arial"/>
                <a:cs typeface="Arial"/>
              </a:rPr>
              <a:t>un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sistema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pararrayos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instalado,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hay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cables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50">
                <a:latin typeface="Arial"/>
                <a:cs typeface="Arial"/>
              </a:rPr>
              <a:t> alimentación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aérea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sobre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el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techo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o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si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hay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una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antena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en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el </a:t>
            </a:r>
            <a:r>
              <a:rPr dirty="0" sz="1050" spc="-10">
                <a:latin typeface="Arial"/>
                <a:cs typeface="Arial"/>
              </a:rPr>
              <a:t>techo.</a:t>
            </a:r>
            <a:endParaRPr sz="1050">
              <a:latin typeface="Arial"/>
              <a:cs typeface="Arial"/>
            </a:endParaRPr>
          </a:p>
          <a:p>
            <a:pPr marL="144780" indent="-132715">
              <a:lnSpc>
                <a:spcPts val="1255"/>
              </a:lnSpc>
              <a:spcBef>
                <a:spcPts val="15"/>
              </a:spcBef>
              <a:buAutoNum type="arabicPeriod"/>
              <a:tabLst>
                <a:tab pos="145415" algn="l"/>
              </a:tabLst>
            </a:pPr>
            <a:r>
              <a:rPr dirty="0" sz="1050" spc="-105">
                <a:latin typeface="Arial"/>
                <a:cs typeface="Arial"/>
              </a:rPr>
              <a:t>Esta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 spc="-85">
                <a:latin typeface="Arial"/>
                <a:cs typeface="Arial"/>
              </a:rPr>
              <a:t>clase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 </a:t>
            </a:r>
            <a:r>
              <a:rPr dirty="0" sz="1050" spc="-45">
                <a:latin typeface="Arial"/>
                <a:cs typeface="Arial"/>
              </a:rPr>
              <a:t>requerimiento</a:t>
            </a:r>
            <a:r>
              <a:rPr dirty="0" sz="1050" spc="-95">
                <a:latin typeface="Arial"/>
                <a:cs typeface="Arial"/>
              </a:rPr>
              <a:t> es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según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norma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140">
                <a:latin typeface="Arial"/>
                <a:cs typeface="Arial"/>
              </a:rPr>
              <a:t>EN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61643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1.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260"/>
              </a:lnSpc>
              <a:spcBef>
                <a:spcPts val="35"/>
              </a:spcBef>
              <a:buAutoNum type="arabicPeriod"/>
              <a:tabLst>
                <a:tab pos="145415" algn="l"/>
              </a:tabLst>
            </a:pPr>
            <a:r>
              <a:rPr dirty="0" sz="1050" spc="-85">
                <a:latin typeface="Arial"/>
                <a:cs typeface="Arial"/>
              </a:rPr>
              <a:t>Falso. Porque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energía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de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sobretensión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inducida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la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cor </a:t>
            </a:r>
            <a:r>
              <a:rPr dirty="0" sz="1050" spc="-45">
                <a:latin typeface="Arial"/>
                <a:cs typeface="Arial"/>
              </a:rPr>
              <a:t>riente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impulso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son</a:t>
            </a:r>
            <a:r>
              <a:rPr dirty="0" sz="1050" spc="-14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mucho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mayores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lo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 </a:t>
            </a:r>
            <a:r>
              <a:rPr dirty="0" sz="1050" spc="-60">
                <a:latin typeface="Arial"/>
                <a:cs typeface="Arial"/>
              </a:rPr>
              <a:t>descargar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75">
                <a:latin typeface="Arial"/>
                <a:cs typeface="Arial"/>
              </a:rPr>
              <a:t>descargador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con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 spc="-40">
                <a:latin typeface="Arial"/>
                <a:cs typeface="Arial"/>
              </a:rPr>
              <a:t>forma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onda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8/20</a:t>
            </a:r>
            <a:r>
              <a:rPr dirty="0" sz="1050" spc="14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s.</a:t>
            </a:r>
            <a:endParaRPr sz="1050">
              <a:latin typeface="Arial"/>
              <a:cs typeface="Arial"/>
            </a:endParaRPr>
          </a:p>
          <a:p>
            <a:pPr marL="154940" indent="-142875">
              <a:lnSpc>
                <a:spcPts val="1225"/>
              </a:lnSpc>
              <a:buAutoNum type="arabicPeriod"/>
              <a:tabLst>
                <a:tab pos="155575" algn="l"/>
              </a:tabLst>
            </a:pPr>
            <a:r>
              <a:rPr dirty="0" sz="1050" spc="-85">
                <a:latin typeface="Arial"/>
                <a:cs typeface="Arial"/>
              </a:rPr>
              <a:t>Entre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LPZ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0A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75">
                <a:latin typeface="Arial"/>
                <a:cs typeface="Arial"/>
              </a:rPr>
              <a:t>LPZ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21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60">
                <a:latin typeface="Arial"/>
                <a:cs typeface="Arial"/>
              </a:rPr>
              <a:t>entre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45">
                <a:latin typeface="Arial"/>
                <a:cs typeface="Arial"/>
              </a:rPr>
              <a:t>LPZ</a:t>
            </a:r>
            <a:r>
              <a:rPr dirty="0" sz="1050" spc="-12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0A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y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80">
                <a:latin typeface="Arial"/>
                <a:cs typeface="Arial"/>
              </a:rPr>
              <a:t>LPZ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2.</a:t>
            </a:r>
            <a:endParaRPr sz="1050">
              <a:latin typeface="Arial"/>
              <a:cs typeface="Arial"/>
            </a:endParaRPr>
          </a:p>
          <a:p>
            <a:pPr marL="12700" marR="205104" indent="-635">
              <a:lnSpc>
                <a:spcPts val="1260"/>
              </a:lnSpc>
              <a:spcBef>
                <a:spcPts val="35"/>
              </a:spcBef>
              <a:buAutoNum type="arabicPeriod"/>
              <a:tabLst>
                <a:tab pos="148590" algn="l"/>
              </a:tabLst>
            </a:pPr>
            <a:r>
              <a:rPr dirty="0" sz="1050" spc="-110">
                <a:latin typeface="Arial"/>
                <a:cs typeface="Arial"/>
              </a:rPr>
              <a:t>Sí,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45">
                <a:latin typeface="Arial"/>
                <a:cs typeface="Arial"/>
              </a:rPr>
              <a:t>porque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la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80">
                <a:latin typeface="Arial"/>
                <a:cs typeface="Arial"/>
              </a:rPr>
              <a:t>caída </a:t>
            </a:r>
            <a:r>
              <a:rPr dirty="0" sz="1050" spc="-55">
                <a:latin typeface="Arial"/>
                <a:cs typeface="Arial"/>
              </a:rPr>
              <a:t>de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70">
                <a:latin typeface="Arial"/>
                <a:cs typeface="Arial"/>
              </a:rPr>
              <a:t>rayo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puede </a:t>
            </a:r>
            <a:r>
              <a:rPr dirty="0" sz="1050" spc="-60">
                <a:latin typeface="Arial"/>
                <a:cs typeface="Arial"/>
              </a:rPr>
              <a:t>afectar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en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un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radio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de </a:t>
            </a:r>
            <a:r>
              <a:rPr dirty="0" sz="1050" spc="-65">
                <a:latin typeface="Arial"/>
                <a:cs typeface="Arial"/>
              </a:rPr>
              <a:t>hasta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1,5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 spc="-25">
                <a:latin typeface="Arial"/>
                <a:cs typeface="Arial"/>
              </a:rPr>
              <a:t>km.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2021-11-04T06:49:06Z</dcterms:created>
  <dcterms:modified xsi:type="dcterms:W3CDTF">2021-11-04T06:49:06Z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